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70" r:id="rId5"/>
    <p:sldId id="265" r:id="rId6"/>
    <p:sldId id="264" r:id="rId7"/>
    <p:sldId id="271" r:id="rId8"/>
    <p:sldId id="290" r:id="rId9"/>
    <p:sldId id="280" r:id="rId10"/>
    <p:sldId id="279" r:id="rId11"/>
    <p:sldId id="281" r:id="rId12"/>
    <p:sldId id="278" r:id="rId13"/>
    <p:sldId id="283" r:id="rId14"/>
    <p:sldId id="282" r:id="rId15"/>
    <p:sldId id="296" r:id="rId16"/>
    <p:sldId id="297" r:id="rId17"/>
    <p:sldId id="298" r:id="rId18"/>
    <p:sldId id="299" r:id="rId19"/>
    <p:sldId id="300" r:id="rId20"/>
    <p:sldId id="277" r:id="rId21"/>
    <p:sldId id="284" r:id="rId22"/>
    <p:sldId id="285" r:id="rId23"/>
    <p:sldId id="295" r:id="rId24"/>
    <p:sldId id="286" r:id="rId25"/>
    <p:sldId id="287" r:id="rId26"/>
    <p:sldId id="294" r:id="rId27"/>
    <p:sldId id="288" r:id="rId28"/>
    <p:sldId id="289" r:id="rId29"/>
    <p:sldId id="269" r:id="rId30"/>
    <p:sldId id="272" r:id="rId31"/>
    <p:sldId id="275" r:id="rId32"/>
    <p:sldId id="27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822A-D11A-4C6B-99B8-2B447B18101D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7A9B-FD30-488F-BF7B-2151EB878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1AC1-5774-423E-A8CA-746838BB1AAA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7A8D-701D-41C8-BF1A-1BF2DAF6D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C599-E0B2-4034-9F85-DA40DAE21CE0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0951-2D15-4D45-9CDA-6FBAA9BC2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8FD2-0C67-41FC-9535-F9F95BC3EAA3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D526CA1-FE88-4386-B813-A24174A7B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1568-50F2-4ECF-AECC-BBEBB86DBCE7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CAD9684-66FD-4770-A515-3C8901BE04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1DB7-6979-4870-8E48-D9AF45BBEA72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BF03B4-E080-4CB3-8845-48E14F83A5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BECE3-DDFB-4541-82B4-04F9DA0E2ACE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C5C752F-A1A5-4F3F-A9E1-F92A018F35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037-E289-4B80-B3C1-47D5CA4556A5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58B3466-6E5D-48D5-BFEE-7718B47F10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4F6D-CBCC-4BD9-A396-3C3224A28BDF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7E947D5-AC13-416F-B40A-2E326DBC0C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8EE9-A531-4CB6-A9A6-7893D9806C3E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A4AFF8C-BAF5-49B8-80DA-8C4D3FBAC8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0464-6129-4DAA-8BB0-07E42DDEF9F4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B97D67-5346-4FF2-BEA7-8DCF3ADD9E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7C8B-55B0-416B-BE57-3AE643701A28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84B5-6666-4EFB-B4E5-27DEB67C5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17493-F37B-47EE-A881-C63DEACFDF39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6230649-C202-45BF-B131-3E09F11D99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E7A1-DA4E-46C4-99E6-5154A1C090AD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DA83019-1A56-4CD6-91AF-C1FFEC242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E20-5AC2-440E-8391-5740F575ADE0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CB1B4B-1DCF-4B38-A3C7-C147AB5FDC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B215F-AD77-444D-8C59-BE028A37DEB5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D48CF14-172E-4B26-983C-EC50E1A309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DDC0-F330-43A5-8534-9CA8A513C274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D80638A-C9FA-42C2-BC61-C93506FA1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D406B-FD33-4383-8787-D388AD9ABE88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E1EAA67-9023-42BB-A3F5-4255A842C7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4BE8-68FE-4AC3-ABA6-138FA05C12D5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A491148-1138-4C13-B9CB-6EFB8B019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637C2-3375-43C1-AC13-6DFAF0EB6A10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8656F88-8A7D-4D9B-B08E-F43EFCAB85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513D6-AF1C-4F1D-9573-FBD791CD738B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B718BA6-8E75-4E05-823F-AA4C33DF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0069-92B0-4334-A08C-4B71E89CA8F8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FE4A332-8A0D-4F0E-8A24-A30DD58306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E674B-DBEC-4997-8FBE-2EB42E43E881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2ACC-5A67-46CC-9574-661D9A417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6762-6167-48E4-809F-2F402E84F630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F6C236A-1365-417D-AE51-7E85349A3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E8EB-7E12-4712-81AA-68A48BB3DBD4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3DDDF6-B023-4210-A96C-084616A441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95CF-3929-4E1B-B4C9-7529F433D20F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8A9E701-FE62-43AC-ABD9-A3814035B6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7B20-2564-41D5-9DE6-E424404F8577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5E3ECF1-289C-4BD8-A6ED-65D148FEDC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AC32-F45F-4552-8F6B-F3B0A531344F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63AA-B291-4CFF-A490-F31F2759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B117-B945-4F3D-AA5D-AA65B6EF7883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1117-43AE-4618-B9F5-DED9D8BFA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968F-0419-4922-885B-0D1D983FD0CC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D4EB-046B-4B47-9130-ADC95D710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AA1D-A6B3-4FD1-9E4C-8138E2E6A2E3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F405D-EA4F-4233-A8EA-178BD8097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4591-DE84-45AB-8372-6049BDF45900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1D6C3-331B-4659-9410-CFEB200F0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6851-4061-4E8F-8AB4-9FFF00DEAD86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C786-FC22-4E49-9D33-5FA96CC84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DD94E0-9A06-4129-BF31-3FAD858758E6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A35A4C-8556-47F8-A681-FF59FD551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B06CC0-047C-4C00-9C07-4824147B6C49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F74413-E86E-4AED-82E3-3D56B0C2B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B0E11-55B9-4C98-B1C9-659520B10E51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D85D72-730B-422C-A728-7B1B1A8CC9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leoMxg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590800" y="762000"/>
            <a:ext cx="3810000" cy="464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6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Какое качество отличает образование в современном мире: светскость, общедоступность, многообразие путей получения или обязательность?</a:t>
            </a:r>
          </a:p>
          <a:p>
            <a:pPr>
              <a:buFont typeface="Arial" charset="0"/>
              <a:buNone/>
            </a:pPr>
            <a:r>
              <a:rPr lang="ru-RU" sz="2800" b="1" smtClean="0"/>
              <a:t>Образование бывает разным не только по содержанию — охвату учебных предметов и тем. Выделяют разные уровни и виды образования. 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По уровню различают: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4213" y="4683125"/>
            <a:ext cx="81375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ru-RU" sz="2400" b="1">
                <a:latin typeface="Calibri" pitchFamily="34" charset="0"/>
              </a:rPr>
              <a:t>1. Общее образование, которое вы получаете в школе; </a:t>
            </a:r>
          </a:p>
          <a:p>
            <a:pPr marL="342900" indent="-342900"/>
            <a:r>
              <a:rPr lang="ru-RU" sz="2400" b="1">
                <a:latin typeface="Calibri" pitchFamily="34" charset="0"/>
              </a:rPr>
              <a:t>2.  Профессиональное образование — то, которое вы пока только планируете приобрести для получения профессии.  </a:t>
            </a:r>
          </a:p>
          <a:p>
            <a:pPr marL="342900" indent="-342900"/>
            <a:endParaRPr lang="ru-RU" sz="2400" b="1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образование </a:t>
            </a:r>
            <a:r>
              <a:rPr lang="ru-RU" sz="2800" b="1" dirty="0" smtClean="0"/>
              <a:t>ставит задачу формирования общей культуры личности, </a:t>
            </a:r>
          </a:p>
          <a:p>
            <a:pPr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2800" b="1" dirty="0" smtClean="0"/>
              <a:t>     ее адаптации к жизни в обществе, созданию основы для осознанного выбора и освоения профессиональных образовательных программ.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/>
              <a:t>В старших классах школы необходимо выбрать профиль обучения (гуманитарный, естественнонаучный, физико-математический, индустриально-технологический  и </a:t>
            </a:r>
            <a:r>
              <a:rPr lang="ru-RU" sz="2800" b="1" dirty="0" err="1" smtClean="0"/>
              <a:t>т.д</a:t>
            </a:r>
            <a:r>
              <a:rPr lang="ru-RU" sz="2800" b="1" dirty="0" smtClean="0"/>
              <a:t>).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образование </a:t>
            </a:r>
            <a:r>
              <a:rPr lang="ru-RU" sz="2800" b="1" dirty="0" smtClean="0"/>
              <a:t>имеет своей целью профессиональное развитие личности. Остановимся на видах и формах наиболее интересующего вас в недалекой перспективе — профессионального образования. </a:t>
            </a:r>
          </a:p>
        </p:txBody>
      </p:sp>
      <p:pic>
        <p:nvPicPr>
          <p:cNvPr id="4" name="Picture 12" descr="C:\Documents and Settings\User\Рабочий стол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260350"/>
            <a:ext cx="1223962" cy="108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профессиональной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подготовки кадров в России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4213" y="1989138"/>
          <a:ext cx="7848872" cy="415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544616"/>
              </a:tblGrid>
              <a:tr h="113095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Уровень подготовки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Образовательная организация</a:t>
                      </a:r>
                      <a:endParaRPr lang="ru-RU" sz="2800" b="1" dirty="0"/>
                    </a:p>
                  </a:txBody>
                  <a:tcPr/>
                </a:tc>
              </a:tr>
              <a:tr h="1129893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Начальный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Профессиональные лицеи,  </a:t>
                      </a:r>
                      <a:r>
                        <a:rPr lang="ru-RU" sz="2800" b="1" dirty="0" err="1" smtClean="0"/>
                        <a:t>учебно</a:t>
                      </a:r>
                      <a:r>
                        <a:rPr lang="ru-RU" sz="2800" b="1" baseline="0" dirty="0" smtClean="0"/>
                        <a:t> – курсовые </a:t>
                      </a:r>
                      <a:r>
                        <a:rPr lang="ru-RU" sz="2800" b="1" dirty="0" smtClean="0"/>
                        <a:t>комбинаты</a:t>
                      </a:r>
                      <a:endParaRPr lang="ru-RU" sz="2800" b="1" dirty="0"/>
                    </a:p>
                  </a:txBody>
                  <a:tcPr/>
                </a:tc>
              </a:tr>
              <a:tr h="50271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Средний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Техникумы, колледжи , училища</a:t>
                      </a:r>
                      <a:endParaRPr lang="ru-RU" sz="2800" b="1" dirty="0"/>
                    </a:p>
                  </a:txBody>
                  <a:tcPr/>
                </a:tc>
              </a:tr>
              <a:tr h="1330723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Высший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Государственные и негосударственные (коммерческие) вузы 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19" name="Picture 6" descr="razvlev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724400"/>
            <a:ext cx="21621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Начальное профессиональное образование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b="1" smtClean="0"/>
              <a:t>Необходимо для выполнения профессиональной деятельности рабочего или служащего в различных областях народного хозяйства.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b="1" smtClean="0"/>
              <a:t>Приобрести его можно в образовательных учреждениях начального профессионального образования — профессионально-технических лицеях и иных училищах данного уровня.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b="1" smtClean="0"/>
              <a:t>Срок обучения  на базе неполного среднего образования (9 классов) - 3 года, на базе среднего образования (11 классов) - 1 год. </a:t>
            </a:r>
          </a:p>
          <a:p>
            <a:endParaRPr lang="ru-RU" smtClean="0"/>
          </a:p>
        </p:txBody>
      </p:sp>
      <p:pic>
        <p:nvPicPr>
          <p:cNvPr id="52227" name="Picture 2" descr="https://img0.liveinternet.ru/images/attach/c/11/116/652/116652678_large_2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365625"/>
            <a:ext cx="115252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Среднее профессиональное образование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323850" y="765175"/>
            <a:ext cx="8640763" cy="53609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b="1" smtClean="0"/>
              <a:t>служит для выполнения профессиональной деятельности специалиста средней квалификации (среднего звена) в различных областях народного хозяйства.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b="1" smtClean="0"/>
              <a:t>Оно может быть получено в образовательных учреждениях среднего профессионального образования (средних специальных учебных заведениях), имеющих соответствующую лицензию, или на первой ступени образовательных учреждений высшего профессионального образования.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b="1" smtClean="0"/>
              <a:t>В средних специальных учебных заведениях готовят кадры почти по 500 специальностям. </a:t>
            </a:r>
          </a:p>
        </p:txBody>
      </p:sp>
      <p:pic>
        <p:nvPicPr>
          <p:cNvPr id="53251" name="Picture 2" descr="http://dochkiisinochki.ru/wp-content/uploads/2017/09/professii67-stuardessa.jpg"/>
          <p:cNvPicPr>
            <a:picLocks noChangeAspect="1" noChangeArrowheads="1"/>
          </p:cNvPicPr>
          <p:nvPr/>
        </p:nvPicPr>
        <p:blipFill>
          <a:blip r:embed="rId2" cstate="print"/>
          <a:srcRect l="15703" t="19724" r="25970" b="6160"/>
          <a:stretch>
            <a:fillRect/>
          </a:stretch>
        </p:blipFill>
        <p:spPr bwMode="auto">
          <a:xfrm>
            <a:off x="7956550" y="5013325"/>
            <a:ext cx="10080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Среднее профессиональное образование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323850" y="836613"/>
            <a:ext cx="8362950" cy="528955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600" b="1" smtClean="0"/>
              <a:t>В них принимают выпускников 9 и 11 классов, с успехом прошедших вступительные экзамены.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600" b="1" smtClean="0"/>
              <a:t>При хорошей успеваемости учащимся выплачивается стипендия. Срок обучения 2,5-5 лет в зависимости от сложности специальности и от того, после окончания какого класса (9 или 11) человек поступил учиться.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600" b="1" smtClean="0"/>
              <a:t>Средние специальные учебные заведения, как и вузы, имеют дневную, вечернюю и заочную формы обучения. Для тех, кто имеет среднее (полное) общее или начальное профессиональное образование соответствующего профиля, закреплено право на получение среднего профессионального образования по сокращенным ускоренным программам.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sz="2600" smtClean="0"/>
          </a:p>
        </p:txBody>
      </p:sp>
      <p:pic>
        <p:nvPicPr>
          <p:cNvPr id="54275" name="Picture 2" descr="https://avatars.mds.yandex.net/get-zen_doc/1773286/pub_5c75a40206dc8700b30ece52_5c75a88eae526300b31f40a0/scale_1200"/>
          <p:cNvPicPr>
            <a:picLocks noChangeAspect="1" noChangeArrowheads="1"/>
          </p:cNvPicPr>
          <p:nvPr/>
        </p:nvPicPr>
        <p:blipFill>
          <a:blip r:embed="rId2" cstate="print"/>
          <a:srcRect l="23810" r="20634"/>
          <a:stretch>
            <a:fillRect/>
          </a:stretch>
        </p:blipFill>
        <p:spPr bwMode="auto">
          <a:xfrm>
            <a:off x="7812088" y="836613"/>
            <a:ext cx="7921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Высшее профессиональное образование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362950" cy="53609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600" b="1" smtClean="0"/>
              <a:t>необходимо для высококвалифицированного, преимущественно умственного, труда в различных областях народного хозяйства.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600" b="1" smtClean="0"/>
              <a:t>Получить его можно в высших учебных заведениях, имеющих государственную аккредитацию (университеты, академии, институты).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600" b="1" smtClean="0"/>
              <a:t>В вузы принимаются лица, имеющие полное среднее образование, успешно сдавшие вступительные экзамены и прошедшие по конкурсу.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600" b="1" smtClean="0"/>
              <a:t>Для лиц, имеющих среднее профессиональное образование соответствующего профиля, допускается (по решению ученого совета вуза) получение высшего профессионального образования по сокращенной или ускоренной программе.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sz="2400" b="1" smtClean="0"/>
          </a:p>
        </p:txBody>
      </p:sp>
      <p:pic>
        <p:nvPicPr>
          <p:cNvPr id="55299" name="Picture 4" descr="FEMGRAD2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005263"/>
            <a:ext cx="791914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Содержимое 2"/>
          <p:cNvSpPr>
            <a:spLocks noGrp="1"/>
          </p:cNvSpPr>
          <p:nvPr>
            <p:ph idx="1"/>
          </p:nvPr>
        </p:nvSpPr>
        <p:spPr>
          <a:xfrm>
            <a:off x="611188" y="1052513"/>
            <a:ext cx="8075612" cy="507365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smtClean="0"/>
              <a:t>С учетом потребностей и возможностей обучающегося образовательные программы могут осваиваться в грех разных формах: в очной, очно-заочной (вечерней) и заочной, а также в форме экстерната.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smtClean="0"/>
              <a:t>Лицам, по тем или иным причинам не </a:t>
            </a:r>
          </a:p>
          <a:p>
            <a:pPr>
              <a:buClr>
                <a:srgbClr val="FF0000"/>
              </a:buClr>
              <a:buFont typeface="Arial" charset="0"/>
              <a:buNone/>
            </a:pPr>
            <a:r>
              <a:rPr lang="ru-RU" sz="2400" b="1" smtClean="0"/>
              <a:t>      закончившим вуз, выдается справка о</a:t>
            </a:r>
          </a:p>
          <a:p>
            <a:pPr>
              <a:buClr>
                <a:srgbClr val="FF0000"/>
              </a:buClr>
              <a:buFont typeface="Arial" charset="0"/>
              <a:buNone/>
            </a:pPr>
            <a:r>
              <a:rPr lang="ru-RU" sz="2400" b="1" smtClean="0"/>
              <a:t>      неоконченном высшем образовании.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smtClean="0"/>
              <a:t>Гражданам Российской Федерации гарантируется получение на конкурсной основе бесплатного высшего образования, если это образование они получают впервые.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smtClean="0"/>
              <a:t>Получение второго высшего образования и обучение в группах, которые формируются сверх установленного плана приема в вуз, осуществляется на платной основе.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2400" b="1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2400" b="1" smtClean="0"/>
          </a:p>
        </p:txBody>
      </p:sp>
      <p:sp>
        <p:nvSpPr>
          <p:cNvPr id="4" name="TextBox 3"/>
          <p:cNvSpPr txBox="1"/>
          <p:nvPr/>
        </p:nvSpPr>
        <p:spPr>
          <a:xfrm>
            <a:off x="2051050" y="260350"/>
            <a:ext cx="496887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Необходимо знать!</a:t>
            </a:r>
          </a:p>
        </p:txBody>
      </p:sp>
      <p:pic>
        <p:nvPicPr>
          <p:cNvPr id="56323" name="Picture 6" descr="чел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349500"/>
            <a:ext cx="187166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Oval 2"/>
          <p:cNvSpPr>
            <a:spLocks noChangeArrowheads="1"/>
          </p:cNvSpPr>
          <p:nvPr/>
        </p:nvSpPr>
        <p:spPr bwMode="auto">
          <a:xfrm>
            <a:off x="304800" y="838200"/>
            <a:ext cx="8534400" cy="5715000"/>
          </a:xfrm>
          <a:prstGeom prst="ellipse">
            <a:avLst/>
          </a:prstGeom>
          <a:solidFill>
            <a:srgbClr val="99FF99"/>
          </a:solidFill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latin typeface="Franklin Gothic Book" pitchFamily="34" charset="0"/>
              <a:cs typeface="Arial" charset="0"/>
            </a:endParaRPr>
          </a:p>
        </p:txBody>
      </p:sp>
      <p:sp>
        <p:nvSpPr>
          <p:cNvPr id="57346" name="Oval 3"/>
          <p:cNvSpPr>
            <a:spLocks noChangeArrowheads="1"/>
          </p:cNvSpPr>
          <p:nvPr/>
        </p:nvSpPr>
        <p:spPr bwMode="auto">
          <a:xfrm>
            <a:off x="533400" y="1981200"/>
            <a:ext cx="4038600" cy="3505200"/>
          </a:xfrm>
          <a:prstGeom prst="ellipse">
            <a:avLst/>
          </a:prstGeom>
          <a:solidFill>
            <a:srgbClr val="99FF99"/>
          </a:solidFill>
          <a:ln w="57150">
            <a:solidFill>
              <a:srgbClr val="6600FF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latin typeface="Franklin Gothic Book" pitchFamily="34" charset="0"/>
              <a:cs typeface="Arial" charset="0"/>
            </a:endParaRPr>
          </a:p>
        </p:txBody>
      </p:sp>
      <p:sp>
        <p:nvSpPr>
          <p:cNvPr id="57347" name="Oval 4"/>
          <p:cNvSpPr>
            <a:spLocks noChangeArrowheads="1"/>
          </p:cNvSpPr>
          <p:nvPr/>
        </p:nvSpPr>
        <p:spPr bwMode="auto">
          <a:xfrm>
            <a:off x="4648200" y="1981200"/>
            <a:ext cx="4038600" cy="3505200"/>
          </a:xfrm>
          <a:prstGeom prst="ellipse">
            <a:avLst/>
          </a:prstGeom>
          <a:solidFill>
            <a:srgbClr val="99FF99"/>
          </a:solidFill>
          <a:ln w="57150">
            <a:solidFill>
              <a:srgbClr val="6600FF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latin typeface="Franklin Gothic Book" pitchFamily="34" charset="0"/>
              <a:cs typeface="Arial" charset="0"/>
            </a:endParaRPr>
          </a:p>
        </p:txBody>
      </p:sp>
      <p:sp>
        <p:nvSpPr>
          <p:cNvPr id="57348" name="Line 5"/>
          <p:cNvSpPr>
            <a:spLocks noChangeShapeType="1"/>
          </p:cNvSpPr>
          <p:nvPr/>
        </p:nvSpPr>
        <p:spPr bwMode="auto">
          <a:xfrm flipH="1">
            <a:off x="4572000" y="914400"/>
            <a:ext cx="76200" cy="56388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57349" name="Line 6"/>
          <p:cNvSpPr>
            <a:spLocks noChangeShapeType="1"/>
          </p:cNvSpPr>
          <p:nvPr/>
        </p:nvSpPr>
        <p:spPr bwMode="auto">
          <a:xfrm>
            <a:off x="304800" y="3733800"/>
            <a:ext cx="8458200" cy="304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43213" y="188913"/>
            <a:ext cx="460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Офтальмотренинг</a:t>
            </a:r>
          </a:p>
        </p:txBody>
      </p:sp>
      <p:pic>
        <p:nvPicPr>
          <p:cNvPr id="29704" name="Picture 8" descr="0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85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78035E-8 C 0.25677 -5.78035E-8 0.46667 0.19514 0.46667 0.43561 C 0.46667 0.67561 0.25677 0.87121 0 0.87121 C -0.25764 0.87121 -0.46667 0.67561 -0.46667 0.43561 C -0.46667 0.19514 -0.25764 -5.78035E-8 0 -5.78035E-8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5.78035E-8 L -0.0125 0.87121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39399 L -0.00417 0.42173 C -0.00417 0.43376 0.11962 0.44948 0.22083 0.44948 L 0.44583 0.44948 " pathEditMode="relative" rAng="0" ptsTypes="FfFF">
                                      <p:cBhvr>
                                        <p:cTn id="12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83 0.44948 C 0.42622 0.59445 0.31181 0.68994 0.19063 0.66035 C 0.07014 0.6326 -0.01215 0.48948 0.00729 0.34451 C 0.02726 0.19838 0.14149 0.10405 0.26181 0.13295 C 0.38299 0.16185 0.46528 0.30335 0.44583 0.44948 Z " pathEditMode="relative" rAng="6013833" ptsTypes="fffff">
                                      <p:cBhvr>
                                        <p:cTn id="15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83 0.44948 L -0.47917 0.4161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17 0.41619 C -0.47917 0.2696 -0.37413 0.15006 -0.24549 0.15006 C -0.11701 0.15006 -0.0125 0.2696 -0.0125 0.41619 C -0.0125 0.56324 -0.11701 0.68185 -0.24549 0.68185 C -0.37413 0.68185 -0.47917 0.56324 -0.47917 0.41619 Z " pathEditMode="relative" rAng="16200000" ptsTypes="fffff">
                                      <p:cBhvr>
                                        <p:cTn id="21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17 0.41619 L -0.00417 0.42728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42728 L -0.00417 -0.00555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Ситуацию выбора профессии определяют: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b="1" dirty="0" smtClean="0"/>
              <a:t> </a:t>
            </a:r>
            <a:r>
              <a:rPr lang="ru-RU" sz="2800" b="1" dirty="0" smtClean="0"/>
              <a:t>наши желания, интересы и склонности —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ХОЧУ,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/>
              <a:t> наши возможности —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/>
              <a:t>анализ, что надо рынку труда —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НАДО.</a:t>
            </a:r>
          </a:p>
          <a:p>
            <a:pPr>
              <a:buClr>
                <a:srgbClr val="FF0000"/>
              </a:buClr>
              <a:buFont typeface="Arial" pitchFamily="34" charset="0"/>
              <a:buNone/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1" name="Picture 4" descr="http://16plus.slib.ru/images/profgid/kak_vibrat_profesiy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500438"/>
            <a:ext cx="496887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333375"/>
            <a:ext cx="7775575" cy="3382963"/>
          </a:xfrm>
        </p:spPr>
      </p:pic>
      <p:pic>
        <p:nvPicPr>
          <p:cNvPr id="38914" name="Рисунок 2" descr="https://versiya.info/uploads/posts/2018-12/1546154914_001-10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716338"/>
            <a:ext cx="46799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оптимального выбора профессии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4" name="Picture 2" descr="http://sch48.minsk.edu.by/sm_full.aspx?guid=7463"/>
          <p:cNvPicPr>
            <a:picLocks noChangeAspect="1" noChangeArrowheads="1"/>
          </p:cNvPicPr>
          <p:nvPr/>
        </p:nvPicPr>
        <p:blipFill>
          <a:blip r:embed="rId2" cstate="print"/>
          <a:srcRect t="14301"/>
          <a:stretch>
            <a:fillRect/>
          </a:stretch>
        </p:blipFill>
        <p:spPr bwMode="auto">
          <a:xfrm>
            <a:off x="755650" y="1196975"/>
            <a:ext cx="77041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Ведущую роль в выборе профессии играет активность личности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0418" name="Picture 2" descr="http://images.myshared.ru/10/961081/slide_8.jpg"/>
          <p:cNvPicPr>
            <a:picLocks noChangeAspect="1" noChangeArrowheads="1"/>
          </p:cNvPicPr>
          <p:nvPr/>
        </p:nvPicPr>
        <p:blipFill>
          <a:blip r:embed="rId2" cstate="print"/>
          <a:srcRect t="38451" r="26764"/>
          <a:stretch>
            <a:fillRect/>
          </a:stretch>
        </p:blipFill>
        <p:spPr bwMode="auto">
          <a:xfrm>
            <a:off x="611188" y="1628775"/>
            <a:ext cx="7921625" cy="47974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выбора профессии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2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ru-RU" b="1" smtClean="0"/>
              <a:t>Рассмотреть как можно больше профессий.</a:t>
            </a:r>
          </a:p>
          <a:p>
            <a:pPr marL="514350" indent="-514350">
              <a:buFont typeface="Arial" charset="0"/>
              <a:buNone/>
            </a:pPr>
            <a:r>
              <a:rPr lang="ru-RU" b="1" smtClean="0"/>
              <a:t>2. Изучить самого себя (интересы, склонности, способности, темперамент, черты характера, память, внимание, мышление, здоровье, самооценку). </a:t>
            </a:r>
          </a:p>
          <a:p>
            <a:pPr marL="514350" indent="-514350">
              <a:buFont typeface="Arial" charset="0"/>
              <a:buNone/>
            </a:pPr>
            <a:r>
              <a:rPr lang="ru-RU" b="1" smtClean="0"/>
              <a:t>3. Найти как можно больше информации о том, какие профессии востребованы на рынке труда сегодня и какие будут нужны через 3-5 лет. </a:t>
            </a:r>
          </a:p>
        </p:txBody>
      </p:sp>
      <p:pic>
        <p:nvPicPr>
          <p:cNvPr id="61443" name="Picture 4" descr="PAPERWRK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125538"/>
            <a:ext cx="1368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выбора профессии </a:t>
            </a:r>
            <a:endParaRPr lang="ru-RU" sz="3600" dirty="0"/>
          </a:p>
        </p:txBody>
      </p:sp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000" b="1" smtClean="0"/>
              <a:t>4. Выбрать наиболее привлекательную профессию, которая обязательно должна соответствовать вашим интересам, склонностям и личностным качествам. </a:t>
            </a:r>
          </a:p>
          <a:p>
            <a:pPr>
              <a:buFont typeface="Arial" charset="0"/>
              <a:buNone/>
            </a:pPr>
            <a:r>
              <a:rPr lang="ru-RU" sz="3000" b="1" smtClean="0"/>
              <a:t>5. Сравнить полученные знания о выбранной профессии со своим представлением о ней. </a:t>
            </a:r>
          </a:p>
          <a:p>
            <a:pPr>
              <a:buFont typeface="Arial" charset="0"/>
              <a:buNone/>
            </a:pPr>
            <a:r>
              <a:rPr lang="ru-RU" sz="3000" b="1" smtClean="0"/>
              <a:t>6. Посоветоваться с родителями, учителями, врачами. </a:t>
            </a:r>
          </a:p>
          <a:p>
            <a:pPr>
              <a:buFont typeface="Arial" charset="0"/>
              <a:buNone/>
            </a:pPr>
            <a:r>
              <a:rPr lang="ru-RU" sz="3000" b="1" smtClean="0"/>
              <a:t>7. Выбрав для себя будущую профессию, быть настойчивым в стремлении овладеть ею в совершенстве. </a:t>
            </a:r>
          </a:p>
        </p:txBody>
      </p:sp>
      <p:pic>
        <p:nvPicPr>
          <p:cNvPr id="62467" name="Picture 6" descr="KIDS_COM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2060575"/>
            <a:ext cx="1439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s://ds03.infourok.ru/uploads/ex/0f85/00047c54-59a10209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475"/>
            <a:ext cx="8362950" cy="417671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charset="0"/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колонках отметьте: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0000"/>
                </a:solidFill>
              </a:rPr>
              <a:t>Какой из факторов оказывает наибольшее влияние на вас при выборе профессии (в баллах – от 1 до 9)?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0000"/>
                </a:solidFill>
              </a:rPr>
              <a:t> Кто является для </a:t>
            </a:r>
            <a:r>
              <a:rPr lang="ru-RU" sz="3400" b="1" dirty="0" smtClean="0">
                <a:solidFill>
                  <a:schemeClr val="tx1"/>
                </a:solidFill>
              </a:rPr>
              <a:t>вас профессиональным идеалом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ru-RU" sz="3400" b="1" dirty="0" smtClean="0">
                <a:solidFill>
                  <a:schemeClr val="tx1"/>
                </a:solidFill>
              </a:rPr>
              <a:t>   ( в баллах от 1 до 9)?  </a:t>
            </a:r>
          </a:p>
        </p:txBody>
      </p:sp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611188" y="1125538"/>
            <a:ext cx="80645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А кто и что может повлиять на выбор вашей дальнейшей деятельности? </a:t>
            </a:r>
          </a:p>
          <a:p>
            <a:endParaRPr lang="ru-RU" sz="3200" b="1">
              <a:latin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7524750" y="2133600"/>
            <a:ext cx="647700" cy="1008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188" y="520700"/>
          <a:ext cx="7920882" cy="590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9"/>
                <a:gridCol w="2160240"/>
                <a:gridCol w="2448273"/>
              </a:tblGrid>
              <a:tr h="114006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Фактор воздействия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Влияние на выбор профессии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Профессиональ-ный</a:t>
                      </a:r>
                      <a:r>
                        <a:rPr lang="ru-RU" sz="2400" b="1" dirty="0" smtClean="0"/>
                        <a:t> идеал </a:t>
                      </a:r>
                      <a:endParaRPr lang="ru-RU" sz="2400" b="1" dirty="0"/>
                    </a:p>
                  </a:txBody>
                  <a:tcPr/>
                </a:tc>
              </a:tr>
              <a:tr h="63159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Родители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</a:tr>
              <a:tr h="63159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Родственники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</a:tr>
              <a:tr h="63159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Учителя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</a:tr>
              <a:tr h="63159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Друзья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</a:tr>
              <a:tr h="149085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Литературные персонажи, герои кинофильмов, теле- и радиопередач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</a:tr>
              <a:tr h="63159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Кто-то еще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ru-RU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Опорные понятия</a:t>
            </a:r>
            <a:r>
              <a:rPr lang="ru-RU" sz="5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5400" b="1" dirty="0"/>
          </a:p>
        </p:txBody>
      </p:sp>
      <p:sp>
        <p:nvSpPr>
          <p:cNvPr id="66562" name="Содержимое 2"/>
          <p:cNvSpPr>
            <a:spLocks noGrp="1"/>
          </p:cNvSpPr>
          <p:nvPr>
            <p:ph idx="1"/>
          </p:nvPr>
        </p:nvSpPr>
        <p:spPr>
          <a:xfrm>
            <a:off x="1475656" y="1773238"/>
            <a:ext cx="7211144" cy="4352925"/>
          </a:xfrm>
        </p:spPr>
        <p:txBody>
          <a:bodyPr/>
          <a:lstStyle/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600" b="1" dirty="0" smtClean="0"/>
              <a:t>Самоопределение  личности.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600" b="1" dirty="0" smtClean="0"/>
              <a:t>Профессиональное самоопределение.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600" b="1" dirty="0" smtClean="0"/>
              <a:t>Профессия.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600" b="1" dirty="0" smtClean="0"/>
              <a:t> Начальное, среднее и высшее профессиональное образование. </a:t>
            </a:r>
            <a:endParaRPr lang="ru-RU" sz="3600" dirty="0" smtClean="0"/>
          </a:p>
        </p:txBody>
      </p:sp>
      <p:pic>
        <p:nvPicPr>
          <p:cNvPr id="5" name="Picture 2" descr="C:\Documents and Settings\Nina\Мои документы\Картинки\Весёлые картинки\смайлик\Рисунок6.Id_7699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92375"/>
            <a:ext cx="172878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br>
              <a:rPr lang="ru-RU" sz="5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/>
          </a:p>
        </p:txBody>
      </p:sp>
      <p:sp>
        <p:nvSpPr>
          <p:cNvPr id="67586" name="Содержимое 2"/>
          <p:cNvSpPr>
            <a:spLocks noGrp="1"/>
          </p:cNvSpPr>
          <p:nvPr>
            <p:ph idx="1"/>
          </p:nvPr>
        </p:nvSpPr>
        <p:spPr>
          <a:xfrm>
            <a:off x="684213" y="1557338"/>
            <a:ext cx="8002587" cy="45688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800" b="1" dirty="0" smtClean="0"/>
              <a:t> § 18 стр. 98-102, ответить на вопросы стр. 108 (1, 2).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800" b="1" dirty="0" smtClean="0"/>
              <a:t> Выучить опорные понятия.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ru-RU" sz="4800" dirty="0" smtClean="0"/>
          </a:p>
        </p:txBody>
      </p:sp>
      <p:pic>
        <p:nvPicPr>
          <p:cNvPr id="67587" name="Picture 8" descr="http://im4-tub-ru.yandex.net/i?id=414318278-1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149725"/>
            <a:ext cx="26654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552" y="620688"/>
            <a:ext cx="6048672" cy="148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Рефлексия</a:t>
            </a:r>
            <a:br>
              <a:rPr lang="ru-RU" sz="54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+mj-lt"/>
                <a:ea typeface="+mj-ea"/>
                <a:cs typeface="Times New Roman"/>
              </a:rPr>
            </a:br>
            <a:endParaRPr lang="ru-RU" sz="5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0659" name="Picture 22" descr="278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192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9" descr="Большие смайл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505200"/>
            <a:ext cx="2590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 descr="Крупная сетка"/>
          <p:cNvSpPr>
            <a:spLocks noChangeArrowheads="1"/>
          </p:cNvSpPr>
          <p:nvPr/>
        </p:nvSpPr>
        <p:spPr bwMode="auto">
          <a:xfrm>
            <a:off x="611560" y="1556792"/>
            <a:ext cx="3481387" cy="584200"/>
          </a:xfrm>
          <a:prstGeom prst="rect">
            <a:avLst/>
          </a:prstGeom>
          <a:pattFill prst="lgGrid">
            <a:fgClr>
              <a:srgbClr val="EFC19B"/>
            </a:fgClr>
            <a:bgClr>
              <a:schemeClr val="bg1"/>
            </a:bgClr>
          </a:patt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Arial" pitchFamily="34" charset="0"/>
              </a:rPr>
              <a:t>Было интересно… </a:t>
            </a:r>
          </a:p>
        </p:txBody>
      </p:sp>
      <p:sp>
        <p:nvSpPr>
          <p:cNvPr id="70662" name="Rectangle 17" descr="Крупная сетка"/>
          <p:cNvSpPr>
            <a:spLocks noChangeArrowheads="1"/>
          </p:cNvSpPr>
          <p:nvPr/>
        </p:nvSpPr>
        <p:spPr bwMode="auto">
          <a:xfrm>
            <a:off x="2123728" y="2492896"/>
            <a:ext cx="3384376" cy="584200"/>
          </a:xfrm>
          <a:prstGeom prst="rect">
            <a:avLst/>
          </a:prstGeom>
          <a:pattFill prst="lgGrid">
            <a:fgClr>
              <a:srgbClr val="EFC19B"/>
            </a:fgClr>
            <a:bgClr>
              <a:schemeClr val="bg1"/>
            </a:bgClr>
          </a:pattFill>
          <a:ln w="38100" cmpd="dbl">
            <a:solidFill>
              <a:schemeClr val="folHlink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Теперь я могу… </a:t>
            </a:r>
          </a:p>
        </p:txBody>
      </p:sp>
      <p:sp>
        <p:nvSpPr>
          <p:cNvPr id="70663" name="Rectangle 18" descr="Крупная сетка"/>
          <p:cNvSpPr>
            <a:spLocks noChangeArrowheads="1"/>
          </p:cNvSpPr>
          <p:nvPr/>
        </p:nvSpPr>
        <p:spPr bwMode="auto">
          <a:xfrm>
            <a:off x="899592" y="3429000"/>
            <a:ext cx="3279775" cy="584200"/>
          </a:xfrm>
          <a:prstGeom prst="rect">
            <a:avLst/>
          </a:prstGeom>
          <a:pattFill prst="lgGrid">
            <a:fgClr>
              <a:srgbClr val="EFC19B"/>
            </a:fgClr>
            <a:bgClr>
              <a:schemeClr val="bg1"/>
            </a:bgClr>
          </a:pattFill>
          <a:ln w="38100" cmpd="dbl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Я научилась…</a:t>
            </a:r>
            <a:r>
              <a:rPr lang="ru-RU" sz="3200" dirty="0">
                <a:latin typeface="Calibri" pitchFamily="34" charset="0"/>
              </a:rPr>
              <a:t> </a:t>
            </a:r>
          </a:p>
        </p:txBody>
      </p:sp>
      <p:sp>
        <p:nvSpPr>
          <p:cNvPr id="70664" name="Rectangle 19" descr="Крупная сетка"/>
          <p:cNvSpPr>
            <a:spLocks noChangeArrowheads="1"/>
          </p:cNvSpPr>
          <p:nvPr/>
        </p:nvSpPr>
        <p:spPr bwMode="auto">
          <a:xfrm>
            <a:off x="1475656" y="4509120"/>
            <a:ext cx="3619500" cy="584200"/>
          </a:xfrm>
          <a:prstGeom prst="rect">
            <a:avLst/>
          </a:prstGeom>
          <a:pattFill prst="lgGrid">
            <a:fgClr>
              <a:srgbClr val="EFC19B"/>
            </a:fgClr>
            <a:bgClr>
              <a:schemeClr val="bg1"/>
            </a:bgClr>
          </a:pattFill>
          <a:ln w="38100" cmpd="dbl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Меня удивило… </a:t>
            </a:r>
          </a:p>
        </p:txBody>
      </p:sp>
      <p:sp>
        <p:nvSpPr>
          <p:cNvPr id="15" name="Rectangle 20" descr="Крупная сетка"/>
          <p:cNvSpPr>
            <a:spLocks noChangeArrowheads="1"/>
          </p:cNvSpPr>
          <p:nvPr/>
        </p:nvSpPr>
        <p:spPr bwMode="auto">
          <a:xfrm>
            <a:off x="2267744" y="5517232"/>
            <a:ext cx="4060825" cy="584200"/>
          </a:xfrm>
          <a:prstGeom prst="rect">
            <a:avLst/>
          </a:prstGeom>
          <a:pattFill prst="lgGrid">
            <a:fgClr>
              <a:srgbClr val="EFC19B"/>
            </a:fgClr>
            <a:bgClr>
              <a:schemeClr val="bg1"/>
            </a:bgClr>
          </a:patt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Arial" pitchFamily="34" charset="0"/>
              </a:rPr>
              <a:t>Мне захотелось…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559593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анаграмму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err="1" smtClean="0"/>
              <a:t>ферпоссия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err="1" smtClean="0"/>
              <a:t>десамониелеопре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 r="6563"/>
          <a:stretch>
            <a:fillRect/>
          </a:stretch>
        </p:blipFill>
        <p:spPr bwMode="auto">
          <a:xfrm>
            <a:off x="827088" y="1773238"/>
            <a:ext cx="11525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AG00011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652963"/>
            <a:ext cx="1296988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83568" y="548680"/>
            <a:ext cx="7283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Литература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95288" y="2060848"/>
            <a:ext cx="8229600" cy="395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kern="0" dirty="0">
                <a:latin typeface="+mn-lt"/>
              </a:rPr>
              <a:t>Технология: 8 класс: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kern="0" dirty="0">
                <a:latin typeface="+mn-lt"/>
              </a:rPr>
              <a:t>   учебник для учащихся  общеобразовательных  организаций / В.Д.Симоненко, А.А. </a:t>
            </a:r>
            <a:r>
              <a:rPr lang="ru-RU" sz="3200" b="1" kern="0" dirty="0" err="1">
                <a:latin typeface="+mn-lt"/>
              </a:rPr>
              <a:t>Электов</a:t>
            </a:r>
            <a:r>
              <a:rPr lang="ru-RU" sz="3200" b="1" kern="0" dirty="0">
                <a:latin typeface="+mn-lt"/>
              </a:rPr>
              <a:t>, Б.А. Гончаров – М.: </a:t>
            </a:r>
            <a:r>
              <a:rPr lang="ru-RU" sz="3200" b="1" kern="0" dirty="0" err="1">
                <a:latin typeface="+mn-lt"/>
              </a:rPr>
              <a:t>Вентана-Граф</a:t>
            </a:r>
            <a:r>
              <a:rPr lang="ru-RU" sz="3200" b="1" kern="0" dirty="0">
                <a:latin typeface="+mn-lt"/>
              </a:rPr>
              <a:t>, 2019.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ru-RU" sz="3200" b="1" kern="0" dirty="0">
              <a:latin typeface="+mn-lt"/>
            </a:endParaRPr>
          </a:p>
        </p:txBody>
      </p:sp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5157788"/>
            <a:ext cx="1114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9275"/>
            <a:ext cx="7772400" cy="5472113"/>
          </a:xfrm>
        </p:spPr>
        <p:txBody>
          <a:bodyPr/>
          <a:lstStyle/>
          <a:p>
            <a:pPr algn="ctr">
              <a:defRPr/>
            </a:pP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 освоения профессии.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62" name="Group 3"/>
          <p:cNvGrpSpPr>
            <a:grpSpLocks/>
          </p:cNvGrpSpPr>
          <p:nvPr/>
        </p:nvGrpSpPr>
        <p:grpSpPr bwMode="auto">
          <a:xfrm>
            <a:off x="468313" y="4365625"/>
            <a:ext cx="3024187" cy="1987550"/>
            <a:chOff x="2448" y="1680"/>
            <a:chExt cx="3024" cy="2361"/>
          </a:xfrm>
        </p:grpSpPr>
        <p:pic>
          <p:nvPicPr>
            <p:cNvPr id="6" name="Picture 4" descr="bd05089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80" y="1680"/>
              <a:ext cx="1392" cy="12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5" descr="bd05093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1" y="2351"/>
              <a:ext cx="1826" cy="1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6" descr="bd05097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8" y="1823"/>
              <a:ext cx="1540" cy="19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0963" name="Picture 2" descr="http://jobresource.ru/wp-content/uploads/2016/07/%D0%9A%D0%B0%D0%BA%D0%B8%D0%B5-%D0%BF%D1%80%D0%BE%D1%84%D0%B5%D1%81%D1%81%D0%B8%D0%B8-%D0%B1%D1%83%D0%B4%D1%83%D1%82-%D0%B2%D0%BE%D1%81%D1%82%D1%80%D0%B5%D0%B1%D0%BE%D0%B2%D0%B0%D0%BD%D1%8B-%D0%B2-%D0%B1%D1%83%D0%B4%D1%83%D1%89%D0%B5%D0%BC.jpg"/>
          <p:cNvPicPr>
            <a:picLocks noChangeAspect="1" noChangeArrowheads="1"/>
          </p:cNvPicPr>
          <p:nvPr/>
        </p:nvPicPr>
        <p:blipFill>
          <a:blip r:embed="rId5" cstate="print"/>
          <a:srcRect l="12852" t="6113" r="13817"/>
          <a:stretch>
            <a:fillRect/>
          </a:stretch>
        </p:blipFill>
        <p:spPr bwMode="auto">
          <a:xfrm>
            <a:off x="3492500" y="3141663"/>
            <a:ext cx="49672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9750" y="260350"/>
            <a:ext cx="81359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Раздел </a:t>
            </a:r>
          </a:p>
          <a:p>
            <a:pPr algn="ctr">
              <a:tabLst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«Современное производство и профессиональное самоопределение» </a:t>
            </a:r>
          </a:p>
          <a:p>
            <a:pPr algn="ctr" eaLnBrk="0" hangingPunct="0">
              <a:tabLst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Запуск творческого проекта</a:t>
            </a:r>
          </a:p>
          <a:p>
            <a:pPr algn="ctr" eaLnBrk="0" hangingPunct="0">
              <a:tabLst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«Мой профессиональный выбор».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</a:t>
            </a:r>
            <a:br>
              <a:rPr lang="ru-RU" sz="5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/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ru-RU" sz="3600" b="1" dirty="0" smtClean="0"/>
              <a:t>Проявлять познавательные интересы и творческую активность в области знаний освоения профессий.</a:t>
            </a:r>
          </a:p>
          <a:p>
            <a:pPr>
              <a:buClr>
                <a:srgbClr val="FF0000"/>
              </a:buClr>
            </a:pPr>
            <a:r>
              <a:rPr lang="ru-RU" sz="3600" b="1" dirty="0" smtClean="0"/>
              <a:t>Знакомиться с понятием «самоопределение личности», с системой профессиональной подготовки кадров, с ситуацией и алгоритмом выбора профессии. </a:t>
            </a:r>
          </a:p>
        </p:txBody>
      </p:sp>
      <p:pic>
        <p:nvPicPr>
          <p:cNvPr id="41987" name="Рисунок 3" descr="0003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852738"/>
            <a:ext cx="1385888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BS0109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00113" y="3141663"/>
            <a:ext cx="662463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</a:rPr>
              <a:t>Глубина </a:t>
            </a:r>
            <a:r>
              <a:rPr lang="ru-RU" sz="2800" b="1" dirty="0" err="1">
                <a:latin typeface="+mj-lt"/>
              </a:rPr>
              <a:t>самопостижения</a:t>
            </a:r>
            <a:r>
              <a:rPr lang="ru-RU" sz="2800" b="1" dirty="0">
                <a:latin typeface="+mj-lt"/>
              </a:rPr>
              <a:t> и самопознания собственного «Я», слабых и сильных сторон своей личности, умение ориентироваться в мире профессий определяют правильность профессионального выбора.</a:t>
            </a:r>
          </a:p>
        </p:txBody>
      </p:sp>
      <p:pic>
        <p:nvPicPr>
          <p:cNvPr id="4" name="Picture 2" descr="https://printonic.ru/uploads/images/2016/04/15/img_5710add85df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341438"/>
            <a:ext cx="129540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1125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Анкета</a:t>
            </a: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362950" cy="5360988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ru-RU" sz="2200" b="1" dirty="0" smtClean="0"/>
              <a:t>Выбрала ли ты профессию; если да, то какую?   </a:t>
            </a:r>
          </a:p>
          <a:p>
            <a:pPr marL="457200" indent="-457200">
              <a:buFont typeface="Arial" charset="0"/>
              <a:buNone/>
            </a:pPr>
            <a:r>
              <a:rPr lang="ru-RU" sz="2200" b="1" dirty="0" smtClean="0"/>
              <a:t>2. Что ты знаешь о своей будущей профессии? </a:t>
            </a:r>
          </a:p>
          <a:p>
            <a:pPr marL="457200" indent="-457200">
              <a:buFont typeface="Arial" charset="0"/>
              <a:buNone/>
            </a:pPr>
            <a:r>
              <a:rPr lang="ru-RU" sz="2200" b="1" dirty="0" smtClean="0"/>
              <a:t>а) предмет, содержание и условия труда; </a:t>
            </a:r>
          </a:p>
          <a:p>
            <a:pPr marL="457200" indent="-457200">
              <a:buFont typeface="Arial" charset="0"/>
              <a:buNone/>
            </a:pPr>
            <a:r>
              <a:rPr lang="ru-RU" sz="2200" b="1" dirty="0" smtClean="0"/>
              <a:t>б) профессионально важные качества; </a:t>
            </a:r>
          </a:p>
          <a:p>
            <a:pPr marL="457200" indent="-457200">
              <a:buFont typeface="Arial" charset="0"/>
              <a:buNone/>
            </a:pPr>
            <a:r>
              <a:rPr lang="ru-RU" sz="2200" b="1" dirty="0" smtClean="0"/>
              <a:t>в) где можно получить эту профессию; </a:t>
            </a:r>
          </a:p>
          <a:p>
            <a:pPr marL="457200" indent="-457200">
              <a:buFont typeface="Arial" charset="0"/>
              <a:buNone/>
            </a:pPr>
            <a:r>
              <a:rPr lang="ru-RU" sz="2200" b="1" dirty="0" smtClean="0"/>
              <a:t>г) </a:t>
            </a:r>
            <a:r>
              <a:rPr lang="ru-RU" sz="2200" b="1" dirty="0" err="1" smtClean="0"/>
              <a:t>востребованность</a:t>
            </a:r>
            <a:r>
              <a:rPr lang="ru-RU" sz="2200" b="1" dirty="0" smtClean="0"/>
              <a:t> этой профессии на рынке труда. </a:t>
            </a:r>
          </a:p>
          <a:p>
            <a:pPr marL="457200" indent="-457200">
              <a:buFont typeface="Arial" charset="0"/>
              <a:buNone/>
            </a:pPr>
            <a:r>
              <a:rPr lang="ru-RU" sz="2200" b="1" dirty="0" smtClean="0"/>
              <a:t>3. Если не выбрала, то почему? </a:t>
            </a:r>
          </a:p>
          <a:p>
            <a:pPr marL="457200" indent="-457200">
              <a:buFont typeface="Arial" charset="0"/>
              <a:buNone/>
            </a:pPr>
            <a:r>
              <a:rPr lang="ru-RU" sz="2200" b="1" dirty="0" smtClean="0"/>
              <a:t>а) плохо знаю мир профессий; б) плохо знаю свои возможности;</a:t>
            </a:r>
          </a:p>
          <a:p>
            <a:pPr marL="457200" indent="-457200">
              <a:buFont typeface="Arial" charset="0"/>
              <a:buNone/>
            </a:pPr>
            <a:r>
              <a:rPr lang="ru-RU" sz="2200" b="1" dirty="0" smtClean="0"/>
              <a:t>в) не могу выбрать из нескольких вариантов; </a:t>
            </a:r>
          </a:p>
          <a:p>
            <a:pPr marL="457200" indent="-457200">
              <a:buFont typeface="Arial" charset="0"/>
              <a:buNone/>
            </a:pPr>
            <a:r>
              <a:rPr lang="ru-RU" sz="2200" b="1" dirty="0" smtClean="0"/>
              <a:t>г) не знаю, как выбирать профессию. </a:t>
            </a:r>
          </a:p>
          <a:p>
            <a:pPr marL="457200" indent="-457200">
              <a:buFont typeface="Arial" charset="0"/>
              <a:buNone/>
            </a:pPr>
            <a:r>
              <a:rPr lang="ru-RU" sz="2200" b="1" dirty="0" smtClean="0"/>
              <a:t>4. Что повлияло на твой выбор? </a:t>
            </a:r>
          </a:p>
          <a:p>
            <a:pPr marL="457200" indent="-457200">
              <a:buFont typeface="Arial" charset="0"/>
              <a:buNone/>
            </a:pPr>
            <a:r>
              <a:rPr lang="ru-RU" sz="2200" b="1" dirty="0" smtClean="0"/>
              <a:t>а) самостоятельно приняла решение; </a:t>
            </a:r>
          </a:p>
          <a:p>
            <a:pPr marL="457200" indent="-457200">
              <a:buFont typeface="Arial" charset="0"/>
              <a:buNone/>
            </a:pPr>
            <a:r>
              <a:rPr lang="ru-RU" sz="2200" b="1" dirty="0" smtClean="0"/>
              <a:t>б) посоветовали родители; в) посоветовали друзья; </a:t>
            </a:r>
          </a:p>
          <a:p>
            <a:pPr marL="457200" indent="-457200">
              <a:buFont typeface="Arial" charset="0"/>
              <a:buNone/>
            </a:pPr>
            <a:r>
              <a:rPr lang="ru-RU" sz="2200" b="1" dirty="0" smtClean="0"/>
              <a:t> г</a:t>
            </a:r>
            <a:r>
              <a:rPr lang="ru-RU" sz="2200" b="1" dirty="0" smtClean="0"/>
              <a:t>) влияние оказали занятия с профконсультантом.   </a:t>
            </a:r>
          </a:p>
        </p:txBody>
      </p:sp>
      <p:pic>
        <p:nvPicPr>
          <p:cNvPr id="45059" name="Picture 4" descr="i[7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359485">
            <a:off x="6564313" y="912813"/>
            <a:ext cx="195738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j0285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508500"/>
            <a:ext cx="1474787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5937250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Оглянитесь вокруг!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/>
              <a:t> </a:t>
            </a:r>
            <a:r>
              <a:rPr lang="ru-RU" sz="2700" b="1" dirty="0" smtClean="0"/>
              <a:t>Как живут ваши близкие, друзья? Какие у них проблемы? Чем вы могли бы помочь им сегодня или в будущем?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700" b="1" dirty="0" smtClean="0"/>
              <a:t>Подумайте о своих родителях, знакомых. Часто ли вы конфликтовали с ними? В чем помогали им? Советовались ли с ними? Хотите ли вы жить, как они?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700" b="1" dirty="0" smtClean="0"/>
              <a:t>Подумайте о России. Насколько сложны проблемы, стоящие перед страной?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700" b="1" dirty="0" smtClean="0"/>
              <a:t>Могут ли пригодиться ей ваши силы и способности? Всмотритесь в себя. Кто вы есть? Что для вас важно? Чего вы хотите от жизни? Кем и каким представляете вы себя в будущем?</a:t>
            </a:r>
            <a:endParaRPr lang="ru-RU" sz="2700" b="1" dirty="0"/>
          </a:p>
        </p:txBody>
      </p:sp>
      <p:pic>
        <p:nvPicPr>
          <p:cNvPr id="5" name="Picture 9" descr="j0300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3716338"/>
            <a:ext cx="1439862" cy="1312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857875"/>
          </a:xfrm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Самоопределение  личности </a:t>
            </a:r>
            <a:r>
              <a:rPr lang="ru-RU" b="1" dirty="0" smtClean="0"/>
              <a:t>– это осознание своего отношения к миру, утверждение своей позиции в нем.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Профессиональное самоопределение </a:t>
            </a:r>
            <a:r>
              <a:rPr lang="ru-RU" b="1" dirty="0" smtClean="0"/>
              <a:t>- это процесс и результат самостоятельного и сознательного выбора профессии.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Профессия </a:t>
            </a:r>
            <a:r>
              <a:rPr lang="ru-RU" b="1" dirty="0" smtClean="0"/>
              <a:t>- это род трудовой деятельности человека, требующий специальных знаний и опыта и обеспечивающий условия существования.</a:t>
            </a:r>
          </a:p>
        </p:txBody>
      </p:sp>
      <p:pic>
        <p:nvPicPr>
          <p:cNvPr id="47106" name="Picture 2" descr="http://v.900igr.net:10/datas/chelovek/Professii-01.files/0018-018-Professii-01.jpg"/>
          <p:cNvPicPr>
            <a:picLocks noChangeAspect="1" noChangeArrowheads="1"/>
          </p:cNvPicPr>
          <p:nvPr/>
        </p:nvPicPr>
        <p:blipFill>
          <a:blip r:embed="rId2" cstate="print"/>
          <a:srcRect l="27299" r="27551" b="6201"/>
          <a:stretch>
            <a:fillRect/>
          </a:stretch>
        </p:blipFill>
        <p:spPr bwMode="auto">
          <a:xfrm>
            <a:off x="7524750" y="3789363"/>
            <a:ext cx="10795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1153</Words>
  <Application>Microsoft Office PowerPoint</Application>
  <PresentationFormat>Экран (4:3)</PresentationFormat>
  <Paragraphs>125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Тема Office</vt:lpstr>
      <vt:lpstr>Тема1</vt:lpstr>
      <vt:lpstr>1_Тема1</vt:lpstr>
      <vt:lpstr>Слайд 1</vt:lpstr>
      <vt:lpstr>Слайд 2</vt:lpstr>
      <vt:lpstr>Отгадай анаграмму  ферпоссия десамониелеопре </vt:lpstr>
      <vt:lpstr>  Пути освоения профессии.</vt:lpstr>
      <vt:lpstr>Цели урока </vt:lpstr>
      <vt:lpstr>Слайд 6</vt:lpstr>
      <vt:lpstr>Анкета</vt:lpstr>
      <vt:lpstr>Слайд 8</vt:lpstr>
      <vt:lpstr>Слайд 9</vt:lpstr>
      <vt:lpstr>Слайд 10</vt:lpstr>
      <vt:lpstr>Слайд 11</vt:lpstr>
      <vt:lpstr>Система профессиональной  подготовки кадров в России </vt:lpstr>
      <vt:lpstr>Начальное профессиональное образование </vt:lpstr>
      <vt:lpstr>Среднее профессиональное образование </vt:lpstr>
      <vt:lpstr>Среднее профессиональное образование </vt:lpstr>
      <vt:lpstr>Высшее профессиональное образование </vt:lpstr>
      <vt:lpstr>Слайд 17</vt:lpstr>
      <vt:lpstr>Слайд 18</vt:lpstr>
      <vt:lpstr>Ситуацию выбора профессии определяют:</vt:lpstr>
      <vt:lpstr>Зона оптимального выбора профессии</vt:lpstr>
      <vt:lpstr>Ведущую роль в выборе профессии играет активность личности</vt:lpstr>
      <vt:lpstr>Алгоритм выбора профессии </vt:lpstr>
      <vt:lpstr>Алгоритм выбора профессии </vt:lpstr>
      <vt:lpstr>Слайд 24</vt:lpstr>
      <vt:lpstr>Практическая работа</vt:lpstr>
      <vt:lpstr>Слайд 26</vt:lpstr>
      <vt:lpstr>Опорные понятия </vt:lpstr>
      <vt:lpstr>Домашнее задание 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Сажина</dc:creator>
  <cp:lastModifiedBy>админ</cp:lastModifiedBy>
  <cp:revision>55</cp:revision>
  <dcterms:created xsi:type="dcterms:W3CDTF">2018-11-06T16:19:45Z</dcterms:created>
  <dcterms:modified xsi:type="dcterms:W3CDTF">2020-03-03T13:40:25Z</dcterms:modified>
</cp:coreProperties>
</file>