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60" r:id="rId2"/>
    <p:sldId id="276" r:id="rId3"/>
    <p:sldId id="275" r:id="rId4"/>
    <p:sldId id="277" r:id="rId5"/>
    <p:sldId id="279" r:id="rId6"/>
    <p:sldId id="280" r:id="rId7"/>
    <p:sldId id="281" r:id="rId8"/>
    <p:sldId id="278" r:id="rId9"/>
    <p:sldId id="256" r:id="rId10"/>
    <p:sldId id="257" r:id="rId11"/>
    <p:sldId id="258" r:id="rId12"/>
    <p:sldId id="259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6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737A-69C6-48DA-A670-A1695541DBAE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C0259-9CC7-4EC5-97E2-CC4023E457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06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C0259-9CC7-4EC5-97E2-CC4023E457F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358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C0259-9CC7-4EC5-97E2-CC4023E457F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89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Особенности филологического образования в поликультурном образовательном процессе начальной школы </a:t>
            </a:r>
            <a:endParaRPr lang="ru-RU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54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/>
          <a:lstStyle/>
          <a:p>
            <a:pPr defTabSz="753519" fontAlgn="base">
              <a:spcBef>
                <a:spcPct val="0"/>
              </a:spcBef>
              <a:spcAft>
                <a:spcPts val="992"/>
              </a:spcAft>
              <a:defRPr/>
            </a:pPr>
            <a:r>
              <a:rPr lang="ru-RU" sz="2000" b="1" cap="all" dirty="0">
                <a:solidFill>
                  <a:srgbClr val="7C0040"/>
                </a:solidFill>
                <a:latin typeface="+mj-lt"/>
                <a:cs typeface="Arial" pitchFamily="34" charset="0"/>
              </a:rPr>
              <a:t>Формирует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устойчивый 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интерес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к 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искусству слова,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пониманию 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его законов,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раскрытию 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его нравственно-философского и эстетического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  потенциала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всей 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специфики взаимодействий с объективной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   действительностью</a:t>
            </a:r>
            <a:endParaRPr lang="ru-RU" sz="2000" dirty="0">
              <a:solidFill>
                <a:srgbClr val="000000"/>
              </a:solidFill>
              <a:latin typeface="+mj-lt"/>
            </a:endParaRPr>
          </a:p>
          <a:p>
            <a:pPr marL="0" indent="0" defTabSz="753519" fontAlgn="base">
              <a:spcBef>
                <a:spcPct val="0"/>
              </a:spcBef>
              <a:spcAft>
                <a:spcPts val="992"/>
              </a:spcAft>
              <a:buNone/>
              <a:defRPr/>
            </a:pPr>
            <a:r>
              <a:rPr lang="ru-RU" sz="2000" b="1" cap="all" dirty="0" smtClean="0">
                <a:solidFill>
                  <a:srgbClr val="7C0040"/>
                </a:solidFill>
                <a:latin typeface="+mj-lt"/>
              </a:rPr>
              <a:t>      Способствует</a:t>
            </a:r>
            <a:endParaRPr lang="ru-RU" sz="2000" b="1" cap="all" dirty="0">
              <a:solidFill>
                <a:srgbClr val="7C0040"/>
              </a:solidFill>
              <a:latin typeface="+mj-lt"/>
            </a:endParaRP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  общему </a:t>
            </a:r>
            <a:r>
              <a:rPr lang="ru-RU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индивидуальному развитию,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   вхождению </a:t>
            </a:r>
            <a:r>
              <a:rPr lang="ru-RU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учеников в мировую художественную культуру</a:t>
            </a:r>
          </a:p>
          <a:p>
            <a:pPr marL="0" indent="0" defTabSz="753519" fontAlgn="base">
              <a:spcBef>
                <a:spcPct val="0"/>
              </a:spcBef>
              <a:spcAft>
                <a:spcPts val="992"/>
              </a:spcAft>
              <a:buNone/>
              <a:defRPr/>
            </a:pPr>
            <a:r>
              <a:rPr lang="ru-RU" sz="2000" b="1" cap="all" dirty="0" smtClean="0">
                <a:solidFill>
                  <a:srgbClr val="7C0040"/>
                </a:solidFill>
                <a:latin typeface="+mj-lt"/>
                <a:cs typeface="Arial" pitchFamily="34" charset="0"/>
              </a:rPr>
              <a:t>     Располагает</a:t>
            </a:r>
            <a:endParaRPr lang="ru-RU" sz="2000" b="1" cap="all" dirty="0">
              <a:solidFill>
                <a:srgbClr val="7C0040"/>
              </a:solidFill>
              <a:latin typeface="+mj-lt"/>
              <a:cs typeface="Arial" pitchFamily="34" charset="0"/>
            </a:endParaRP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 к </a:t>
            </a:r>
            <a:r>
              <a:rPr lang="ru-RU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открытию способов постижения мира</a:t>
            </a:r>
          </a:p>
          <a:p>
            <a:pPr marL="0" indent="0" defTabSz="753519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  и </a:t>
            </a:r>
            <a:r>
              <a:rPr lang="ru-RU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взаимодействия с ним</a:t>
            </a:r>
          </a:p>
          <a:p>
            <a:pPr defTabSz="753519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Филологическое </a:t>
            </a:r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образование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7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Calibri"/>
              </a:rPr>
              <a:t>Цели:</a:t>
            </a:r>
            <a:endParaRPr lang="ru-RU" sz="2800" b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  <a:buSzPts val="900"/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Овладение осознанным, правильным, беглым чтением как базовым и выразительным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чтением,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как базовым навыком в системе образования младших школьников; формирование читательского кругозора и приобретение опыта самостоятельной читательской деятельности; </a:t>
            </a:r>
          </a:p>
          <a:p>
            <a:pPr marL="282664" indent="-282664" algn="just">
              <a:spcAft>
                <a:spcPts val="0"/>
              </a:spcAft>
              <a:buSzPts val="900"/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Развитие художественно-творческих и познавательных способностей, эмоциональной отзывчивости, эстетического отношения к слову; </a:t>
            </a:r>
          </a:p>
          <a:p>
            <a:pPr marL="282664" indent="-282664" algn="just">
              <a:spcAft>
                <a:spcPts val="0"/>
              </a:spcAft>
              <a:buSzPts val="900"/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Воспитание интереса к книге, обогащение нравственного опыта младших школьников, представлений о добре и зле, развитие нравственных чувств, уважения к культуре народов многонациональной России. 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Приоритетной целью начального обучения чтению в начальной школе является формирование читательской компетентности младшего школьника, осознание себя как грамотного читателя, способного к творческой деятельности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Цели </a:t>
            </a:r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и задачи изучения литературного чтения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3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1.Освоение </a:t>
            </a:r>
            <a:r>
              <a:rPr lang="ru-RU" dirty="0">
                <a:latin typeface="Times New Roman"/>
                <a:ea typeface="Times New Roman"/>
              </a:rPr>
              <a:t>общекультурных навыков чтения и понимания текста, воспитание интереса к чтению и книге. 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2.Овладение </a:t>
            </a:r>
            <a:r>
              <a:rPr lang="ru-RU" dirty="0">
                <a:latin typeface="Times New Roman"/>
                <a:ea typeface="Times New Roman"/>
              </a:rPr>
              <a:t>речевой, письменной и коммуникативной культурой. 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3.Воспитание </a:t>
            </a:r>
            <a:r>
              <a:rPr lang="ru-RU" dirty="0">
                <a:latin typeface="Times New Roman"/>
                <a:ea typeface="Times New Roman"/>
              </a:rPr>
              <a:t>эстетического отношения к действительности, отраженной в художественной литературе. 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4.Формирование </a:t>
            </a:r>
            <a:r>
              <a:rPr lang="ru-RU" dirty="0">
                <a:latin typeface="Times New Roman"/>
                <a:ea typeface="Times New Roman"/>
              </a:rPr>
              <a:t>нравственного сознания и эстетического вкуса младшего школьника, понимания духовной сущности произведений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Задачи: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7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500" b="1" dirty="0" smtClean="0">
                <a:solidFill>
                  <a:srgbClr val="C00000"/>
                </a:solidFill>
              </a:rPr>
              <a:t>Виды речевой и читательской деятельности: </a:t>
            </a:r>
          </a:p>
          <a:p>
            <a:pPr algn="just">
              <a:buFont typeface="Symbol"/>
              <a:buChar char="·"/>
            </a:pPr>
            <a:endParaRPr lang="ru-RU" sz="55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Symbol"/>
              <a:buChar char="·"/>
            </a:pPr>
            <a:r>
              <a:rPr lang="ru-RU" sz="4500" dirty="0" err="1" smtClean="0">
                <a:latin typeface="Arial" pitchFamily="34" charset="0"/>
                <a:cs typeface="Arial" pitchFamily="34" charset="0"/>
              </a:rPr>
              <a:t>Аудирование</a:t>
            </a:r>
            <a:r>
              <a:rPr lang="ru-RU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(слушание). Восприятие на слух звучащей речи (высказываний собеседников, чтение различных текстов). Адекватное понимание содержания звучащей речи, умение отвечать на вопросы по содержанию. Умение задавать вопросы по услышанному произведению. </a:t>
            </a:r>
            <a:endParaRPr lang="ru-RU" sz="4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Symbol"/>
              <a:buChar char="·"/>
            </a:pPr>
            <a:r>
              <a:rPr lang="ru-RU" sz="4500" dirty="0" smtClean="0">
                <a:latin typeface="Arial" pitchFamily="34" charset="0"/>
                <a:cs typeface="Arial" pitchFamily="34" charset="0"/>
              </a:rPr>
              <a:t>Чтение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а) чтение вслух. Постепенный переход от слогового к плавному </a:t>
            </a:r>
            <a:r>
              <a:rPr lang="ru-RU" sz="4500" dirty="0" smtClean="0">
                <a:latin typeface="Arial" pitchFamily="34" charset="0"/>
                <a:cs typeface="Arial" pitchFamily="34" charset="0"/>
              </a:rPr>
              <a:t>осмысленному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правильному чтению целыми словами, постепенное увеличение темпа чтения. Соблюдение орфоэпических и интонационных норм чтения; б) чтение про себя. Осознание смысла произведения при чтении про себя. Владение темпами чтения (изучающее, ознакомительное, просмотровое, вы- </a:t>
            </a:r>
            <a:r>
              <a:rPr lang="ru-RU" sz="4500" dirty="0" err="1">
                <a:latin typeface="Arial" pitchFamily="34" charset="0"/>
                <a:cs typeface="Arial" pitchFamily="34" charset="0"/>
              </a:rPr>
              <a:t>борочное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). </a:t>
            </a:r>
            <a:r>
              <a:rPr lang="ru-RU" sz="4500" dirty="0" smtClean="0">
                <a:latin typeface="Arial" pitchFamily="34" charset="0"/>
                <a:cs typeface="Arial" pitchFamily="34" charset="0"/>
              </a:rPr>
              <a:t> Умение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находить в тексте необходимую информацию</a:t>
            </a:r>
            <a:r>
              <a:rPr lang="ru-RU" sz="4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Symbol"/>
              <a:buChar char="·"/>
            </a:pPr>
            <a:r>
              <a:rPr lang="ru-RU" sz="4500" dirty="0" smtClean="0">
                <a:latin typeface="Arial" pitchFamily="34" charset="0"/>
                <a:cs typeface="Arial" pitchFamily="34" charset="0"/>
              </a:rPr>
              <a:t> Работа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с разными видами текста. Общее представление о разных видах текста (художественных, научных, научно – популярных) и их сравнение. Практическое умение отличать текст от набора предложений. Прогнозирование содержания книги по названию и оформлению. Самостоятельное определение темы, главной мысли, </a:t>
            </a:r>
            <a:r>
              <a:rPr lang="ru-RU" sz="4500" dirty="0" smtClean="0">
                <a:latin typeface="Arial" pitchFamily="34" charset="0"/>
                <a:cs typeface="Arial" pitchFamily="34" charset="0"/>
              </a:rPr>
              <a:t>структуры 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текста, деление текста на смысловые части, </a:t>
            </a:r>
            <a:r>
              <a:rPr lang="ru-RU" sz="4500" dirty="0" err="1">
                <a:latin typeface="Arial" pitchFamily="34" charset="0"/>
                <a:cs typeface="Arial" pitchFamily="34" charset="0"/>
              </a:rPr>
              <a:t>озаглавливание</a:t>
            </a:r>
            <a:r>
              <a:rPr lang="ru-RU" sz="4500" dirty="0">
                <a:latin typeface="Arial" pitchFamily="34" charset="0"/>
                <a:cs typeface="Arial" pitchFamily="34" charset="0"/>
              </a:rPr>
              <a:t>. </a:t>
            </a:r>
            <a:endParaRPr lang="ru-RU" sz="4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Общая характеристика содержания программы по литературному чтению.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39283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Библиографическая </a:t>
            </a:r>
            <a:r>
              <a:rPr lang="ru-RU" sz="2000" dirty="0"/>
              <a:t>культура. Книга как особый вид искусства, источник знания. Книга: учебная, </a:t>
            </a:r>
            <a:r>
              <a:rPr lang="ru-RU" sz="2000" dirty="0" smtClean="0"/>
              <a:t>художественная</a:t>
            </a:r>
            <a:r>
              <a:rPr lang="ru-RU" sz="2000" dirty="0"/>
              <a:t>, справочная. Элементы книги (содержание, обложка, титульный лист, аннотация, сведения о художниках – иллюстраторах и др.) Виды </a:t>
            </a:r>
            <a:r>
              <a:rPr lang="ru-RU" sz="2000" dirty="0" smtClean="0"/>
              <a:t>информации </a:t>
            </a:r>
            <a:r>
              <a:rPr lang="ru-RU" sz="2000" dirty="0"/>
              <a:t>в книге. Типы книг: книга-сборник, собрание сочинений, </a:t>
            </a:r>
            <a:r>
              <a:rPr lang="ru-RU" sz="2000" dirty="0" smtClean="0"/>
              <a:t>периодическая </a:t>
            </a:r>
            <a:r>
              <a:rPr lang="ru-RU" sz="2000" dirty="0"/>
              <a:t>печать, справочное издание, книга – отдельное произведение и др. Выбор книг на основе списка, картотеки, открытого доступа. </a:t>
            </a:r>
            <a:endParaRPr lang="ru-RU" sz="20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/>
              <a:t>Работа с текстом художественного произведения. Понимание заглавия произведения, адекватное отношение к его </a:t>
            </a:r>
            <a:r>
              <a:rPr lang="ru-RU" sz="2000" dirty="0" smtClean="0"/>
              <a:t>содержанию</a:t>
            </a:r>
            <a:r>
              <a:rPr lang="ru-RU" sz="2000" dirty="0"/>
              <a:t>. Определение особенностей художественного текста: своеобразие языка, жанр, народное или авторское произведение. Самостоятельное воспроизведение текста с использованием </a:t>
            </a:r>
            <a:r>
              <a:rPr lang="ru-RU" sz="2000" dirty="0" smtClean="0"/>
              <a:t>выразительных </a:t>
            </a:r>
            <a:r>
              <a:rPr lang="ru-RU" sz="2000" dirty="0"/>
              <a:t>средств языка: пересказ, рассказ по иллюстрациям. 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06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694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dirty="0" smtClean="0"/>
              <a:t>Говорение </a:t>
            </a:r>
            <a:r>
              <a:rPr lang="ru-RU" dirty="0"/>
              <a:t>(культура речевого общения). Умение участвовать в диалоге. Использование норм речевого общения. Умение связно рассказывать, составлять монолог. Устное сочинение как продолжение прочитанного произведения, отдельных его сюжетных линий, короткий рассказ по рисункам на заданную тему.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§"/>
            </a:pPr>
            <a:r>
              <a:rPr lang="ru-RU" dirty="0">
                <a:sym typeface="Symbol"/>
              </a:rPr>
              <a:t> </a:t>
            </a:r>
            <a:r>
              <a:rPr lang="ru-RU" dirty="0" smtClean="0">
                <a:sym typeface="Symbol"/>
              </a:rPr>
              <a:t>   </a:t>
            </a:r>
            <a:r>
              <a:rPr lang="ru-RU" dirty="0" smtClean="0"/>
              <a:t> </a:t>
            </a:r>
            <a:r>
              <a:rPr lang="ru-RU" dirty="0"/>
              <a:t>Письмо (культура письменной речи). Мини – </a:t>
            </a:r>
            <a:r>
              <a:rPr lang="ru-RU" dirty="0" smtClean="0"/>
              <a:t>   сочинение </a:t>
            </a:r>
            <a:r>
              <a:rPr lang="ru-RU" dirty="0"/>
              <a:t>(повествование, описание, рассуждение), рассказ на за- данную тему, отзыв.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Круг детского чтения. Устное народное творчество. Классическая детская литература. </a:t>
            </a:r>
            <a:r>
              <a:rPr lang="ru-RU" dirty="0" smtClean="0"/>
              <a:t>Произведения </a:t>
            </a:r>
            <a:r>
              <a:rPr lang="ru-RU" dirty="0"/>
              <a:t>современной отечественной литературы. Разные виды книг: </a:t>
            </a:r>
            <a:r>
              <a:rPr lang="ru-RU" dirty="0" smtClean="0"/>
              <a:t>исторические</a:t>
            </a:r>
            <a:r>
              <a:rPr lang="ru-RU" dirty="0"/>
              <a:t>, приключенческие, фантастические, научно-популярные, справочно- энциклопедические, детская периодика. Основные темы детского чтения: о природе, о Родине, о детях, о братьях наших меньших, добре и зле, юмористические произведения. </a:t>
            </a:r>
            <a:r>
              <a:rPr lang="ru-RU" dirty="0" smtClean="0"/>
              <a:t> Композиция</a:t>
            </a:r>
            <a:r>
              <a:rPr lang="ru-RU" dirty="0"/>
              <a:t>, </a:t>
            </a:r>
            <a:r>
              <a:rPr lang="ru-RU" dirty="0" smtClean="0"/>
              <a:t>типы </a:t>
            </a:r>
            <a:r>
              <a:rPr lang="ru-RU" dirty="0"/>
              <a:t>текста. Прозаическая и стихотворная речь. Жанровое разнообразие произведений. Общее представление о жанре, особенности построения и выразительные средства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Творческая </a:t>
            </a:r>
            <a:r>
              <a:rPr lang="ru-RU" dirty="0"/>
              <a:t>деятельность учащихся (на основе прочитанных </a:t>
            </a:r>
            <a:r>
              <a:rPr lang="ru-RU" dirty="0" err="1" smtClean="0"/>
              <a:t>произве-дений</a:t>
            </a:r>
            <a:r>
              <a:rPr lang="ru-RU" dirty="0"/>
              <a:t>). Творческая деятельность учащихся: чтение по ролям, </a:t>
            </a:r>
            <a:r>
              <a:rPr lang="ru-RU" dirty="0" err="1"/>
              <a:t>инсценирование</a:t>
            </a:r>
            <a:r>
              <a:rPr lang="ru-RU" dirty="0"/>
              <a:t>, драматизация, устное словесное рисование, изложение с элементами </a:t>
            </a:r>
            <a:r>
              <a:rPr lang="ru-RU" dirty="0" err="1" smtClean="0"/>
              <a:t>сочине-ния</a:t>
            </a:r>
            <a:r>
              <a:rPr lang="ru-RU" dirty="0"/>
              <a:t>, создание своего собственного текста на основе прочитанного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591056"/>
            <a:ext cx="8229600" cy="6138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24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Что </a:t>
            </a:r>
            <a:r>
              <a:rPr lang="ru-RU" b="1" dirty="0">
                <a:solidFill>
                  <a:srgbClr val="C00000"/>
                </a:solidFill>
              </a:rPr>
              <a:t>представляет собой навык чтения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Навык чтения относится к интеллектуальным навыкам и в целом </a:t>
            </a:r>
            <a:r>
              <a:rPr lang="ru-RU" dirty="0" smtClean="0"/>
              <a:t>представляет </a:t>
            </a:r>
            <a:r>
              <a:rPr lang="ru-RU" dirty="0"/>
              <a:t>собой «автоматизированный компонент сознательной </a:t>
            </a:r>
            <a:r>
              <a:rPr lang="ru-RU" dirty="0" smtClean="0"/>
              <a:t>деятельности». «Деятельность</a:t>
            </a:r>
            <a:r>
              <a:rPr lang="ru-RU" dirty="0"/>
              <a:t>, в которой находят отражение две стороны: одна находит выражение в движении глаз по строке и речезвукодвигательных процессах. Другая – в движении мыслей и чувств, вызванных содержанием читаемого». Первая сторона навыка получила название технической стороны (</a:t>
            </a:r>
            <a:r>
              <a:rPr lang="ru-RU" dirty="0" smtClean="0"/>
              <a:t>техника </a:t>
            </a:r>
            <a:r>
              <a:rPr lang="ru-RU" dirty="0"/>
              <a:t>чтения). Ее характеризуют два качества: правильность и беглость. </a:t>
            </a:r>
            <a:r>
              <a:rPr lang="ru-RU" dirty="0" smtClean="0"/>
              <a:t>Вторая </a:t>
            </a:r>
            <a:r>
              <a:rPr lang="ru-RU" dirty="0"/>
              <a:t>сторона навыка чтения – содержательно – эмоциональная. Ее </a:t>
            </a:r>
            <a:r>
              <a:rPr lang="ru-RU" dirty="0" smtClean="0"/>
              <a:t>характеризуют </a:t>
            </a:r>
            <a:r>
              <a:rPr lang="ru-RU" dirty="0"/>
              <a:t>также два качества: сознательность и выразительность. </a:t>
            </a:r>
            <a:r>
              <a:rPr lang="ru-RU" b="1" dirty="0"/>
              <a:t>В широком смысле чтение – это техника + понимание и оценка прочитанного.</a:t>
            </a:r>
            <a:endParaRPr lang="ru-RU" b="1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Методы обучения навыку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чтения: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3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Аналитический – </a:t>
            </a:r>
            <a:r>
              <a:rPr lang="ru-RU" dirty="0" smtClean="0">
                <a:solidFill>
                  <a:srgbClr val="002060"/>
                </a:solidFill>
              </a:rPr>
              <a:t>обучение грамоте;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Синтетический</a:t>
            </a:r>
            <a:r>
              <a:rPr lang="ru-RU" dirty="0" smtClean="0">
                <a:solidFill>
                  <a:srgbClr val="002060"/>
                </a:solidFill>
              </a:rPr>
              <a:t> – 30 – 40 слов;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Этап автоматизации- </a:t>
            </a:r>
            <a:r>
              <a:rPr lang="ru-RU" dirty="0" smtClean="0">
                <a:solidFill>
                  <a:srgbClr val="002060"/>
                </a:solidFill>
              </a:rPr>
              <a:t>100 – 120 слов.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Этапы становления навыка чтения: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8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/>
              <a:t>Беглость </a:t>
            </a:r>
            <a:r>
              <a:rPr lang="ru-RU" b="1" dirty="0"/>
              <a:t>– </a:t>
            </a:r>
            <a:r>
              <a:rPr lang="ru-RU" dirty="0"/>
              <a:t>это темп чтения. Оценить беглость чтения ученика можно по количеству слов, прочитанных за единицу времени (минуту).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Минимальные нормы темпа чтения: </a:t>
            </a:r>
          </a:p>
          <a:p>
            <a:pPr marL="0" indent="0">
              <a:buNone/>
            </a:pPr>
            <a:r>
              <a:rPr lang="ru-RU" b="1" dirty="0" smtClean="0"/>
              <a:t>1 </a:t>
            </a:r>
            <a:r>
              <a:rPr lang="ru-RU" b="1" dirty="0"/>
              <a:t>класс- </a:t>
            </a:r>
            <a:r>
              <a:rPr lang="ru-RU" dirty="0">
                <a:solidFill>
                  <a:srgbClr val="C00000"/>
                </a:solidFill>
              </a:rPr>
              <a:t>30-40 слов в минуту,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2 </a:t>
            </a:r>
            <a:r>
              <a:rPr lang="ru-RU" b="1" dirty="0"/>
              <a:t>класс </a:t>
            </a:r>
            <a:r>
              <a:rPr lang="ru-RU" dirty="0"/>
              <a:t>– </a:t>
            </a:r>
            <a:r>
              <a:rPr lang="ru-RU" dirty="0">
                <a:solidFill>
                  <a:srgbClr val="C00000"/>
                </a:solidFill>
              </a:rPr>
              <a:t>40 – 50 слов в минуту,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3 </a:t>
            </a:r>
            <a:r>
              <a:rPr lang="ru-RU" b="1" dirty="0"/>
              <a:t>класс </a:t>
            </a:r>
            <a:r>
              <a:rPr lang="ru-RU" dirty="0"/>
              <a:t>– </a:t>
            </a:r>
            <a:r>
              <a:rPr lang="ru-RU" dirty="0">
                <a:solidFill>
                  <a:srgbClr val="C00000"/>
                </a:solidFill>
              </a:rPr>
              <a:t>65 – 75 слов в минуту,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4 </a:t>
            </a:r>
            <a:r>
              <a:rPr lang="ru-RU" b="1" dirty="0"/>
              <a:t>класс </a:t>
            </a:r>
            <a:r>
              <a:rPr lang="ru-RU" dirty="0"/>
              <a:t>– </a:t>
            </a:r>
            <a:r>
              <a:rPr lang="ru-RU" dirty="0">
                <a:solidFill>
                  <a:srgbClr val="C00000"/>
                </a:solidFill>
              </a:rPr>
              <a:t>85 – 90 слов в минуту.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 работы над беглостью чтения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2093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72817"/>
            <a:ext cx="7408333" cy="381642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1. </a:t>
            </a:r>
            <a:r>
              <a:rPr lang="ru-RU" b="1" dirty="0" smtClean="0"/>
              <a:t>Законодательное регулирование</a:t>
            </a:r>
            <a:r>
              <a:rPr lang="ru-RU" dirty="0" smtClean="0"/>
              <a:t> статуса государственного языка в Российской Федерации. Организация условий всестороннего развития русского языка как государственного языка РФ и как языка межнационального общения народов России.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Психологический аспект:</a:t>
            </a:r>
            <a:r>
              <a:rPr lang="ru-RU" dirty="0" smtClean="0"/>
              <a:t> Когнитивное развитие личности младшего школьника в условиях </a:t>
            </a:r>
            <a:r>
              <a:rPr lang="ru-RU" dirty="0" err="1" smtClean="0"/>
              <a:t>билингвальной</a:t>
            </a:r>
            <a:r>
              <a:rPr lang="ru-RU" dirty="0" smtClean="0"/>
              <a:t> образовательной среды начального общего образования.  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Методический аспект:</a:t>
            </a:r>
            <a:r>
              <a:rPr lang="ru-RU" dirty="0" smtClean="0"/>
              <a:t> Цели и задачи филологического образования (русский язык и литературное чтение), инструментарий педагогический: формы работы на уроке, приёмы, методы и технологии.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748464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4664"/>
            <a:ext cx="74888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Модули курсов</a:t>
            </a:r>
            <a:endParaRPr lang="ru-RU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1.Ежедневные </a:t>
            </a:r>
            <a:r>
              <a:rPr lang="ru-RU" sz="1600" b="1" dirty="0">
                <a:solidFill>
                  <a:srgbClr val="002060"/>
                </a:solidFill>
              </a:rPr>
              <a:t>и ежеурочные пятиминутки чтения (по В.Н. Зайцеву).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2.Хорошо </a:t>
            </a:r>
            <a:r>
              <a:rPr lang="ru-RU" sz="1600" b="1" dirty="0">
                <a:solidFill>
                  <a:srgbClr val="002060"/>
                </a:solidFill>
              </a:rPr>
              <a:t>организованное ежедневное домашнее чтение (в том числе </a:t>
            </a:r>
            <a:r>
              <a:rPr lang="ru-RU" sz="1600" b="1" dirty="0" smtClean="0">
                <a:solidFill>
                  <a:srgbClr val="002060"/>
                </a:solidFill>
              </a:rPr>
              <a:t>дополнительной </a:t>
            </a:r>
            <a:r>
              <a:rPr lang="ru-RU" sz="1600" b="1" dirty="0">
                <a:solidFill>
                  <a:srgbClr val="002060"/>
                </a:solidFill>
              </a:rPr>
              <a:t>литературы из так называемого списка для внеклассного </a:t>
            </a:r>
            <a:r>
              <a:rPr lang="ru-RU" sz="1600" b="1" dirty="0" smtClean="0">
                <a:solidFill>
                  <a:srgbClr val="002060"/>
                </a:solidFill>
              </a:rPr>
              <a:t>чтения)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3.Оптимальное </a:t>
            </a:r>
            <a:r>
              <a:rPr lang="ru-RU" sz="1600" b="1" dirty="0">
                <a:solidFill>
                  <a:srgbClr val="002060"/>
                </a:solidFill>
              </a:rPr>
              <a:t>сочетание на уроке двух типов чтения: вслух и про себя (в 1- 2 классах: 70% - вслух, 30% - про себя; в 3-4 классах - наоборот</a:t>
            </a:r>
            <a:r>
              <a:rPr lang="ru-RU" sz="1600" b="1" dirty="0" smtClean="0">
                <a:solidFill>
                  <a:srgbClr val="002060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4.Оптимальное </a:t>
            </a:r>
            <a:r>
              <a:rPr lang="ru-RU" sz="1600" b="1" dirty="0">
                <a:solidFill>
                  <a:srgbClr val="002060"/>
                </a:solidFill>
              </a:rPr>
              <a:t>соотношение на уроке </a:t>
            </a:r>
            <a:r>
              <a:rPr lang="ru-RU" sz="1600" b="1" dirty="0" smtClean="0">
                <a:solidFill>
                  <a:srgbClr val="002060"/>
                </a:solidFill>
              </a:rPr>
              <a:t>индивидуального</a:t>
            </a:r>
            <a:r>
              <a:rPr lang="ru-RU" sz="1600" b="1" dirty="0">
                <a:solidFill>
                  <a:srgbClr val="002060"/>
                </a:solidFill>
              </a:rPr>
              <a:t>, хорового и </a:t>
            </a:r>
            <a:r>
              <a:rPr lang="ru-RU" sz="1600" b="1" dirty="0" smtClean="0">
                <a:solidFill>
                  <a:srgbClr val="002060"/>
                </a:solidFill>
              </a:rPr>
              <a:t>группового </a:t>
            </a:r>
            <a:r>
              <a:rPr lang="ru-RU" sz="1600" b="1" dirty="0">
                <a:solidFill>
                  <a:srgbClr val="002060"/>
                </a:solidFill>
              </a:rPr>
              <a:t>чтения.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5. Выборочное и просмотровое чтение.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6. Чтение «птичьим базаром».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7. Чтение «цепочкой».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 8</a:t>
            </a:r>
            <a:r>
              <a:rPr lang="ru-RU" sz="1600" b="1" dirty="0">
                <a:solidFill>
                  <a:srgbClr val="002060"/>
                </a:solidFill>
              </a:rPr>
              <a:t>. «Финиш» (по М.И. </a:t>
            </a:r>
            <a:r>
              <a:rPr lang="ru-RU" sz="1600" b="1" dirty="0" err="1" smtClean="0">
                <a:solidFill>
                  <a:srgbClr val="002060"/>
                </a:solidFill>
              </a:rPr>
              <a:t>Омороковой</a:t>
            </a:r>
            <a:r>
              <a:rPr lang="ru-RU" sz="1600" b="1" dirty="0" smtClean="0">
                <a:solidFill>
                  <a:srgbClr val="002060"/>
                </a:solidFill>
              </a:rPr>
              <a:t>): </a:t>
            </a:r>
            <a:r>
              <a:rPr lang="ru-RU" sz="1600" b="1" dirty="0">
                <a:solidFill>
                  <a:srgbClr val="002060"/>
                </a:solidFill>
              </a:rPr>
              <a:t>учитель называет слово, до которого нужно дочитать текст. Дочитал – подними руку. Первые три ученика </a:t>
            </a:r>
            <a:r>
              <a:rPr lang="ru-RU" sz="1600" b="1" dirty="0" smtClean="0">
                <a:solidFill>
                  <a:srgbClr val="002060"/>
                </a:solidFill>
              </a:rPr>
              <a:t>получают </a:t>
            </a:r>
            <a:r>
              <a:rPr lang="ru-RU" sz="1600" b="1" dirty="0">
                <a:solidFill>
                  <a:srgbClr val="002060"/>
                </a:solidFill>
              </a:rPr>
              <a:t>поощрение (при условии успешного ответа на вопросы по содержанию прочитанного).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9. «Буксир» (по М.И. Омороковой): учитель читает произведение вслух в разных темпах, дети читают «про себя», стараясь не отстать.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10. «Молния» (по М.И. </a:t>
            </a:r>
            <a:r>
              <a:rPr lang="ru-RU" sz="1600" b="1" dirty="0" err="1">
                <a:solidFill>
                  <a:srgbClr val="002060"/>
                </a:solidFill>
              </a:rPr>
              <a:t>Омороковой</a:t>
            </a:r>
            <a:r>
              <a:rPr lang="ru-RU" sz="1600" b="1" dirty="0">
                <a:solidFill>
                  <a:srgbClr val="002060"/>
                </a:solidFill>
              </a:rPr>
              <a:t>): дети читают произведение в </a:t>
            </a:r>
            <a:r>
              <a:rPr lang="ru-RU" sz="1600" b="1" dirty="0" smtClean="0">
                <a:solidFill>
                  <a:srgbClr val="002060"/>
                </a:solidFill>
              </a:rPr>
              <a:t>нормальном </a:t>
            </a:r>
            <a:r>
              <a:rPr lang="ru-RU" sz="1600" b="1" dirty="0">
                <a:solidFill>
                  <a:srgbClr val="002060"/>
                </a:solidFill>
              </a:rPr>
              <a:t>темпе. Учитель командует: «Молния!» - надо читать в максимальной скорости. </a:t>
            </a:r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Приёмы: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2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Правильное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чтение – это чтение без ошибок</a:t>
            </a:r>
            <a:endParaRPr lang="ru-RU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Упражнения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развитие четкости и правильности произнесения слов,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слогов </a:t>
            </a:r>
            <a:r>
              <a:rPr lang="ru-RU" dirty="0">
                <a:latin typeface="Arial" pitchFamily="34" charset="0"/>
                <a:cs typeface="Arial" pitchFamily="34" charset="0"/>
              </a:rPr>
              <a:t>и звуков: разучивание скороговорок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чистоговорок</a:t>
            </a:r>
            <a:r>
              <a:rPr lang="ru-RU" dirty="0">
                <a:latin typeface="Arial" pitchFamily="34" charset="0"/>
                <a:cs typeface="Arial" pitchFamily="34" charset="0"/>
              </a:rPr>
              <a:t>; артикуляционная гимнастика, упражнения на произношение отдельных звуков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звукосочетаний</a:t>
            </a:r>
            <a:r>
              <a:rPr lang="ru-RU" dirty="0">
                <a:latin typeface="Arial" pitchFamily="34" charset="0"/>
                <a:cs typeface="Arial" pitchFamily="34" charset="0"/>
              </a:rPr>
              <a:t>; речевая разминка в начале урока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Упражнения, вырабатывающие внимание к слову и его частям: чтение слов, составленных по подобию (вода, водяной, водянистый);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омонимичным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корнем (белый, белье); чтение с доски или в учебнике многосложных слов, трудных по значению и произношению; обсуждение значения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непонятных </a:t>
            </a:r>
            <a:r>
              <a:rPr lang="ru-RU" dirty="0">
                <a:latin typeface="Arial" pitchFamily="34" charset="0"/>
                <a:cs typeface="Arial" pitchFamily="34" charset="0"/>
              </a:rPr>
              <a:t>слов; запоминание небольшого текста и воспроизведение его по памяти.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Упражнения, развивающие оперативное поле чтения и память: чтение «пирамидок», составленных нарастанию трудности произношения. На восприятие «пирамидок» дается определенное время (например,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ru-RU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ru-RU" dirty="0">
                <a:latin typeface="Arial" pitchFamily="34" charset="0"/>
                <a:cs typeface="Arial" pitchFamily="34" charset="0"/>
              </a:rPr>
              <a:t>сек.), а затем дети воспроизводят ее по памяти. Пример «пирамидки»: учение,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ученый</a:t>
            </a:r>
            <a:r>
              <a:rPr lang="ru-RU" dirty="0">
                <a:latin typeface="Arial" pitchFamily="34" charset="0"/>
                <a:cs typeface="Arial" pitchFamily="34" charset="0"/>
              </a:rPr>
              <a:t>, ученик, учитель, учительница. Чтение – вот лучшее учение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Упражнения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развитие умения «угадывать» последующий текст: чтение слов, в которых пропущены окончания; 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Фотоглаз</a:t>
            </a:r>
            <a:r>
              <a:rPr lang="ru-RU" dirty="0">
                <a:latin typeface="Arial" pitchFamily="34" charset="0"/>
                <a:cs typeface="Arial" pitchFamily="34" charset="0"/>
              </a:rPr>
              <a:t>»: слова написаны 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карточках</a:t>
            </a:r>
            <a:r>
              <a:rPr lang="ru-RU" dirty="0">
                <a:latin typeface="Arial" pitchFamily="34" charset="0"/>
                <a:cs typeface="Arial" pitchFamily="34" charset="0"/>
              </a:rPr>
              <a:t>, дети их читают молча за определенное время. Через 7 – 10 слов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учитель </a:t>
            </a:r>
            <a:r>
              <a:rPr lang="ru-RU" dirty="0">
                <a:latin typeface="Arial" pitchFamily="34" charset="0"/>
                <a:cs typeface="Arial" pitchFamily="34" charset="0"/>
              </a:rPr>
              <a:t>спрашивает, встретилось ли им такое – то слово (слово может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отсутствовать</a:t>
            </a:r>
            <a:r>
              <a:rPr lang="ru-RU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 работы над правильностью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чтения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0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</a:rPr>
              <a:t>Сознательность чтения </a:t>
            </a:r>
            <a:r>
              <a:rPr lang="ru-RU" dirty="0"/>
              <a:t>– это понимание содержания (смысла) прочитанного текста. В методической литературе принято выделять три уровня понимания произведения: 1) Понимание его фактического содержания (значения слов, основных </a:t>
            </a:r>
            <a:r>
              <a:rPr lang="ru-RU" dirty="0" smtClean="0"/>
              <a:t>событий</a:t>
            </a:r>
            <a:r>
              <a:rPr lang="ru-RU" dirty="0"/>
              <a:t>, описанных в тексте, последовательности повествования и др.).; 2) Понимания причинно-следственных отношений, между событиями, </a:t>
            </a:r>
            <a:r>
              <a:rPr lang="ru-RU" dirty="0" smtClean="0"/>
              <a:t>описанными </a:t>
            </a:r>
            <a:r>
              <a:rPr lang="ru-RU" dirty="0"/>
              <a:t>в тексте (мотивов поступков персонажей, особенностей их </a:t>
            </a:r>
            <a:r>
              <a:rPr lang="ru-RU" dirty="0" err="1"/>
              <a:t>взаимо</a:t>
            </a:r>
            <a:r>
              <a:rPr lang="ru-RU" dirty="0"/>
              <a:t>- отношений друг с другом, связей между событиями и др. 3) Осознание основной идеи произведения, авторской оценки описываемых событий, собственного отношения к прочитанному.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 работы над сознательностью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чтения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7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02060"/>
                </a:solidFill>
              </a:rPr>
              <a:t>Подготовка</a:t>
            </a: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учащихся к чтению произведения: сообщение информации об авторе произведения, времени и истории его создания, теме, основных </a:t>
            </a:r>
            <a:r>
              <a:rPr lang="ru-RU" sz="1500" dirty="0" smtClean="0">
                <a:solidFill>
                  <a:srgbClr val="002060"/>
                </a:solidFill>
              </a:rPr>
              <a:t>персонажах </a:t>
            </a:r>
            <a:r>
              <a:rPr lang="ru-RU" sz="1500" dirty="0">
                <a:solidFill>
                  <a:srgbClr val="002060"/>
                </a:solidFill>
              </a:rPr>
              <a:t>и др.; 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прогнозирование </a:t>
            </a:r>
            <a:r>
              <a:rPr lang="ru-RU" sz="1500" dirty="0">
                <a:solidFill>
                  <a:srgbClr val="002060"/>
                </a:solidFill>
              </a:rPr>
              <a:t>содержания произведения по его заголовку, ключевым словам, иллюстрациям</a:t>
            </a:r>
            <a:r>
              <a:rPr lang="ru-RU" sz="15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объяснение и уточнение значения слов </a:t>
            </a:r>
            <a:r>
              <a:rPr lang="ru-RU" sz="1500" dirty="0">
                <a:solidFill>
                  <a:srgbClr val="002060"/>
                </a:solidFill>
              </a:rPr>
              <a:t>(до чтения, в процессе чтения и </a:t>
            </a:r>
            <a:r>
              <a:rPr lang="ru-RU" sz="1500" dirty="0" smtClean="0">
                <a:solidFill>
                  <a:srgbClr val="002060"/>
                </a:solidFill>
              </a:rPr>
              <a:t>после </a:t>
            </a:r>
            <a:r>
              <a:rPr lang="ru-RU" sz="1500" dirty="0">
                <a:solidFill>
                  <a:srgbClr val="002060"/>
                </a:solidFill>
              </a:rPr>
              <a:t>чтения</a:t>
            </a:r>
            <a:r>
              <a:rPr lang="ru-RU" sz="15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02060"/>
                </a:solidFill>
              </a:rPr>
              <a:t> </a:t>
            </a:r>
            <a:r>
              <a:rPr lang="ru-RU" sz="1500" b="1" dirty="0" err="1">
                <a:solidFill>
                  <a:srgbClr val="002060"/>
                </a:solidFill>
              </a:rPr>
              <a:t>инсерт</a:t>
            </a:r>
            <a:r>
              <a:rPr lang="ru-RU" sz="1500" b="1" dirty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– маркировка текста специальными значками по мере его чтения: v – уже знал, + - новое, - - думал иначе, ? – не понял, есть вопросы; 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02060"/>
                </a:solidFill>
              </a:rPr>
              <a:t>беседа</a:t>
            </a: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– рассуждение о прочитанном, включение в нее репродуктивных, </a:t>
            </a:r>
            <a:r>
              <a:rPr lang="ru-RU" sz="1500" dirty="0" smtClean="0">
                <a:solidFill>
                  <a:srgbClr val="002060"/>
                </a:solidFill>
              </a:rPr>
              <a:t>оценочных</a:t>
            </a:r>
            <a:r>
              <a:rPr lang="ru-RU" sz="1500" dirty="0">
                <a:solidFill>
                  <a:srgbClr val="002060"/>
                </a:solidFill>
              </a:rPr>
              <a:t>, проблемных, обобщающих вопросов и заданий по содержанию </a:t>
            </a:r>
            <a:r>
              <a:rPr lang="ru-RU" sz="1500" dirty="0" smtClean="0">
                <a:solidFill>
                  <a:srgbClr val="002060"/>
                </a:solidFill>
              </a:rPr>
              <a:t>прочитанного;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выборочное чтение и выборочный пересказ текста</a:t>
            </a:r>
            <a:r>
              <a:rPr lang="ru-RU" sz="1500" dirty="0">
                <a:solidFill>
                  <a:srgbClr val="002060"/>
                </a:solidFill>
              </a:rPr>
              <a:t>; 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</a:rPr>
              <a:t>характеристика </a:t>
            </a:r>
            <a:r>
              <a:rPr lang="ru-RU" sz="1500" b="1" dirty="0">
                <a:solidFill>
                  <a:srgbClr val="002060"/>
                </a:solidFill>
              </a:rPr>
              <a:t>персонажей произведения </a:t>
            </a:r>
            <a:r>
              <a:rPr lang="ru-RU" sz="1500" dirty="0">
                <a:solidFill>
                  <a:srgbClr val="002060"/>
                </a:solidFill>
              </a:rPr>
              <a:t>(составление словесного портрета, описание характера, настроения, основных поступков, их мотивов и др</a:t>
            </a:r>
            <a:r>
              <a:rPr lang="ru-RU" sz="1500" dirty="0" smtClean="0">
                <a:solidFill>
                  <a:srgbClr val="002060"/>
                </a:solidFill>
              </a:rPr>
              <a:t>.;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</a:rPr>
              <a:t>составление </a:t>
            </a:r>
            <a:r>
              <a:rPr lang="ru-RU" sz="1500" b="1" dirty="0">
                <a:solidFill>
                  <a:srgbClr val="002060"/>
                </a:solidFill>
              </a:rPr>
              <a:t>плана прочитанного произведения </a:t>
            </a:r>
            <a:r>
              <a:rPr lang="ru-RU" sz="1500" dirty="0">
                <a:solidFill>
                  <a:srgbClr val="002060"/>
                </a:solidFill>
              </a:rPr>
              <a:t>(вопросного, картинного, повествовательного, цитатного, мимического); 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пересказ текста по составленному плану; </a:t>
            </a:r>
            <a:endParaRPr lang="ru-RU" sz="1500" b="1" dirty="0" smtClean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02060"/>
                </a:solidFill>
              </a:rPr>
              <a:t>составление </a:t>
            </a:r>
            <a:r>
              <a:rPr lang="ru-RU" sz="1500" b="1" dirty="0">
                <a:solidFill>
                  <a:srgbClr val="002060"/>
                </a:solidFill>
              </a:rPr>
              <a:t>кластеров </a:t>
            </a:r>
            <a:r>
              <a:rPr lang="ru-RU" sz="1500" dirty="0">
                <a:solidFill>
                  <a:srgbClr val="002060"/>
                </a:solidFill>
              </a:rPr>
              <a:t>(выделение смысловых единиц текста и графическое их оформление в виде «грозди</a:t>
            </a:r>
            <a:r>
              <a:rPr lang="ru-RU" sz="1500" dirty="0" smtClean="0">
                <a:solidFill>
                  <a:srgbClr val="002060"/>
                </a:solidFill>
              </a:rPr>
              <a:t>»);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творческие работы </a:t>
            </a:r>
            <a:r>
              <a:rPr lang="ru-RU" sz="1500" dirty="0">
                <a:solidFill>
                  <a:srgbClr val="002060"/>
                </a:solidFill>
              </a:rPr>
              <a:t>на основе прочитанного</a:t>
            </a:r>
            <a:r>
              <a:rPr lang="ru-RU" sz="1500" dirty="0" smtClean="0">
                <a:solidFill>
                  <a:srgbClr val="002060"/>
                </a:solidFill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иллюстрирование, </a:t>
            </a:r>
            <a:r>
              <a:rPr lang="ru-RU" sz="1500" b="1" dirty="0" smtClean="0">
                <a:solidFill>
                  <a:srgbClr val="002060"/>
                </a:solidFill>
              </a:rPr>
              <a:t>рассказывание</a:t>
            </a:r>
            <a:r>
              <a:rPr lang="ru-RU" sz="1500" b="1" dirty="0">
                <a:solidFill>
                  <a:srgbClr val="002060"/>
                </a:solidFill>
              </a:rPr>
              <a:t>, драматизация</a:t>
            </a:r>
            <a:r>
              <a:rPr lang="ru-RU" sz="15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дискуссия, диспут по тексту; выполнение проектов на </a:t>
            </a:r>
            <a:r>
              <a:rPr lang="ru-RU" sz="1500" b="1" dirty="0" smtClean="0">
                <a:solidFill>
                  <a:srgbClr val="002060"/>
                </a:solidFill>
              </a:rPr>
              <a:t>основе </a:t>
            </a:r>
            <a:r>
              <a:rPr lang="ru-RU" sz="1500" b="1" dirty="0">
                <a:solidFill>
                  <a:srgbClr val="002060"/>
                </a:solidFill>
              </a:rPr>
              <a:t>прочитанного</a:t>
            </a:r>
            <a:r>
              <a:rPr lang="ru-RU" sz="1500" b="1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Приёмы: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19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Выразительность – высшее качество навыка чтения.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Выразительное чтение </a:t>
            </a:r>
            <a:r>
              <a:rPr lang="ru-RU" dirty="0"/>
              <a:t>– это особое искусство творческой интерпретации текста, вбирающее в себя актерское и ораторское мастерство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     Для </a:t>
            </a:r>
            <a:r>
              <a:rPr lang="ru-RU" b="1" dirty="0"/>
              <a:t>того, чтобы выразительно прочитать произведение, необходимо: </a:t>
            </a:r>
            <a:r>
              <a:rPr lang="ru-RU" dirty="0"/>
              <a:t>познакомиться с автором произведения, его творчеством, историей создания текста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понять содержание текста (значение слов и выражений, тему и идею, логику изложения основных событий, характеры персонажей, мотивы их </a:t>
            </a:r>
            <a:r>
              <a:rPr lang="ru-RU" dirty="0" smtClean="0"/>
              <a:t>поступков </a:t>
            </a:r>
            <a:r>
              <a:rPr lang="ru-RU" dirty="0"/>
              <a:t>и др.);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представить </a:t>
            </a:r>
            <a:r>
              <a:rPr lang="ru-RU" dirty="0"/>
              <a:t>содержание текста в ярких зрительных образах, </a:t>
            </a:r>
            <a:r>
              <a:rPr lang="ru-RU" dirty="0" smtClean="0"/>
              <a:t>добиться  </a:t>
            </a:r>
            <a:r>
              <a:rPr lang="ru-RU" dirty="0"/>
              <a:t>видения текста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определить свое отношение к произведению в целом и отдельным его частям;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определить </a:t>
            </a:r>
            <a:r>
              <a:rPr lang="ru-RU" dirty="0"/>
              <a:t>сверхзадачу и </a:t>
            </a:r>
            <a:r>
              <a:rPr lang="ru-RU" dirty="0" err="1"/>
              <a:t>микрозадачи</a:t>
            </a:r>
            <a:r>
              <a:rPr lang="ru-RU" dirty="0"/>
              <a:t> чтения текста и каждой его части; обдумать и </a:t>
            </a:r>
            <a:r>
              <a:rPr lang="ru-RU" dirty="0" smtClean="0"/>
              <a:t>подобрать </a:t>
            </a:r>
            <a:r>
              <a:rPr lang="ru-RU" dirty="0"/>
              <a:t>средства выразительного чтения текста (речевые – интонации, </a:t>
            </a:r>
            <a:r>
              <a:rPr lang="ru-RU" dirty="0" smtClean="0"/>
              <a:t>неречевые </a:t>
            </a:r>
            <a:r>
              <a:rPr lang="ru-RU" dirty="0"/>
              <a:t>– мимики, жестов, интонации, костюмов и др.); составление партитуры текста, подготовка к его выразительному чтению; выразительное чтение тек- ста, анализ качества его исполнения.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 работы над выразительностью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чтения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7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ru-RU" dirty="0"/>
              <a:t>синтаксическая пятиминутка;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включи воображение;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лингвистические «</a:t>
            </a:r>
            <a:r>
              <a:rPr lang="ru-RU" dirty="0" err="1"/>
              <a:t>угадайки</a:t>
            </a:r>
            <a:r>
              <a:rPr lang="ru-RU" dirty="0"/>
              <a:t>»;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лингвистические «почемучки»;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пересказ </a:t>
            </a:r>
            <a:r>
              <a:rPr lang="ru-RU" dirty="0"/>
              <a:t>текста;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лингвистический анализ текста;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комплексный анализ текста;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создание собственного письменного высказывания на основе прочитанного текста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Формы работы с текстом: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45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   Развитие,  всестороннее применение, распространение и продвижение русского языка как фундаментальной основы гражданской </a:t>
            </a:r>
            <a:r>
              <a:rPr lang="ru-RU" dirty="0" err="1" smtClean="0"/>
              <a:t>самоидентичности</a:t>
            </a:r>
            <a:r>
              <a:rPr lang="ru-RU" dirty="0" smtClean="0"/>
              <a:t>, культурного и образовательного единства многонациональной России, эффективного международного диалога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Цель программы «Русский язык» 2016 – 2020 </a:t>
            </a:r>
            <a:r>
              <a:rPr lang="ru-RU" dirty="0" err="1" smtClean="0">
                <a:solidFill>
                  <a:srgbClr val="C00000"/>
                </a:solidFill>
              </a:rPr>
              <a:t>гг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/>
              <a:t>совершенствование </a:t>
            </a:r>
            <a:r>
              <a:rPr lang="ru-RU" dirty="0" smtClean="0"/>
              <a:t>условий для всестороннего развития русского языка как государственного языка Российской Федерации и как языка меж- национального общения народов России;  </a:t>
            </a:r>
            <a:r>
              <a:rPr lang="ru-RU" b="1" dirty="0" smtClean="0"/>
              <a:t>обеспечение</a:t>
            </a:r>
            <a:r>
              <a:rPr lang="ru-RU" dirty="0" smtClean="0"/>
              <a:t> эффективности и доступности системы изучения государственного языка Российской Федерации (русского языка) как родного, как неродного, как иностранного;  </a:t>
            </a:r>
            <a:r>
              <a:rPr lang="ru-RU" b="1" dirty="0" smtClean="0"/>
              <a:t>совершенствование</a:t>
            </a:r>
            <a:r>
              <a:rPr lang="ru-RU" dirty="0" smtClean="0"/>
              <a:t> условий для развития кадрового и методического потенциала в сфере обучения русскому языку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программы: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925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b="1" i="1" dirty="0" smtClean="0">
                <a:latin typeface="Arial Narrow" pitchFamily="34" charset="0"/>
                <a:cs typeface="Arial" pitchFamily="34" charset="0"/>
              </a:rPr>
              <a:t>«Качественное развитие отраслей образования и науки является краеугольным камнем эффективного функционирования экономики любого государства, а также его стратегической устойчивости в мировом сообществе». </a:t>
            </a:r>
          </a:p>
          <a:p>
            <a:pPr marL="0" algn="just">
              <a:spcBef>
                <a:spcPts val="0"/>
              </a:spcBef>
              <a:buNone/>
            </a:pPr>
            <a:endParaRPr lang="ru-RU" b="1" i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b="1" i="1" dirty="0" smtClean="0">
                <a:latin typeface="Arial Narrow" pitchFamily="34" charset="0"/>
                <a:cs typeface="Arial" pitchFamily="34" charset="0"/>
              </a:rPr>
              <a:t>«Инвестиции в образование станут нашим ключевым бюджетным приоритетом. Ведь это не только подготовка кадров для экономики, но и важнейший фактор социального развития общества, формирования объединяющих нас ценностей». </a:t>
            </a:r>
          </a:p>
          <a:p>
            <a:pPr marL="0" algn="just">
              <a:spcBef>
                <a:spcPts val="0"/>
              </a:spcBef>
              <a:buNone/>
            </a:pPr>
            <a:endParaRPr lang="ru-RU" b="1" i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b="1" i="1" dirty="0" smtClean="0">
                <a:latin typeface="Arial Narrow" pitchFamily="34" charset="0"/>
                <a:cs typeface="Arial" pitchFamily="34" charset="0"/>
              </a:rPr>
              <a:t>«Качественному образованию на русском языке необходимо придать глобальный характер. В целом речь должна идти о том, чтобы расширять присутствие России в мировом гуманитарном, информационном и культурном пространстве».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Президент РФ В.В.</a:t>
            </a:r>
            <a:r>
              <a:rPr lang="en-US" sz="32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Путин об образовании и науке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Цель  - стабилизировать число говорящих на русском языке, расширить  возможности для его изучения. </a:t>
            </a:r>
          </a:p>
          <a:p>
            <a:pPr marL="0" algn="just">
              <a:spcBef>
                <a:spcPts val="0"/>
              </a:spcBef>
              <a:buNone/>
            </a:pPr>
            <a:endParaRPr lang="ru-RU" sz="1600" b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Основа - взаимодействие </a:t>
            </a:r>
            <a:r>
              <a:rPr lang="ru-RU" sz="1600" b="1" dirty="0" err="1" smtClean="0">
                <a:latin typeface="Arial Narrow" pitchFamily="34" charset="0"/>
                <a:cs typeface="Arial" pitchFamily="34" charset="0"/>
              </a:rPr>
              <a:t>Минобрнауки</a:t>
            </a: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  России со всеми федеральными ведомствами </a:t>
            </a:r>
            <a:r>
              <a:rPr lang="ru-RU" sz="1600" i="1" dirty="0" smtClean="0">
                <a:latin typeface="Arial Narrow" pitchFamily="34" charset="0"/>
                <a:cs typeface="Arial" pitchFamily="34" charset="0"/>
              </a:rPr>
              <a:t>(МИД, Минкультуры, </a:t>
            </a:r>
            <a:r>
              <a:rPr lang="ru-RU" sz="1600" i="1" dirty="0" err="1" smtClean="0">
                <a:latin typeface="Arial Narrow" pitchFamily="34" charset="0"/>
                <a:cs typeface="Arial" pitchFamily="34" charset="0"/>
              </a:rPr>
              <a:t>Минкомсвязи</a:t>
            </a:r>
            <a:r>
              <a:rPr lang="ru-RU" sz="1600" i="1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i="1" dirty="0" err="1" smtClean="0">
                <a:latin typeface="Arial Narrow" pitchFamily="34" charset="0"/>
                <a:cs typeface="Arial" pitchFamily="34" charset="0"/>
              </a:rPr>
              <a:t>Минспорта</a:t>
            </a:r>
            <a:r>
              <a:rPr lang="ru-RU" sz="1600" i="1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i="1" dirty="0" err="1" smtClean="0">
                <a:latin typeface="Arial Narrow" pitchFamily="34" charset="0"/>
                <a:cs typeface="Arial" pitchFamily="34" charset="0"/>
              </a:rPr>
              <a:t>Россотрудничество</a:t>
            </a:r>
            <a:r>
              <a:rPr lang="ru-RU" sz="1600" i="1" dirty="0" smtClean="0">
                <a:latin typeface="Arial Narrow" pitchFamily="34" charset="0"/>
                <a:cs typeface="Arial" pitchFamily="34" charset="0"/>
              </a:rPr>
              <a:t>, Ростуризм и т.д.)</a:t>
            </a: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, регионами, бизнес - структурами,  общественными организациями.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 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МИД  - стратегия, политический анализ, дипломатические усилия. 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err="1" smtClean="0">
                <a:latin typeface="Arial Narrow" pitchFamily="34" charset="0"/>
                <a:cs typeface="Arial" pitchFamily="34" charset="0"/>
              </a:rPr>
              <a:t>Россотрудничество</a:t>
            </a: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 - основной партнёр. 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Фонд «Русский Мир» - оператор многих программ и проектов. </a:t>
            </a:r>
          </a:p>
          <a:p>
            <a:pPr marL="0" algn="just">
              <a:spcBef>
                <a:spcPts val="0"/>
              </a:spcBef>
              <a:buNone/>
            </a:pPr>
            <a:endParaRPr lang="ru-RU" sz="1600" b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Важнейшая составляющая - отечественные вузы, их зарубежные филиалы и международная деятельность.  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 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Интенсивное развитие  Государственного института русского языка им. А.С.Пушкина, как оператора практической деятельности.  </a:t>
            </a:r>
          </a:p>
          <a:p>
            <a:pPr marL="0" algn="just">
              <a:spcBef>
                <a:spcPts val="0"/>
              </a:spcBef>
              <a:buNone/>
            </a:pPr>
            <a:endParaRPr lang="ru-RU" sz="1600" b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600" b="1" dirty="0" smtClean="0">
                <a:latin typeface="Arial Narrow" pitchFamily="34" charset="0"/>
                <a:cs typeface="Arial" pitchFamily="34" charset="0"/>
              </a:rPr>
              <a:t>Функции  ГИРЯП - развитие учебно-методической базы, во взаимодействии с ведущими вузами, а также организация повышения квалификации русистов,  учителей начальных классов 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Стратегия действий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Развитие зарубежной сети Центров русского языка под брендом «Институт Пушкина» </a:t>
            </a:r>
          </a:p>
          <a:p>
            <a:pPr marL="0" algn="just">
              <a:spcBef>
                <a:spcPts val="0"/>
              </a:spcBef>
              <a:buNone/>
            </a:pP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Поддержка зарубежных организаций, осуществляющих обучение   и популяризацию РЯ.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Развитие механизмов и ресурсов дистанционного образования на русском языке. </a:t>
            </a:r>
            <a:endParaRPr lang="ru-RU" sz="1400" b="1" dirty="0" smtClean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marL="0" indent="-45720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Формирование необходимой и достаточной учебно-методической базы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(учебники, электронные материалы и др.).</a:t>
            </a:r>
          </a:p>
          <a:p>
            <a:pPr marL="0" indent="-457200" algn="just">
              <a:spcBef>
                <a:spcPts val="0"/>
              </a:spcBef>
              <a:buNone/>
              <a:defRPr/>
            </a:pP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marL="0" indent="-45720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Развитие сети центров тестирования   с выдачей сертификатов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(консорциум вузов, 384 центра тестирования;  увеличение охвата участников</a:t>
            </a:r>
            <a:r>
              <a:rPr lang="en-US" sz="1400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до19 тыс. человек  за первое полугодие 2014 года ).</a:t>
            </a:r>
          </a:p>
          <a:p>
            <a:pPr marL="0" indent="-457200" algn="just">
              <a:spcBef>
                <a:spcPts val="0"/>
              </a:spcBef>
              <a:buNone/>
              <a:defRPr/>
            </a:pP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marL="0" indent="-45720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Повышение квалификации зарубежных русистов</a:t>
            </a:r>
            <a:r>
              <a:rPr lang="ru-RU" sz="1400" b="1" i="1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в том числе, он </a:t>
            </a:r>
            <a:r>
              <a:rPr lang="ru-RU" sz="1400" b="1" dirty="0" err="1" smtClean="0">
                <a:latin typeface="Arial Narrow" pitchFamily="34" charset="0"/>
                <a:cs typeface="Arial" pitchFamily="34" charset="0"/>
              </a:rPr>
              <a:t>лайн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 (до 2 тыс. с 2014г.)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.  </a:t>
            </a:r>
          </a:p>
          <a:p>
            <a:pPr marL="0" indent="-457200" algn="just">
              <a:spcBef>
                <a:spcPts val="0"/>
              </a:spcBef>
              <a:buNone/>
              <a:defRPr/>
            </a:pP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marL="0" indent="-45720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Мероприятия по популяризации русского языка</a:t>
            </a:r>
            <a:r>
              <a:rPr lang="en-US" sz="1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и развитие мотивации к его изучению за рубежом</a:t>
            </a: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Масштабные информационно-пропагандистские, просветительские </a:t>
            </a:r>
            <a:r>
              <a:rPr lang="en-US" sz="1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мероприятия, направленные на популяризацию русского языка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(День Русского языка , Дни Славянской письменности,  акции в сфере образования, культуры, спорта)</a:t>
            </a: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Двухсторонние программы</a:t>
            </a:r>
            <a:r>
              <a:rPr lang="ru-RU" sz="1400" dirty="0" smtClean="0">
                <a:latin typeface="Arial Narrow" pitchFamily="34" charset="0"/>
                <a:cs typeface="Arial" pitchFamily="34" charset="0"/>
              </a:rPr>
              <a:t>: Год  русского языка в </a:t>
            </a:r>
            <a:r>
              <a:rPr lang="en-US" sz="1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 Narrow" pitchFamily="34" charset="0"/>
                <a:cs typeface="Arial" pitchFamily="34" charset="0"/>
              </a:rPr>
              <a:t>Германии; Год культуры Россия – Польша.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400" dirty="0" smtClean="0">
              <a:latin typeface="Arial Narrow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Внедрение новых весомых стимулов  в зарубежных школах и организациях профессионального образования, в том числе, с перспективой обучения в России.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ru-RU" sz="1400" b="1" dirty="0" err="1" smtClean="0">
                <a:latin typeface="Arial Narrow" pitchFamily="34" charset="0"/>
                <a:cs typeface="Arial" pitchFamily="34" charset="0"/>
              </a:rPr>
              <a:t>Медиосопровождение</a:t>
            </a:r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 продвижения русского языка,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 в т.ч., с использованием передовых </a:t>
            </a:r>
            <a:r>
              <a:rPr lang="en-US" sz="1400" i="1" dirty="0" smtClean="0">
                <a:latin typeface="Arial Narrow" pitchFamily="34" charset="0"/>
                <a:cs typeface="Arial" pitchFamily="34" charset="0"/>
              </a:rPr>
              <a:t>IT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-технологий,</a:t>
            </a:r>
            <a:r>
              <a:rPr lang="en-US" sz="1400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привлечением</a:t>
            </a:r>
            <a:r>
              <a:rPr lang="en-US" sz="1400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ведущих продюсерских центров,</a:t>
            </a:r>
            <a:r>
              <a:rPr lang="en-US" sz="1400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телеканалов и </a:t>
            </a:r>
            <a:r>
              <a:rPr lang="ru-RU" sz="1400" i="1" dirty="0" err="1" smtClean="0">
                <a:latin typeface="Arial Narrow" pitchFamily="34" charset="0"/>
                <a:cs typeface="Arial" pitchFamily="34" charset="0"/>
              </a:rPr>
              <a:t>медиа-групп</a:t>
            </a:r>
            <a:r>
              <a:rPr lang="ru-RU" sz="1400" i="1" dirty="0" smtClean="0">
                <a:latin typeface="Arial Narrow" pitchFamily="34" charset="0"/>
                <a:cs typeface="Arial" pitchFamily="34" charset="0"/>
              </a:rPr>
              <a:t>. </a:t>
            </a:r>
            <a:endParaRPr lang="ru-RU" sz="14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Дополнительные меры по продвижению русского языка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Особенности филологического образования в поликультурном образовательном процессе начальной школы </a:t>
            </a:r>
            <a:endParaRPr lang="ru-RU" sz="36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10000"/>
          </a:bodyPr>
          <a:lstStyle/>
          <a:p>
            <a:pPr marL="0" lvl="3" indent="0" algn="just">
              <a:spcBef>
                <a:spcPct val="0"/>
              </a:spcBef>
              <a:spcAft>
                <a:spcPts val="558"/>
              </a:spcAft>
              <a:buNone/>
            </a:pPr>
            <a:r>
              <a:rPr lang="ru-RU" sz="2400" b="1" dirty="0">
                <a:solidFill>
                  <a:srgbClr val="7C0040"/>
                </a:solidFill>
              </a:rPr>
              <a:t>Поли</a:t>
            </a:r>
            <a:r>
              <a:rPr lang="ru-RU" sz="2400" b="1" dirty="0"/>
              <a:t> — много, многое.</a:t>
            </a:r>
          </a:p>
          <a:p>
            <a:pPr marL="0" lvl="3" indent="0" algn="just">
              <a:spcBef>
                <a:spcPct val="0"/>
              </a:spcBef>
              <a:spcAft>
                <a:spcPts val="558"/>
              </a:spcAft>
              <a:buNone/>
            </a:pPr>
            <a:r>
              <a:rPr lang="ru-RU" sz="2400" b="1" dirty="0">
                <a:solidFill>
                  <a:srgbClr val="7C0040"/>
                </a:solidFill>
              </a:rPr>
              <a:t>Личность</a:t>
            </a:r>
            <a:r>
              <a:rPr lang="ru-RU" sz="2400" b="1" dirty="0"/>
              <a:t> – человек как носитель каких-либо свойств.</a:t>
            </a:r>
          </a:p>
          <a:p>
            <a:pPr marL="0" lvl="3" indent="0" algn="just">
              <a:spcBef>
                <a:spcPct val="0"/>
              </a:spcBef>
              <a:spcAft>
                <a:spcPts val="558"/>
              </a:spcAft>
              <a:buNone/>
            </a:pPr>
            <a:r>
              <a:rPr lang="ru-RU" sz="2400" b="1" dirty="0">
                <a:solidFill>
                  <a:srgbClr val="7C0040"/>
                </a:solidFill>
              </a:rPr>
              <a:t>Культура</a:t>
            </a:r>
            <a:r>
              <a:rPr lang="ru-RU" sz="2400" b="1" dirty="0"/>
              <a:t> — всё, что создано человеческими руками, умом.</a:t>
            </a:r>
          </a:p>
          <a:p>
            <a:pPr marL="0" lvl="3" indent="0" algn="just">
              <a:spcBef>
                <a:spcPct val="0"/>
              </a:spcBef>
              <a:spcAft>
                <a:spcPts val="558"/>
              </a:spcAft>
              <a:buNone/>
            </a:pPr>
            <a:r>
              <a:rPr lang="ru-RU" sz="2400" b="1" dirty="0">
                <a:solidFill>
                  <a:srgbClr val="7C0040"/>
                </a:solidFill>
              </a:rPr>
              <a:t>Поликультура</a:t>
            </a:r>
            <a:r>
              <a:rPr lang="ru-RU" sz="2400" b="1" dirty="0"/>
              <a:t> — принцип мировой гармонии, единство народов, культур, цивилизаций.</a:t>
            </a:r>
          </a:p>
          <a:p>
            <a:pPr marL="0" lvl="3" indent="0" algn="just">
              <a:spcBef>
                <a:spcPct val="0"/>
              </a:spcBef>
              <a:spcAft>
                <a:spcPts val="558"/>
              </a:spcAft>
              <a:buNone/>
            </a:pPr>
            <a:r>
              <a:rPr lang="ru-RU" sz="2400" b="1" dirty="0">
                <a:solidFill>
                  <a:srgbClr val="7C0040"/>
                </a:solidFill>
              </a:rPr>
              <a:t>Поликультурное образование </a:t>
            </a:r>
            <a:r>
              <a:rPr lang="ru-RU" sz="2400" b="1" dirty="0"/>
              <a:t>— целостная инновационная система, учитывающая государственные интересы, национальные и этнокультурные особенности населения, условия межкультурного </a:t>
            </a:r>
            <a:r>
              <a:rPr lang="ru-RU" sz="2400" b="1" dirty="0" smtClean="0"/>
              <a:t>диалога, </a:t>
            </a:r>
            <a:r>
              <a:rPr lang="ru-RU" sz="2400" b="1" dirty="0"/>
              <a:t>задачи проектирования межэтнической и межконфессиональной гармонии и способствующая сохранению социокультурной ситуации плюрализма и многообразия интеграции в мировое культурное и образовательное пространство.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ГЛОССАРИЙ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68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366</TotalTime>
  <Words>2420</Words>
  <Application>Microsoft Office PowerPoint</Application>
  <PresentationFormat>Экран (4:3)</PresentationFormat>
  <Paragraphs>160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Слайд 1</vt:lpstr>
      <vt:lpstr>Слайд 2</vt:lpstr>
      <vt:lpstr>Цель программы «Русский язык» 2016 – 2020 гг</vt:lpstr>
      <vt:lpstr>Задачи программы:</vt:lpstr>
      <vt:lpstr>Президент РФ В.В. Путин об образовании и науке</vt:lpstr>
      <vt:lpstr>Стратегия действий</vt:lpstr>
      <vt:lpstr>Дополнительные меры по продвижению русского языка</vt:lpstr>
      <vt:lpstr>Слайд 8</vt:lpstr>
      <vt:lpstr>ГЛОССАРИЙ</vt:lpstr>
      <vt:lpstr>Филологическое образование</vt:lpstr>
      <vt:lpstr>Цели и задачи изучения литературного чтения</vt:lpstr>
      <vt:lpstr>Задачи:</vt:lpstr>
      <vt:lpstr>Общая характеристика содержания программы по литературному чтению.</vt:lpstr>
      <vt:lpstr>Слайд 14</vt:lpstr>
      <vt:lpstr>Слайд 15</vt:lpstr>
      <vt:lpstr>Слайд 16</vt:lpstr>
      <vt:lpstr>Методы обучения навыку чтения:</vt:lpstr>
      <vt:lpstr>Этапы становления навыка чтения:</vt:lpstr>
      <vt:lpstr>Методика работы над беглостью чтения</vt:lpstr>
      <vt:lpstr>Приёмы:</vt:lpstr>
      <vt:lpstr>Методика работы над правильностью чтения</vt:lpstr>
      <vt:lpstr>Методика работы над сознательностью чтения</vt:lpstr>
      <vt:lpstr>Приёмы:</vt:lpstr>
      <vt:lpstr>Методика работы над выразительностью чтения</vt:lpstr>
      <vt:lpstr>Формы работы с текстом: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***</cp:lastModifiedBy>
  <cp:revision>57</cp:revision>
  <dcterms:created xsi:type="dcterms:W3CDTF">2016-08-18T06:29:47Z</dcterms:created>
  <dcterms:modified xsi:type="dcterms:W3CDTF">2016-11-02T05:32:56Z</dcterms:modified>
</cp:coreProperties>
</file>