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82" r:id="rId3"/>
    <p:sldId id="283" r:id="rId4"/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7" r:id="rId15"/>
    <p:sldId id="266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7" r:id="rId25"/>
    <p:sldId id="276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37000" r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13" Type="http://schemas.openxmlformats.org/officeDocument/2006/relationships/slide" Target="slide25.xml"/><Relationship Id="rId18" Type="http://schemas.openxmlformats.org/officeDocument/2006/relationships/slide" Target="slide6.xml"/><Relationship Id="rId3" Type="http://schemas.openxmlformats.org/officeDocument/2006/relationships/slide" Target="slide15.xml"/><Relationship Id="rId21" Type="http://schemas.openxmlformats.org/officeDocument/2006/relationships/slide" Target="slide9.xml"/><Relationship Id="rId7" Type="http://schemas.openxmlformats.org/officeDocument/2006/relationships/slide" Target="slide19.xml"/><Relationship Id="rId12" Type="http://schemas.openxmlformats.org/officeDocument/2006/relationships/slide" Target="slide24.xml"/><Relationship Id="rId17" Type="http://schemas.openxmlformats.org/officeDocument/2006/relationships/slide" Target="slide13.xml"/><Relationship Id="rId2" Type="http://schemas.openxmlformats.org/officeDocument/2006/relationships/slide" Target="slide14.xml"/><Relationship Id="rId16" Type="http://schemas.openxmlformats.org/officeDocument/2006/relationships/slide" Target="slide11.xml"/><Relationship Id="rId20" Type="http://schemas.openxmlformats.org/officeDocument/2006/relationships/slide" Target="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11" Type="http://schemas.openxmlformats.org/officeDocument/2006/relationships/slide" Target="slide23.xml"/><Relationship Id="rId5" Type="http://schemas.openxmlformats.org/officeDocument/2006/relationships/slide" Target="slide17.xml"/><Relationship Id="rId15" Type="http://schemas.openxmlformats.org/officeDocument/2006/relationships/slide" Target="slide12.xml"/><Relationship Id="rId10" Type="http://schemas.openxmlformats.org/officeDocument/2006/relationships/slide" Target="slide22.xml"/><Relationship Id="rId19" Type="http://schemas.openxmlformats.org/officeDocument/2006/relationships/slide" Target="slide7.xml"/><Relationship Id="rId4" Type="http://schemas.openxmlformats.org/officeDocument/2006/relationships/slide" Target="slide16.xml"/><Relationship Id="rId9" Type="http://schemas.openxmlformats.org/officeDocument/2006/relationships/slide" Target="slide21.xml"/><Relationship Id="rId14" Type="http://schemas.openxmlformats.org/officeDocument/2006/relationships/slide" Target="slide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Интегрированный урок.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История – литература.</a:t>
            </a:r>
          </a:p>
          <a:p>
            <a:pPr marL="0" indent="0" algn="ctr">
              <a:buNone/>
            </a:pPr>
            <a:r>
              <a:rPr lang="ru-RU" dirty="0" smtClean="0"/>
              <a:t>Иван Грозный. Достоинства и недостатки великого государя.</a:t>
            </a:r>
          </a:p>
          <a:p>
            <a:pPr marL="0" indent="0" algn="ctr">
              <a:buNone/>
            </a:pPr>
            <a:r>
              <a:rPr lang="ru-RU" dirty="0" smtClean="0"/>
              <a:t>(На примере исторических фактов и литературного произведения М.Ю. Лермонтова «Песня про купца Калашникова).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136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843808" y="1556792"/>
            <a:ext cx="5832648" cy="24482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какой птицей сравнивает автор царя Ивана Грозного во время пира?</a:t>
            </a:r>
          </a:p>
        </p:txBody>
      </p:sp>
      <p:sp>
        <p:nvSpPr>
          <p:cNvPr id="5" name="Стрелка вправо 4">
            <a:hlinkClick r:id="rId2" action="ppaction://hlinksldjump"/>
          </p:cNvPr>
          <p:cNvSpPr/>
          <p:nvPr/>
        </p:nvSpPr>
        <p:spPr>
          <a:xfrm>
            <a:off x="7524328" y="594928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131840" y="2132856"/>
            <a:ext cx="5184576" cy="23042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Какие причины плохого настроения </a:t>
            </a:r>
            <a:r>
              <a:rPr lang="ru-RU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Кирибеевича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предполагал царь?</a:t>
            </a:r>
          </a:p>
        </p:txBody>
      </p:sp>
      <p:sp>
        <p:nvSpPr>
          <p:cNvPr id="6" name="Стрелка вправо 5">
            <a:hlinkClick r:id="rId2" action="ppaction://hlinksldjump"/>
          </p:cNvPr>
          <p:cNvSpPr/>
          <p:nvPr/>
        </p:nvSpPr>
        <p:spPr>
          <a:xfrm>
            <a:off x="7524328" y="6021288"/>
            <a:ext cx="108012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915816" y="1772816"/>
            <a:ext cx="5688632" cy="28803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Какой вопрос царя стал для купца Калашникова решающим?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трелка вправо 4">
            <a:hlinkClick r:id="rId2" action="ppaction://hlinksldjump"/>
          </p:cNvPr>
          <p:cNvSpPr/>
          <p:nvPr/>
        </p:nvSpPr>
        <p:spPr>
          <a:xfrm>
            <a:off x="7308304" y="594928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979712" y="1628800"/>
            <a:ext cx="6696744" cy="25202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Чем 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царь готов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был помочь 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опричнику </a:t>
            </a:r>
            <a:r>
              <a:rPr lang="ru-RU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Кирибеевичу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трелка вправо 4">
            <a:hlinkClick r:id="rId2" action="ppaction://hlinksldjump"/>
          </p:cNvPr>
          <p:cNvSpPr/>
          <p:nvPr/>
        </p:nvSpPr>
        <p:spPr>
          <a:xfrm>
            <a:off x="7452320" y="587727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03648" y="1196752"/>
            <a:ext cx="7272808" cy="41764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Удалой 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боец, буйный молодец,</a:t>
            </a:r>
          </a:p>
          <a:p>
            <a:pPr algn="ctr"/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золотом ковше не мочил усов;</a:t>
            </a:r>
          </a:p>
          <a:p>
            <a:pPr algn="ctr"/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Опустил он в землю очи темные,</a:t>
            </a:r>
          </a:p>
          <a:p>
            <a:pPr algn="ctr"/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Опустил головушку на </a:t>
            </a:r>
            <a:r>
              <a:rPr lang="ru-RU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широку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грудь —</a:t>
            </a:r>
          </a:p>
          <a:p>
            <a:pPr algn="ctr"/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 в груди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была 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дума крепкая.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трелка вправо 4">
            <a:hlinkClick r:id="rId2" action="ppaction://hlinksldjump"/>
          </p:cNvPr>
          <p:cNvSpPr/>
          <p:nvPr/>
        </p:nvSpPr>
        <p:spPr>
          <a:xfrm>
            <a:off x="7308304" y="587727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771800" y="1196752"/>
            <a:ext cx="5688632" cy="43204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Вот нахмурил … брови черные</a:t>
            </a:r>
            <a:b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навел на него очи зоркие,</a:t>
            </a:r>
            <a:b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Словно ястреб взглянул с высоты небес</a:t>
            </a:r>
            <a:b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младого голубя сизокрылого</a:t>
            </a:r>
            <a:r>
              <a:rPr lang="ru-RU" dirty="0" smtClean="0"/>
              <a:t>…</a:t>
            </a:r>
            <a:endParaRPr lang="ru-RU" dirty="0"/>
          </a:p>
        </p:txBody>
      </p:sp>
      <p:sp>
        <p:nvSpPr>
          <p:cNvPr id="5" name="Стрелка вправо 4">
            <a:hlinkClick r:id="rId2" action="ppaction://hlinksldjump"/>
          </p:cNvPr>
          <p:cNvSpPr/>
          <p:nvPr/>
        </p:nvSpPr>
        <p:spPr>
          <a:xfrm>
            <a:off x="7668344" y="587727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23728" y="1052736"/>
            <a:ext cx="6552728" cy="41044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Ходит плавно — будто лебедушка;</a:t>
            </a:r>
          </a:p>
          <a:p>
            <a:pPr algn="ctr"/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Смотрит сладко — как голубушка;</a:t>
            </a:r>
          </a:p>
          <a:p>
            <a:pPr algn="ctr"/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Молвит слово — соловей поет;</a:t>
            </a:r>
          </a:p>
          <a:p>
            <a:pPr algn="ctr"/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Горят щеки ее румяные,</a:t>
            </a:r>
          </a:p>
          <a:p>
            <a:pPr algn="ctr"/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 заря на небе божием;</a:t>
            </a:r>
          </a:p>
          <a:p>
            <a:pPr algn="ctr"/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Косы русые, золотистые,</a:t>
            </a:r>
          </a:p>
          <a:p>
            <a:pPr algn="ctr"/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ленты яркие заплетенные,</a:t>
            </a:r>
          </a:p>
          <a:p>
            <a:pPr algn="ctr"/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плечам бегут, извиваются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трелка вправо 4">
            <a:hlinkClick r:id="rId2" action="ppaction://hlinksldjump"/>
          </p:cNvPr>
          <p:cNvSpPr/>
          <p:nvPr/>
        </p:nvSpPr>
        <p:spPr>
          <a:xfrm>
            <a:off x="7380312" y="580526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547664" y="764704"/>
            <a:ext cx="7128792" cy="5400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Этот человек был высокообразован и бескорыстен, в Новгороде началась его церковная служба; он был автором духовно-публицистических произведений и одним из редакторов «Домостроя», имел огромное влияние на молодого царя, последовательно утверждал величие и могущество царской власти, но заслужил только подозрительность и недоверие, что привело его в ссылку на Соловки, где он и умер.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трелка вправо 4">
            <a:hlinkClick r:id="rId2" action="ppaction://hlinksldjump"/>
          </p:cNvPr>
          <p:cNvSpPr/>
          <p:nvPr/>
        </p:nvSpPr>
        <p:spPr>
          <a:xfrm>
            <a:off x="7524328" y="573325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915816" y="1196752"/>
            <a:ext cx="5904656" cy="3600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Почему Иван Грозный ввел опричнину?</a:t>
            </a:r>
            <a:r>
              <a:rPr lang="ru-RU" sz="3200" dirty="0" smtClean="0"/>
              <a:t> 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трелка вправо 4">
            <a:hlinkClick r:id="rId2" action="ppaction://hlinksldjump"/>
          </p:cNvPr>
          <p:cNvSpPr/>
          <p:nvPr/>
        </p:nvSpPr>
        <p:spPr>
          <a:xfrm>
            <a:off x="7380312" y="551723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51720" y="1268760"/>
            <a:ext cx="6120680" cy="44644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Почему Иван Грозный упразднил опричнину?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трелка вправо 4">
            <a:hlinkClick r:id="rId2" action="ppaction://hlinksldjump"/>
          </p:cNvPr>
          <p:cNvSpPr/>
          <p:nvPr/>
        </p:nvSpPr>
        <p:spPr>
          <a:xfrm>
            <a:off x="7596336" y="573325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1026" name="Picture 2" descr="F:\силуЭт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764704"/>
            <a:ext cx="4041910" cy="5739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59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979712" y="332656"/>
            <a:ext cx="6696744" cy="57606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Чем царь Иван Грозный отличался от предыдущих правителей Руси?</a:t>
            </a:r>
            <a:endParaRPr lang="ru-RU" sz="4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/>
            <a:r>
              <a:rPr lang="ru-RU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Стрелка вправо 4">
            <a:hlinkClick r:id="rId2" action="ppaction://hlinksldjump"/>
          </p:cNvPr>
          <p:cNvSpPr/>
          <p:nvPr/>
        </p:nvSpPr>
        <p:spPr>
          <a:xfrm>
            <a:off x="7740352" y="609329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 rot="10800000" flipV="1">
            <a:off x="2411760" y="1196752"/>
            <a:ext cx="6253938" cy="331236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 каком событии идёт речь? Назовите дату.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16 января  в Успенском соборе Московского Кремля состоялась торжественная церемония. Звон церковных колоколов, всеобщее ликование - все это представляло собой большой, красочный праздник.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Митрополит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Макарий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возложив животворящий крест, бармы, золотую цепь и шапку Мономаха, совершил, таким образом, обряд миропомазания.</a:t>
            </a:r>
            <a:r>
              <a:rPr lang="ru-RU" sz="2800" dirty="0" smtClean="0"/>
              <a:t>. 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трелка вправо 4">
            <a:hlinkClick r:id="rId2" action="ppaction://hlinksldjump"/>
          </p:cNvPr>
          <p:cNvSpPr/>
          <p:nvPr/>
        </p:nvSpPr>
        <p:spPr>
          <a:xfrm>
            <a:off x="7308304" y="558924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ользователь\Desktop\b3f058413fd52fb2d77d382c240375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60" y="692696"/>
            <a:ext cx="9144000" cy="4536504"/>
          </a:xfrm>
          <a:prstGeom prst="rect">
            <a:avLst/>
          </a:prstGeom>
          <a:noFill/>
        </p:spPr>
      </p:pic>
      <p:sp>
        <p:nvSpPr>
          <p:cNvPr id="5" name="Стрелка вправо 4">
            <a:hlinkClick r:id="rId3" action="ppaction://hlinksldjump"/>
          </p:cNvPr>
          <p:cNvSpPr/>
          <p:nvPr/>
        </p:nvSpPr>
        <p:spPr>
          <a:xfrm>
            <a:off x="7668344" y="609329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Пользователь\Desktop\2533240_preview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60648"/>
            <a:ext cx="7560840" cy="5544616"/>
          </a:xfrm>
          <a:prstGeom prst="rect">
            <a:avLst/>
          </a:prstGeom>
          <a:noFill/>
        </p:spPr>
      </p:pic>
      <p:sp>
        <p:nvSpPr>
          <p:cNvPr id="5" name="Стрелка вправо 4">
            <a:hlinkClick r:id="rId3" action="ppaction://hlinksldjump"/>
          </p:cNvPr>
          <p:cNvSpPr/>
          <p:nvPr/>
        </p:nvSpPr>
        <p:spPr>
          <a:xfrm>
            <a:off x="7524328" y="616530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 descr="C:\Users\Пользователь\Desktop\img6_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76673"/>
            <a:ext cx="8363272" cy="4968552"/>
          </a:xfrm>
          <a:prstGeom prst="rect">
            <a:avLst/>
          </a:prstGeom>
          <a:noFill/>
        </p:spPr>
      </p:pic>
      <p:sp>
        <p:nvSpPr>
          <p:cNvPr id="7" name="Стрелка вправо 6">
            <a:hlinkClick r:id="rId3" action="ppaction://hlinksldjump"/>
          </p:cNvPr>
          <p:cNvSpPr/>
          <p:nvPr/>
        </p:nvSpPr>
        <p:spPr>
          <a:xfrm>
            <a:off x="7380312" y="594928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Пользователь\Desktop\015labuqt613058829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404664"/>
            <a:ext cx="6120680" cy="5721499"/>
          </a:xfrm>
          <a:prstGeom prst="rect">
            <a:avLst/>
          </a:prstGeom>
          <a:noFill/>
        </p:spPr>
      </p:pic>
      <p:sp>
        <p:nvSpPr>
          <p:cNvPr id="5" name="Стрелка вправо 4">
            <a:hlinkClick r:id="rId3" action="ppaction://hlinksldjump"/>
          </p:cNvPr>
          <p:cNvSpPr/>
          <p:nvPr/>
        </p:nvSpPr>
        <p:spPr>
          <a:xfrm>
            <a:off x="7524328" y="609329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2050" name="Picture 2" descr="F:\320px-Vasnetsov_Ioann_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692696"/>
            <a:ext cx="3297170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59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latin typeface="Arial Black" pitchFamily="34" charset="0"/>
              </a:rPr>
              <a:t>История и литература об эпохе Ивана Грозного</a:t>
            </a:r>
            <a:endParaRPr lang="ru-RU" b="1" i="1" dirty="0"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9059169"/>
              </p:ext>
            </p:extLst>
          </p:nvPr>
        </p:nvGraphicFramePr>
        <p:xfrm>
          <a:off x="467545" y="152401"/>
          <a:ext cx="8280920" cy="655125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56184"/>
                <a:gridCol w="1656184"/>
                <a:gridCol w="1642029"/>
                <a:gridCol w="1670339"/>
                <a:gridCol w="1656184"/>
              </a:tblGrid>
              <a:tr h="1184902"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Чей портрет?</a:t>
                      </a:r>
                      <a:endParaRPr lang="ru-RU" sz="2800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hlinkClick r:id="rId2" action="ppaction://hlinksldjump"/>
                        </a:rPr>
                        <a:t>10</a:t>
                      </a:r>
                      <a:endParaRPr lang="ru-RU" sz="28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hlinkClick r:id="rId3" action="ppaction://hlinksldjump"/>
                        </a:rPr>
                        <a:t>20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hlinkClick r:id="rId4" action="ppaction://hlinksldjump"/>
                        </a:rPr>
                        <a:t>25</a:t>
                      </a:r>
                      <a:endParaRPr lang="ru-RU" sz="2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hlinkClick r:id="rId5" action="ppaction://hlinksldjump"/>
                        </a:rPr>
                        <a:t>50</a:t>
                      </a:r>
                      <a:endParaRPr lang="ru-RU" sz="2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333014">
                <a:tc>
                  <a:txBody>
                    <a:bodyPr/>
                    <a:lstStyle/>
                    <a:p>
                      <a:endParaRPr lang="ru-RU" sz="2800" b="1" dirty="0" smtClean="0"/>
                    </a:p>
                    <a:p>
                      <a:pPr algn="ctr"/>
                      <a:r>
                        <a:rPr lang="ru-RU" sz="2800" b="1" dirty="0" smtClean="0"/>
                        <a:t> Эпоха</a:t>
                      </a:r>
                      <a:endParaRPr lang="ru-RU" sz="2800" b="1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hlinkClick r:id="rId6" action="ppaction://hlinksldjump"/>
                        </a:rPr>
                        <a:t>10</a:t>
                      </a:r>
                      <a:endParaRPr lang="ru-RU" sz="28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 smtClean="0"/>
                    </a:p>
                    <a:p>
                      <a:pPr algn="ctr"/>
                      <a:r>
                        <a:rPr lang="ru-RU" sz="2800" b="1" dirty="0" smtClean="0">
                          <a:hlinkClick r:id="rId7" action="ppaction://hlinksldjump"/>
                        </a:rPr>
                        <a:t>20</a:t>
                      </a:r>
                      <a:endParaRPr lang="ru-RU" sz="28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hlinkClick r:id="rId8" action="ppaction://hlinksldjump"/>
                        </a:rPr>
                        <a:t>25</a:t>
                      </a:r>
                      <a:endParaRPr lang="ru-RU" sz="2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2800" b="1" dirty="0" smtClean="0">
                          <a:hlinkClick r:id="rId9" action="ppaction://hlinksldjump"/>
                        </a:rPr>
                        <a:t>50</a:t>
                      </a:r>
                      <a:endParaRPr lang="ru-RU" sz="28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333014">
                <a:tc>
                  <a:txBody>
                    <a:bodyPr/>
                    <a:lstStyle/>
                    <a:p>
                      <a:endParaRPr lang="ru-RU" sz="2400" b="1" dirty="0" smtClean="0"/>
                    </a:p>
                    <a:p>
                      <a:pPr algn="ctr"/>
                      <a:r>
                        <a:rPr lang="ru-RU" sz="2400" b="1" dirty="0" smtClean="0"/>
                        <a:t>Оживи картину</a:t>
                      </a:r>
                      <a:endParaRPr lang="ru-RU" sz="2400" b="1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hlinkClick r:id="rId10" action="ppaction://hlinksldjump"/>
                        </a:rPr>
                        <a:t>10</a:t>
                      </a:r>
                      <a:endParaRPr lang="ru-RU" sz="28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 smtClean="0"/>
                    </a:p>
                    <a:p>
                      <a:pPr algn="ctr"/>
                      <a:r>
                        <a:rPr lang="ru-RU" sz="2800" b="1" dirty="0" smtClean="0">
                          <a:hlinkClick r:id="rId11" action="ppaction://hlinksldjump"/>
                        </a:rPr>
                        <a:t>20</a:t>
                      </a:r>
                      <a:endParaRPr lang="ru-RU" sz="28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hlinkClick r:id="rId12" action="ppaction://hlinksldjump"/>
                        </a:rPr>
                        <a:t>25</a:t>
                      </a:r>
                      <a:endParaRPr lang="ru-RU" sz="2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2800" b="1" dirty="0" smtClean="0">
                          <a:hlinkClick r:id="rId13" action="ppaction://hlinksldjump"/>
                        </a:rPr>
                        <a:t>50</a:t>
                      </a:r>
                      <a:endParaRPr lang="ru-RU" sz="28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333014">
                <a:tc>
                  <a:txBody>
                    <a:bodyPr/>
                    <a:lstStyle/>
                    <a:p>
                      <a:endParaRPr lang="ru-RU" sz="2400" b="1" dirty="0" smtClean="0"/>
                    </a:p>
                    <a:p>
                      <a:pPr algn="ctr"/>
                      <a:r>
                        <a:rPr lang="ru-RU" sz="2400" b="1" dirty="0" smtClean="0"/>
                        <a:t>Ответь цитатой</a:t>
                      </a:r>
                      <a:endParaRPr lang="ru-RU" sz="2400" b="1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hlinkClick r:id="rId14" action="ppaction://hlinksldjump"/>
                        </a:rPr>
                        <a:t>10</a:t>
                      </a:r>
                      <a:endParaRPr lang="ru-RU" sz="28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 smtClean="0"/>
                    </a:p>
                    <a:p>
                      <a:pPr algn="ctr"/>
                      <a:r>
                        <a:rPr lang="ru-RU" sz="2800" b="1" dirty="0" smtClean="0">
                          <a:hlinkClick r:id="rId15" action="ppaction://hlinksldjump"/>
                        </a:rPr>
                        <a:t>20</a:t>
                      </a:r>
                      <a:endParaRPr lang="ru-RU" sz="28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hlinkClick r:id="rId16" action="ppaction://hlinksldjump"/>
                        </a:rPr>
                        <a:t>25</a:t>
                      </a:r>
                      <a:endParaRPr lang="ru-RU" sz="2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2800" b="1" dirty="0" smtClean="0">
                          <a:hlinkClick r:id="rId17" action="ppaction://hlinksldjump"/>
                        </a:rPr>
                        <a:t>50</a:t>
                      </a:r>
                      <a:endParaRPr lang="ru-RU" sz="28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333014">
                <a:tc>
                  <a:txBody>
                    <a:bodyPr/>
                    <a:lstStyle/>
                    <a:p>
                      <a:endParaRPr lang="ru-RU" sz="2400" b="1" dirty="0" smtClean="0"/>
                    </a:p>
                    <a:p>
                      <a:r>
                        <a:rPr lang="ru-RU" sz="2400" b="1" dirty="0" smtClean="0"/>
                        <a:t>Подумай и</a:t>
                      </a:r>
                      <a:r>
                        <a:rPr lang="ru-RU" sz="2400" b="1" baseline="0" dirty="0" smtClean="0"/>
                        <a:t> ответь</a:t>
                      </a:r>
                      <a:endParaRPr lang="ru-RU" sz="2400" b="1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hlinkClick r:id="rId18" action="ppaction://hlinksldjump"/>
                        </a:rPr>
                        <a:t>10</a:t>
                      </a:r>
                      <a:endParaRPr lang="ru-RU" sz="28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 smtClean="0"/>
                    </a:p>
                    <a:p>
                      <a:pPr algn="ctr"/>
                      <a:r>
                        <a:rPr lang="ru-RU" sz="2800" b="1" dirty="0" smtClean="0">
                          <a:hlinkClick r:id="rId19" action="ppaction://hlinksldjump"/>
                        </a:rPr>
                        <a:t>20</a:t>
                      </a:r>
                      <a:endParaRPr lang="ru-RU" sz="28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hlinkClick r:id="rId20" action="ppaction://hlinksldjump"/>
                        </a:rPr>
                        <a:t>25</a:t>
                      </a:r>
                      <a:endParaRPr lang="ru-RU" sz="2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2800" b="1" dirty="0" smtClean="0">
                          <a:hlinkClick r:id="rId21" action="ppaction://hlinksldjump"/>
                        </a:rPr>
                        <a:t>50</a:t>
                      </a:r>
                      <a:endParaRPr lang="ru-RU" sz="28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1556792"/>
            <a:ext cx="7416824" cy="22322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3200" dirty="0">
                <a:solidFill>
                  <a:prstClr val="black">
                    <a:lumMod val="95000"/>
                    <a:lumOff val="5000"/>
                  </a:prstClr>
                </a:solidFill>
              </a:rPr>
              <a:t>Кто стоит на пиру позади царя? Кто напротив? Кто по бокам? </a:t>
            </a:r>
            <a:r>
              <a:rPr lang="ru-RU" sz="32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Почему?</a:t>
            </a:r>
            <a:endParaRPr lang="ru-RU" sz="32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Стрелка вправо 4">
            <a:hlinkClick r:id="rId2" action="ppaction://hlinksldjump"/>
          </p:cNvPr>
          <p:cNvSpPr/>
          <p:nvPr/>
        </p:nvSpPr>
        <p:spPr>
          <a:xfrm>
            <a:off x="8028384" y="609329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39752" y="1700808"/>
            <a:ext cx="6408712" cy="19225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ct val="20000"/>
              </a:spcBef>
            </a:pPr>
            <a:r>
              <a:rPr lang="ru-RU" sz="32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/>
                <a:ea typeface="Calibri"/>
              </a:rPr>
              <a:t>Что пообещал Иван Грозный </a:t>
            </a:r>
            <a:r>
              <a:rPr lang="ru-RU" sz="32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/>
                <a:ea typeface="Calibri"/>
              </a:rPr>
              <a:t>семье и братьям </a:t>
            </a:r>
            <a:r>
              <a:rPr lang="ru-RU" sz="32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/>
                <a:ea typeface="Calibri"/>
              </a:rPr>
              <a:t>купца после его казни</a:t>
            </a:r>
            <a:r>
              <a:rPr lang="ru-RU" sz="32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/>
                <a:ea typeface="Calibri"/>
              </a:rPr>
              <a:t>? За что такие привилегии? </a:t>
            </a:r>
            <a:endParaRPr lang="ru-RU" sz="32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Стрелка вправо 4">
            <a:hlinkClick r:id="rId2" action="ppaction://hlinksldjump"/>
          </p:cNvPr>
          <p:cNvSpPr/>
          <p:nvPr/>
        </p:nvSpPr>
        <p:spPr>
          <a:xfrm>
            <a:off x="7740352" y="602128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771800" y="1916832"/>
            <a:ext cx="5904656" cy="33843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Назовите плюсы и минусы  правления Ивана 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IV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Грозного.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трелка вправо 4">
            <a:hlinkClick r:id="rId2" action="ppaction://hlinksldjump"/>
          </p:cNvPr>
          <p:cNvSpPr/>
          <p:nvPr/>
        </p:nvSpPr>
        <p:spPr>
          <a:xfrm>
            <a:off x="7668344" y="587727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411760" y="1772816"/>
            <a:ext cx="6192688" cy="32403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Почему простой народ боялся появления опричников?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трелка вправо 4">
            <a:hlinkClick r:id="rId2" action="ppaction://hlinksldjump"/>
          </p:cNvPr>
          <p:cNvSpPr/>
          <p:nvPr/>
        </p:nvSpPr>
        <p:spPr>
          <a:xfrm>
            <a:off x="7524328" y="602128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486</TotalTime>
  <Words>363</Words>
  <Application>Microsoft Office PowerPoint</Application>
  <PresentationFormat>Экран (4:3)</PresentationFormat>
  <Paragraphs>90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Интегрированный урок.</vt:lpstr>
      <vt:lpstr>  </vt:lpstr>
      <vt:lpstr>  </vt:lpstr>
      <vt:lpstr>История и литература об эпохе Ивана Грозного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Ксения Агибалова</dc:creator>
  <cp:lastModifiedBy>admin</cp:lastModifiedBy>
  <cp:revision>50</cp:revision>
  <dcterms:created xsi:type="dcterms:W3CDTF">2019-11-20T22:13:08Z</dcterms:created>
  <dcterms:modified xsi:type="dcterms:W3CDTF">2020-06-18T17:05:55Z</dcterms:modified>
</cp:coreProperties>
</file>