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3" r:id="rId2"/>
    <p:sldId id="293" r:id="rId3"/>
    <p:sldId id="263" r:id="rId4"/>
    <p:sldId id="283" r:id="rId5"/>
    <p:sldId id="295" r:id="rId6"/>
    <p:sldId id="284" r:id="rId7"/>
    <p:sldId id="298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00"/>
    <a:srgbClr val="0000FF"/>
    <a:srgbClr val="DAFF71"/>
    <a:srgbClr val="8A0045"/>
    <a:srgbClr val="F4D1FB"/>
    <a:srgbClr val="3366FF"/>
    <a:srgbClr val="FFE7FF"/>
    <a:srgbClr val="C9EDFF"/>
    <a:srgbClr val="E6FF9F"/>
    <a:srgbClr val="FF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2" autoAdjust="0"/>
    <p:restoredTop sz="66789" autoAdjust="0"/>
  </p:normalViewPr>
  <p:slideViewPr>
    <p:cSldViewPr>
      <p:cViewPr varScale="1">
        <p:scale>
          <a:sx n="74" d="100"/>
          <a:sy n="74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72;&#1088;&#1096;&#1080;&#1081;%20&#1074;&#1086;&#1089;&#1087;&#1080;&#1090;&#1072;&#1090;&#1077;&#1083;&#1100;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7;&#1090;&#1072;&#1088;&#1096;&#1080;&#1081;%20&#1074;&#1086;&#1089;&#1087;&#1080;&#1090;&#1072;&#1090;&#1077;&#1083;&#1100;\Desktop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57;&#1090;&#1072;&#1088;&#1096;&#1080;&#1081;%20&#1074;&#1086;&#1089;&#1087;&#1080;&#1090;&#1072;&#1090;&#1077;&#1083;&#1100;\Desktop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78908597797019"/>
          <c:y val="0.28399662130037945"/>
          <c:w val="0.60140629770583132"/>
          <c:h val="0.54989716267478139"/>
        </c:manualLayout>
      </c:layout>
      <c:pie3DChart>
        <c:varyColors val="1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elete val="1"/>
          </c:dLbls>
          <c:cat>
            <c:strRef>
              <c:f>Sheet1!$B$1:$E$1</c:f>
              <c:strCache>
                <c:ptCount val="4"/>
                <c:pt idx="0">
                  <c:v>Свыше 20 лет</c:v>
                </c:pt>
                <c:pt idx="1">
                  <c:v>10 - 20 лет</c:v>
                </c:pt>
                <c:pt idx="2">
                  <c:v>5 - 10 лет</c:v>
                </c:pt>
                <c:pt idx="3">
                  <c:v>2-5 лет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Свыше 20 лет</c:v>
                </c:pt>
                <c:pt idx="1">
                  <c:v>10 - 20 лет</c:v>
                </c:pt>
                <c:pt idx="2">
                  <c:v>5 - 10 лет</c:v>
                </c:pt>
                <c:pt idx="3">
                  <c:v>2-5 лет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26898942206592"/>
          <c:y val="2.9248473074527215E-2"/>
          <c:w val="0.70956880111987541"/>
          <c:h val="0.517747631604814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Воспитатели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CC"/>
              </a:solidFill>
            </a:ln>
          </c:spPr>
          <c:invertIfNegative val="0"/>
          <c:cat>
            <c:strRef>
              <c:f>Лист1!$A$2:$A$9</c:f>
              <c:strCache>
                <c:ptCount val="8"/>
                <c:pt idx="0">
                  <c:v>Текстовый редактор</c:v>
                </c:pt>
                <c:pt idx="1">
                  <c:v>Графический редактор</c:v>
                </c:pt>
                <c:pt idx="2">
                  <c:v>Видео редактор</c:v>
                </c:pt>
                <c:pt idx="3">
                  <c:v>Программа создания презентаций</c:v>
                </c:pt>
                <c:pt idx="4">
                  <c:v>Пользователь Интернет</c:v>
                </c:pt>
                <c:pt idx="5">
                  <c:v>Пользователь медиатеки МКДОУ в образовательном процессе </c:v>
                </c:pt>
                <c:pt idx="6">
                  <c:v>Повышение квалификации он-лайн</c:v>
                </c:pt>
                <c:pt idx="7">
                  <c:v>Использования специализированного обозудования и специальных тренажеров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0.5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0.5</c:v>
                </c:pt>
                <c:pt idx="5">
                  <c:v>0.5</c:v>
                </c:pt>
                <c:pt idx="6" formatCode="General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Лист1!$A$2:$A$9</c:f>
              <c:strCache>
                <c:ptCount val="8"/>
                <c:pt idx="0">
                  <c:v>Текстовый редактор</c:v>
                </c:pt>
                <c:pt idx="1">
                  <c:v>Графический редактор</c:v>
                </c:pt>
                <c:pt idx="2">
                  <c:v>Видео редактор</c:v>
                </c:pt>
                <c:pt idx="3">
                  <c:v>Программа создания презентаций</c:v>
                </c:pt>
                <c:pt idx="4">
                  <c:v>Пользователь Интернет</c:v>
                </c:pt>
                <c:pt idx="5">
                  <c:v>Пользователь медиатеки МКДОУ в образовательном процессе </c:v>
                </c:pt>
                <c:pt idx="6">
                  <c:v>Повышение квалификации он-лайн</c:v>
                </c:pt>
                <c:pt idx="7">
                  <c:v>Использования специализированного обозудования и специальных тренажеров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0.92</c:v>
                </c:pt>
                <c:pt idx="1">
                  <c:v>0.15</c:v>
                </c:pt>
                <c:pt idx="2">
                  <c:v>0.2</c:v>
                </c:pt>
                <c:pt idx="3">
                  <c:v>0.92</c:v>
                </c:pt>
                <c:pt idx="4">
                  <c:v>0.8</c:v>
                </c:pt>
                <c:pt idx="5">
                  <c:v>0.8</c:v>
                </c:pt>
                <c:pt idx="6" formatCode="General">
                  <c:v>0</c:v>
                </c:pt>
                <c:pt idx="7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805056"/>
        <c:axId val="117806592"/>
        <c:axId val="117705792"/>
      </c:bar3DChart>
      <c:catAx>
        <c:axId val="11780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806592"/>
        <c:crosses val="autoZero"/>
        <c:auto val="1"/>
        <c:lblAlgn val="ctr"/>
        <c:lblOffset val="100"/>
        <c:noMultiLvlLbl val="0"/>
      </c:catAx>
      <c:valAx>
        <c:axId val="117806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7805056"/>
        <c:crosses val="autoZero"/>
        <c:crossBetween val="between"/>
      </c:valAx>
      <c:serAx>
        <c:axId val="117705792"/>
        <c:scaling>
          <c:orientation val="minMax"/>
        </c:scaling>
        <c:delete val="1"/>
        <c:axPos val="b"/>
        <c:majorTickMark val="out"/>
        <c:minorTickMark val="none"/>
        <c:tickLblPos val="nextTo"/>
        <c:crossAx val="117806592"/>
        <c:crosses val="autoZero"/>
      </c:serAx>
    </c:plotArea>
    <c:legend>
      <c:legendPos val="r"/>
      <c:layout>
        <c:manualLayout>
          <c:xMode val="edge"/>
          <c:yMode val="edge"/>
          <c:x val="0.76782094329288397"/>
          <c:y val="0.60390812470804922"/>
          <c:w val="0.19591218047311426"/>
          <c:h val="0.2131024525138288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>
          <a:solidFill>
            <a:srgbClr val="0000CC"/>
          </a:solidFill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1965985704648"/>
          <c:y val="0.29956158447892101"/>
          <c:w val="0.50086486585010204"/>
          <c:h val="0.6232520235669841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40995542258067"/>
          <c:y val="4.2586377582327674E-2"/>
          <c:w val="0.77717361471947988"/>
          <c:h val="0.48175811112685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Воспитатели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Лист2!$A$2:$A$8</c:f>
              <c:strCache>
                <c:ptCount val="7"/>
                <c:pt idx="0">
                  <c:v>Текстовый редактор</c:v>
                </c:pt>
                <c:pt idx="1">
                  <c:v>Графический редактор</c:v>
                </c:pt>
                <c:pt idx="2">
                  <c:v>Видео редактор</c:v>
                </c:pt>
                <c:pt idx="3">
                  <c:v>Программа создания презентаций</c:v>
                </c:pt>
                <c:pt idx="4">
                  <c:v>Пользователь Интернет</c:v>
                </c:pt>
                <c:pt idx="5">
                  <c:v>Пользователь медиатеки МКДОУ в образовательном процессе </c:v>
                </c:pt>
                <c:pt idx="6">
                  <c:v>Повышение квалификации он-лайн</c:v>
                </c:pt>
              </c:strCache>
            </c:strRef>
          </c:cat>
          <c:val>
            <c:numRef>
              <c:f>Лист2!$B$2:$B$8</c:f>
              <c:numCache>
                <c:formatCode>0%</c:formatCode>
                <c:ptCount val="7"/>
                <c:pt idx="0">
                  <c:v>1</c:v>
                </c:pt>
                <c:pt idx="1">
                  <c:v>0.15</c:v>
                </c:pt>
                <c:pt idx="2">
                  <c:v>0.15</c:v>
                </c:pt>
                <c:pt idx="3">
                  <c:v>0.9</c:v>
                </c:pt>
                <c:pt idx="4">
                  <c:v>0.8</c:v>
                </c:pt>
                <c:pt idx="5">
                  <c:v>0.5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dPt>
          <c:cat>
            <c:strRef>
              <c:f>Лист2!$A$2:$A$8</c:f>
              <c:strCache>
                <c:ptCount val="7"/>
                <c:pt idx="0">
                  <c:v>Текстовый редактор</c:v>
                </c:pt>
                <c:pt idx="1">
                  <c:v>Графический редактор</c:v>
                </c:pt>
                <c:pt idx="2">
                  <c:v>Видео редактор</c:v>
                </c:pt>
                <c:pt idx="3">
                  <c:v>Программа создания презентаций</c:v>
                </c:pt>
                <c:pt idx="4">
                  <c:v>Пользователь Интернет</c:v>
                </c:pt>
                <c:pt idx="5">
                  <c:v>Пользователь медиатеки МКДОУ в образовательном процессе </c:v>
                </c:pt>
                <c:pt idx="6">
                  <c:v>Повышение квалификации он-лайн</c:v>
                </c:pt>
              </c:strCache>
            </c:strRef>
          </c:cat>
          <c:val>
            <c:numRef>
              <c:f>Лист2!$C$2:$C$8</c:f>
              <c:numCache>
                <c:formatCode>0%</c:formatCode>
                <c:ptCount val="7"/>
                <c:pt idx="0">
                  <c:v>1</c:v>
                </c:pt>
                <c:pt idx="1">
                  <c:v>0.25</c:v>
                </c:pt>
                <c:pt idx="2">
                  <c:v>0.3</c:v>
                </c:pt>
                <c:pt idx="3">
                  <c:v>1</c:v>
                </c:pt>
                <c:pt idx="4">
                  <c:v>1</c:v>
                </c:pt>
                <c:pt idx="5">
                  <c:v>0.8</c:v>
                </c:pt>
                <c:pt idx="6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612736"/>
        <c:axId val="118614272"/>
        <c:axId val="0"/>
      </c:bar3DChart>
      <c:catAx>
        <c:axId val="11861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614272"/>
        <c:crosses val="autoZero"/>
        <c:auto val="1"/>
        <c:lblAlgn val="ctr"/>
        <c:lblOffset val="100"/>
        <c:noMultiLvlLbl val="0"/>
      </c:catAx>
      <c:valAx>
        <c:axId val="118614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861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26606707323211"/>
          <c:y val="0.76662515851912461"/>
          <c:w val="0.21492918715109849"/>
          <c:h val="0.188363603853508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0000CC"/>
          </a:solidFill>
          <a:latin typeface="Book Antiqua" panose="0204060205030503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2012 сентябрь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Лист3!$A$2:$A$8</c:f>
              <c:strCache>
                <c:ptCount val="7"/>
                <c:pt idx="0">
                  <c:v>Текстовый редактор</c:v>
                </c:pt>
                <c:pt idx="1">
                  <c:v>Графический редактор</c:v>
                </c:pt>
                <c:pt idx="2">
                  <c:v>Видео редактор</c:v>
                </c:pt>
                <c:pt idx="3">
                  <c:v>Программа создания презентаций</c:v>
                </c:pt>
                <c:pt idx="4">
                  <c:v>Пользователь Интернет</c:v>
                </c:pt>
                <c:pt idx="5">
                  <c:v>Пользователь медиатеки МКДОУ в образовательном процессе </c:v>
                </c:pt>
                <c:pt idx="6">
                  <c:v>Повышение квалификации он-лайн</c:v>
                </c:pt>
              </c:strCache>
            </c:strRef>
          </c:cat>
          <c:val>
            <c:numRef>
              <c:f>Лист3!$B$2:$B$8</c:f>
              <c:numCache>
                <c:formatCode>0%</c:formatCode>
                <c:ptCount val="7"/>
                <c:pt idx="0">
                  <c:v>0.75</c:v>
                </c:pt>
                <c:pt idx="1">
                  <c:v>0.15</c:v>
                </c:pt>
                <c:pt idx="2">
                  <c:v>0.1</c:v>
                </c:pt>
                <c:pt idx="3">
                  <c:v>0.4</c:v>
                </c:pt>
                <c:pt idx="4">
                  <c:v>0.45</c:v>
                </c:pt>
                <c:pt idx="5">
                  <c:v>0.5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2015 апрель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Лист3!$A$2:$A$8</c:f>
              <c:strCache>
                <c:ptCount val="7"/>
                <c:pt idx="0">
                  <c:v>Текстовый редактор</c:v>
                </c:pt>
                <c:pt idx="1">
                  <c:v>Графический редактор</c:v>
                </c:pt>
                <c:pt idx="2">
                  <c:v>Видео редактор</c:v>
                </c:pt>
                <c:pt idx="3">
                  <c:v>Программа создания презентаций</c:v>
                </c:pt>
                <c:pt idx="4">
                  <c:v>Пользователь Интернет</c:v>
                </c:pt>
                <c:pt idx="5">
                  <c:v>Пользователь медиатеки МКДОУ в образовательном процессе </c:v>
                </c:pt>
                <c:pt idx="6">
                  <c:v>Повышение квалификации он-лайн</c:v>
                </c:pt>
              </c:strCache>
            </c:strRef>
          </c:cat>
          <c:val>
            <c:numRef>
              <c:f>Лист3!$C$2:$C$8</c:f>
              <c:numCache>
                <c:formatCode>0%</c:formatCode>
                <c:ptCount val="7"/>
                <c:pt idx="0">
                  <c:v>1</c:v>
                </c:pt>
                <c:pt idx="1">
                  <c:v>0.4</c:v>
                </c:pt>
                <c:pt idx="2">
                  <c:v>0.3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652288"/>
        <c:axId val="118654080"/>
        <c:axId val="0"/>
      </c:bar3DChart>
      <c:catAx>
        <c:axId val="11865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CC"/>
                </a:solidFill>
                <a:latin typeface="Book Antiqua" panose="02040602050305030304" pitchFamily="18" charset="0"/>
              </a:defRPr>
            </a:pPr>
            <a:endParaRPr lang="ru-RU"/>
          </a:p>
        </c:txPr>
        <c:crossAx val="118654080"/>
        <c:crosses val="autoZero"/>
        <c:auto val="1"/>
        <c:lblAlgn val="ctr"/>
        <c:lblOffset val="100"/>
        <c:noMultiLvlLbl val="0"/>
      </c:catAx>
      <c:valAx>
        <c:axId val="118654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CC"/>
                </a:solidFill>
                <a:latin typeface="Book Antiqua" panose="02040602050305030304" pitchFamily="18" charset="0"/>
              </a:defRPr>
            </a:pPr>
            <a:endParaRPr lang="ru-RU"/>
          </a:p>
        </c:txPr>
        <c:crossAx val="11865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14424873476715"/>
          <c:y val="0.73471894138232718"/>
          <c:w val="0.24687228632088454"/>
          <c:h val="0.16945100612423447"/>
        </c:manualLayout>
      </c:layout>
      <c:overlay val="0"/>
      <c:txPr>
        <a:bodyPr/>
        <a:lstStyle/>
        <a:p>
          <a:pPr>
            <a:defRPr>
              <a:solidFill>
                <a:srgbClr val="0000CC"/>
              </a:solidFill>
              <a:latin typeface="Book Antiqua" panose="0204060205030503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1965985704648"/>
          <c:y val="0.29956158447892101"/>
          <c:w val="0.50086486585010204"/>
          <c:h val="0.6232520235669841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816610794937901E-2"/>
          <c:y val="4.5132193841623598E-2"/>
          <c:w val="0.90503157402354462"/>
          <c:h val="0.51361570631368603"/>
        </c:manualLayout>
      </c:layout>
      <c:bar3DChart>
        <c:barDir val="col"/>
        <c:grouping val="standard"/>
        <c:varyColors val="0"/>
        <c:ser>
          <c:idx val="2"/>
          <c:order val="0"/>
          <c:tx>
            <c:strRef>
              <c:f>Лист3!$D$42:$D$43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5800"/>
              </a:solidFill>
            </a:ln>
          </c:spPr>
          <c:invertIfNegative val="0"/>
          <c:dLbls>
            <c:dLbl>
              <c:idx val="0"/>
              <c:layout>
                <c:manualLayout>
                  <c:x val="6.6006600660066033E-3"/>
                  <c:y val="7.723577235772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006600660066424E-3"/>
                  <c:y val="7.723577235772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006600660066033E-3"/>
                  <c:y val="7.723577235772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504950495049514E-3"/>
                  <c:y val="8.5365853658536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2508250825082726E-3"/>
                  <c:y val="9.349593495934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9504950495048924E-3"/>
                  <c:y val="9.7560975609756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6501650165016558E-3"/>
                  <c:y val="8.5365853658536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8.943089430894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0.10975609756097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Лист3!$A$44:$A$52</c:f>
              <c:strCache>
                <c:ptCount val="9"/>
                <c:pt idx="0">
                  <c:v>Артикуляционная моторика</c:v>
                </c:pt>
                <c:pt idx="1">
                  <c:v>Звукопроизношение</c:v>
                </c:pt>
                <c:pt idx="2">
                  <c:v>Фонематическое восприятие</c:v>
                </c:pt>
                <c:pt idx="3">
                  <c:v>Слоговая структура слова</c:v>
                </c:pt>
                <c:pt idx="4">
                  <c:v>Понимание речи</c:v>
                </c:pt>
                <c:pt idx="5">
                  <c:v>Словарь и словообразование</c:v>
                </c:pt>
                <c:pt idx="6">
                  <c:v>Грамматический строй речи</c:v>
                </c:pt>
                <c:pt idx="7">
                  <c:v>Связная речь</c:v>
                </c:pt>
                <c:pt idx="8">
                  <c:v>Мелкая и общая моторика</c:v>
                </c:pt>
              </c:strCache>
            </c:strRef>
          </c:cat>
          <c:val>
            <c:numRef>
              <c:f>Лист3!$D$44:$D$52</c:f>
              <c:numCache>
                <c:formatCode>General</c:formatCode>
                <c:ptCount val="9"/>
                <c:pt idx="0">
                  <c:v>2.4</c:v>
                </c:pt>
                <c:pt idx="1">
                  <c:v>2.5</c:v>
                </c:pt>
                <c:pt idx="2">
                  <c:v>2.4</c:v>
                </c:pt>
                <c:pt idx="3">
                  <c:v>2.6</c:v>
                </c:pt>
                <c:pt idx="4">
                  <c:v>2.6</c:v>
                </c:pt>
                <c:pt idx="5">
                  <c:v>2.6</c:v>
                </c:pt>
                <c:pt idx="6">
                  <c:v>2.6</c:v>
                </c:pt>
                <c:pt idx="7">
                  <c:v>2.6</c:v>
                </c:pt>
                <c:pt idx="8">
                  <c:v>2.6</c:v>
                </c:pt>
              </c:numCache>
            </c:numRef>
          </c:val>
        </c:ser>
        <c:ser>
          <c:idx val="4"/>
          <c:order val="1"/>
          <c:tx>
            <c:strRef>
              <c:f>Лист3!$F$42:$F$43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Лист3!$A$44:$A$52</c:f>
              <c:strCache>
                <c:ptCount val="9"/>
                <c:pt idx="0">
                  <c:v>Артикуляционная моторика</c:v>
                </c:pt>
                <c:pt idx="1">
                  <c:v>Звукопроизношение</c:v>
                </c:pt>
                <c:pt idx="2">
                  <c:v>Фонематическое восприятие</c:v>
                </c:pt>
                <c:pt idx="3">
                  <c:v>Слоговая структура слова</c:v>
                </c:pt>
                <c:pt idx="4">
                  <c:v>Понимание речи</c:v>
                </c:pt>
                <c:pt idx="5">
                  <c:v>Словарь и словообразование</c:v>
                </c:pt>
                <c:pt idx="6">
                  <c:v>Грамматический строй речи</c:v>
                </c:pt>
                <c:pt idx="7">
                  <c:v>Связная речь</c:v>
                </c:pt>
                <c:pt idx="8">
                  <c:v>Мелкая и общая моторика</c:v>
                </c:pt>
              </c:strCache>
            </c:strRef>
          </c:cat>
          <c:val>
            <c:numRef>
              <c:f>Лист3!$F$44:$F$52</c:f>
              <c:numCache>
                <c:formatCode>General</c:formatCode>
                <c:ptCount val="9"/>
                <c:pt idx="0">
                  <c:v>3.5</c:v>
                </c:pt>
                <c:pt idx="1">
                  <c:v>3.5</c:v>
                </c:pt>
                <c:pt idx="2">
                  <c:v>3.6</c:v>
                </c:pt>
                <c:pt idx="3">
                  <c:v>3.6</c:v>
                </c:pt>
                <c:pt idx="4">
                  <c:v>3.6</c:v>
                </c:pt>
                <c:pt idx="5">
                  <c:v>3.6</c:v>
                </c:pt>
                <c:pt idx="6">
                  <c:v>3.6</c:v>
                </c:pt>
                <c:pt idx="7">
                  <c:v>3.6</c:v>
                </c:pt>
                <c:pt idx="8">
                  <c:v>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1338368"/>
        <c:axId val="41340288"/>
        <c:axId val="41195264"/>
      </c:bar3DChart>
      <c:catAx>
        <c:axId val="41338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Параметры обследования</a:t>
                </a:r>
              </a:p>
            </c:rich>
          </c:tx>
          <c:layout>
            <c:manualLayout>
              <c:xMode val="edge"/>
              <c:yMode val="edge"/>
              <c:x val="7.8728953623810015E-3"/>
              <c:y val="0.75880904507840008"/>
            </c:manualLayout>
          </c:layout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b="1">
                <a:ln>
                  <a:noFill/>
                </a:ln>
                <a:solidFill>
                  <a:srgbClr val="0000FF"/>
                </a:solidFill>
              </a:defRPr>
            </a:pPr>
            <a:endParaRPr lang="ru-RU"/>
          </a:p>
        </c:txPr>
        <c:crossAx val="41340288"/>
        <c:crosses val="autoZero"/>
        <c:auto val="1"/>
        <c:lblAlgn val="ctr"/>
        <c:lblOffset val="100"/>
        <c:noMultiLvlLbl val="0"/>
      </c:catAx>
      <c:valAx>
        <c:axId val="41340288"/>
        <c:scaling>
          <c:orientation val="minMax"/>
          <c:max val="4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</a:defRPr>
                </a:pPr>
                <a:r>
                  <a:rPr lang="ru-RU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</a:rPr>
                  <a:t>Баллы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defRPr>
            </a:pPr>
            <a:endParaRPr lang="ru-RU"/>
          </a:p>
        </c:txPr>
        <c:crossAx val="41338368"/>
        <c:crosses val="autoZero"/>
        <c:crossBetween val="between"/>
        <c:majorUnit val="1"/>
        <c:minorUnit val="1"/>
      </c:valAx>
      <c:serAx>
        <c:axId val="41195264"/>
        <c:scaling>
          <c:orientation val="minMax"/>
        </c:scaling>
        <c:delete val="1"/>
        <c:axPos val="b"/>
        <c:majorTickMark val="out"/>
        <c:minorTickMark val="none"/>
        <c:tickLblPos val="none"/>
        <c:crossAx val="41340288"/>
        <c:crosses val="autoZero"/>
      </c:serAx>
    </c:plotArea>
    <c:legend>
      <c:legendPos val="b"/>
      <c:layout>
        <c:manualLayout>
          <c:xMode val="edge"/>
          <c:yMode val="edge"/>
          <c:x val="3.5287152769305648E-3"/>
          <c:y val="0.84163763205883957"/>
          <c:w val="0.4437823697792595"/>
          <c:h val="0.135734527323117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0000FF"/>
          </a:solidFill>
          <a:latin typeface="Book Antiqua" panose="0204060205030503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49529388938819E-2"/>
          <c:y val="2.6079143953159759E-2"/>
          <c:w val="0.91426313163103556"/>
          <c:h val="0.45740123830675011"/>
        </c:manualLayout>
      </c:layout>
      <c:bar3DChart>
        <c:barDir val="col"/>
        <c:grouping val="standard"/>
        <c:varyColors val="0"/>
        <c:ser>
          <c:idx val="2"/>
          <c:order val="0"/>
          <c:tx>
            <c:strRef>
              <c:f>Лист3!$D$11:$D$12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5800"/>
              </a:solidFill>
            </a:ln>
          </c:spPr>
          <c:invertIfNegative val="0"/>
          <c:dLbls>
            <c:dLbl>
              <c:idx val="0"/>
              <c:layout>
                <c:manualLayout>
                  <c:x val="6.0813386223421643E-3"/>
                  <c:y val="8.1196581196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22007933513275E-3"/>
                  <c:y val="7.692307692307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813386223421929E-3"/>
                  <c:y val="8.547008547008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610039667566323E-3"/>
                  <c:y val="8.547008547008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608842553664097E-3"/>
                  <c:y val="8.547008547008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6016732779277093E-3"/>
                  <c:y val="8.547008547008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5610039667566323E-3"/>
                  <c:y val="7.692307692307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0406693111710852E-3"/>
                  <c:y val="8.547008547008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8.97435897435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203346555855419E-3"/>
                  <c:y val="8.547008547008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Лист3!$A$13:$A$22</c:f>
              <c:strCache>
                <c:ptCount val="10"/>
                <c:pt idx="0">
                  <c:v>Артикуляционная моторика</c:v>
                </c:pt>
                <c:pt idx="1">
                  <c:v>Звукопроизношение</c:v>
                </c:pt>
                <c:pt idx="2">
                  <c:v>Фонематическое восприятие</c:v>
                </c:pt>
                <c:pt idx="3">
                  <c:v>Слоговая структура слова</c:v>
                </c:pt>
                <c:pt idx="4">
                  <c:v>Понимание речи</c:v>
                </c:pt>
                <c:pt idx="5">
                  <c:v>Словарь и словообразование</c:v>
                </c:pt>
                <c:pt idx="6">
                  <c:v>Грамматический строй речи</c:v>
                </c:pt>
                <c:pt idx="7">
                  <c:v>Связная речь</c:v>
                </c:pt>
                <c:pt idx="8">
                  <c:v>Мелк. мот. и графомот. нав.</c:v>
                </c:pt>
                <c:pt idx="9">
                  <c:v>Элементы грамоты</c:v>
                </c:pt>
              </c:strCache>
            </c:strRef>
          </c:cat>
          <c:val>
            <c:numRef>
              <c:f>Лист3!$D$13:$D$22</c:f>
              <c:numCache>
                <c:formatCode>General</c:formatCode>
                <c:ptCount val="10"/>
                <c:pt idx="0">
                  <c:v>3</c:v>
                </c:pt>
                <c:pt idx="1">
                  <c:v>2.8</c:v>
                </c:pt>
                <c:pt idx="2">
                  <c:v>2.8</c:v>
                </c:pt>
                <c:pt idx="3">
                  <c:v>2.8</c:v>
                </c:pt>
                <c:pt idx="4">
                  <c:v>2.9</c:v>
                </c:pt>
                <c:pt idx="5">
                  <c:v>3</c:v>
                </c:pt>
                <c:pt idx="6">
                  <c:v>2.9</c:v>
                </c:pt>
                <c:pt idx="7">
                  <c:v>2.9</c:v>
                </c:pt>
                <c:pt idx="8">
                  <c:v>2.9</c:v>
                </c:pt>
                <c:pt idx="9">
                  <c:v>2.9</c:v>
                </c:pt>
              </c:numCache>
            </c:numRef>
          </c:val>
        </c:ser>
        <c:ser>
          <c:idx val="4"/>
          <c:order val="1"/>
          <c:tx>
            <c:strRef>
              <c:f>Лист3!$F$11:$F$12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Лист3!$A$13:$A$22</c:f>
              <c:strCache>
                <c:ptCount val="10"/>
                <c:pt idx="0">
                  <c:v>Артикуляционная моторика</c:v>
                </c:pt>
                <c:pt idx="1">
                  <c:v>Звукопроизношение</c:v>
                </c:pt>
                <c:pt idx="2">
                  <c:v>Фонематическое восприятие</c:v>
                </c:pt>
                <c:pt idx="3">
                  <c:v>Слоговая структура слова</c:v>
                </c:pt>
                <c:pt idx="4">
                  <c:v>Понимание речи</c:v>
                </c:pt>
                <c:pt idx="5">
                  <c:v>Словарь и словообразование</c:v>
                </c:pt>
                <c:pt idx="6">
                  <c:v>Грамматический строй речи</c:v>
                </c:pt>
                <c:pt idx="7">
                  <c:v>Связная речь</c:v>
                </c:pt>
                <c:pt idx="8">
                  <c:v>Мелк. мот. и графомот. нав.</c:v>
                </c:pt>
                <c:pt idx="9">
                  <c:v>Элементы грамоты</c:v>
                </c:pt>
              </c:strCache>
            </c:strRef>
          </c:cat>
          <c:val>
            <c:numRef>
              <c:f>Лист3!$F$13:$F$22</c:f>
              <c:numCache>
                <c:formatCode>General</c:formatCode>
                <c:ptCount val="10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3.8</c:v>
                </c:pt>
                <c:pt idx="8">
                  <c:v>3.8</c:v>
                </c:pt>
                <c:pt idx="9">
                  <c:v>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1393152"/>
        <c:axId val="41407616"/>
        <c:axId val="130899008"/>
      </c:bar3DChart>
      <c:catAx>
        <c:axId val="41393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Параметры обследования</a:t>
                </a:r>
              </a:p>
            </c:rich>
          </c:tx>
          <c:layout>
            <c:manualLayout>
              <c:xMode val="edge"/>
              <c:yMode val="edge"/>
              <c:x val="4.2245386571935481E-2"/>
              <c:y val="0.77606669358637859"/>
            </c:manualLayout>
          </c:layout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b="1">
                <a:ln>
                  <a:noFill/>
                </a:ln>
              </a:defRPr>
            </a:pPr>
            <a:endParaRPr lang="ru-RU"/>
          </a:p>
        </c:txPr>
        <c:crossAx val="41407616"/>
        <c:crosses val="autoZero"/>
        <c:auto val="1"/>
        <c:lblAlgn val="ctr"/>
        <c:lblOffset val="100"/>
        <c:noMultiLvlLbl val="0"/>
      </c:catAx>
      <c:valAx>
        <c:axId val="41407616"/>
        <c:scaling>
          <c:orientation val="minMax"/>
          <c:max val="4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</a:defRPr>
                </a:pPr>
                <a:r>
                  <a:rPr lang="ru-RU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</a:rPr>
                  <a:t>Баллы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defRPr>
            </a:pPr>
            <a:endParaRPr lang="ru-RU"/>
          </a:p>
        </c:txPr>
        <c:crossAx val="41393152"/>
        <c:crosses val="autoZero"/>
        <c:crossBetween val="between"/>
        <c:majorUnit val="1"/>
        <c:minorUnit val="1"/>
      </c:valAx>
      <c:serAx>
        <c:axId val="130899008"/>
        <c:scaling>
          <c:orientation val="minMax"/>
        </c:scaling>
        <c:delete val="1"/>
        <c:axPos val="b"/>
        <c:majorTickMark val="out"/>
        <c:minorTickMark val="none"/>
        <c:tickLblPos val="none"/>
        <c:crossAx val="41407616"/>
        <c:crosses val="autoZero"/>
      </c:serAx>
    </c:plotArea>
    <c:legend>
      <c:legendPos val="b"/>
      <c:layout>
        <c:manualLayout>
          <c:xMode val="edge"/>
          <c:yMode val="edge"/>
          <c:x val="5.0643111405590746E-2"/>
          <c:y val="0.87144054108621039"/>
          <c:w val="0.3908907852816097"/>
          <c:h val="7.72774076317384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0000FF"/>
          </a:solidFill>
          <a:latin typeface="Book Antiqua" panose="02040602050305030304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FF"/>
              </a:solidFill>
            </a:ln>
          </c:spPr>
          <c:invertIfNegative val="0"/>
          <c:cat>
            <c:strRef>
              <c:f>Лист3!$A$2:$A$6</c:f>
              <c:strCache>
                <c:ptCount val="5"/>
                <c:pt idx="0">
                  <c:v>Словесно-логическое мышление</c:v>
                </c:pt>
                <c:pt idx="1">
                  <c:v>10 слов</c:v>
                </c:pt>
                <c:pt idx="2">
                  <c:v>Графический диктант</c:v>
                </c:pt>
                <c:pt idx="3">
                  <c:v>Саморегуляция</c:v>
                </c:pt>
                <c:pt idx="4">
                  <c:v>Мотивация</c:v>
                </c:pt>
              </c:strCache>
            </c:strRef>
          </c:cat>
          <c:val>
            <c:numRef>
              <c:f>Лист3!$B$2:$B$6</c:f>
              <c:numCache>
                <c:formatCode>General</c:formatCode>
                <c:ptCount val="5"/>
                <c:pt idx="0">
                  <c:v>60</c:v>
                </c:pt>
                <c:pt idx="1">
                  <c:v>50</c:v>
                </c:pt>
                <c:pt idx="2">
                  <c:v>90</c:v>
                </c:pt>
                <c:pt idx="3">
                  <c:v>70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Лист3!$A$2:$A$6</c:f>
              <c:strCache>
                <c:ptCount val="5"/>
                <c:pt idx="0">
                  <c:v>Словесно-логическое мышление</c:v>
                </c:pt>
                <c:pt idx="1">
                  <c:v>10 слов</c:v>
                </c:pt>
                <c:pt idx="2">
                  <c:v>Графический диктант</c:v>
                </c:pt>
                <c:pt idx="3">
                  <c:v>Саморегуляция</c:v>
                </c:pt>
                <c:pt idx="4">
                  <c:v>Мотивация</c:v>
                </c:pt>
              </c:strCache>
            </c:strRef>
          </c:cat>
          <c:val>
            <c:numRef>
              <c:f>Лист3!$C$2:$C$6</c:f>
              <c:numCache>
                <c:formatCode>General</c:formatCode>
                <c:ptCount val="5"/>
                <c:pt idx="0">
                  <c:v>30</c:v>
                </c:pt>
                <c:pt idx="1">
                  <c:v>40</c:v>
                </c:pt>
                <c:pt idx="3">
                  <c:v>30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Лист3!$D$1</c:f>
              <c:strCache>
                <c:ptCount val="1"/>
                <c:pt idx="0">
                  <c:v>Нзкий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5800"/>
              </a:solidFill>
            </a:ln>
          </c:spPr>
          <c:invertIfNegative val="0"/>
          <c:cat>
            <c:strRef>
              <c:f>Лист3!$A$2:$A$6</c:f>
              <c:strCache>
                <c:ptCount val="5"/>
                <c:pt idx="0">
                  <c:v>Словесно-логическое мышление</c:v>
                </c:pt>
                <c:pt idx="1">
                  <c:v>10 слов</c:v>
                </c:pt>
                <c:pt idx="2">
                  <c:v>Графический диктант</c:v>
                </c:pt>
                <c:pt idx="3">
                  <c:v>Саморегуляция</c:v>
                </c:pt>
                <c:pt idx="4">
                  <c:v>Мотивация</c:v>
                </c:pt>
              </c:strCache>
            </c:strRef>
          </c:cat>
          <c:val>
            <c:numRef>
              <c:f>Лист3!$D$2:$D$6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914176"/>
        <c:axId val="42915712"/>
        <c:axId val="0"/>
      </c:bar3DChart>
      <c:catAx>
        <c:axId val="4291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915712"/>
        <c:crosses val="autoZero"/>
        <c:auto val="1"/>
        <c:lblAlgn val="ctr"/>
        <c:lblOffset val="100"/>
        <c:noMultiLvlLbl val="0"/>
      </c:catAx>
      <c:valAx>
        <c:axId val="4291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914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>
          <a:solidFill>
            <a:srgbClr val="0000FF"/>
          </a:solidFill>
          <a:latin typeface="Book Antiqua" panose="02040602050305030304" pitchFamily="18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BB42F-EB1B-4EF4-BCEF-AC6BF7BA0B17}" type="doc">
      <dgm:prSet loTypeId="urn:microsoft.com/office/officeart/2005/8/layout/process2" loCatId="process" qsTypeId="urn:microsoft.com/office/officeart/2005/8/quickstyle/3d3" qsCatId="3D" csTypeId="urn:microsoft.com/office/officeart/2005/8/colors/colorful5" csCatId="colorful" phldr="1"/>
      <dgm:spPr/>
    </dgm:pt>
    <dgm:pt modelId="{79084FF2-74E3-4568-9D44-72D4A65A7F07}">
      <dgm:prSet phldrT="[Текст]" custT="1"/>
      <dgm:spPr>
        <a:ln>
          <a:solidFill>
            <a:srgbClr val="0033CC"/>
          </a:solidFill>
        </a:ln>
      </dgm:spPr>
      <dgm:t>
        <a:bodyPr/>
        <a:lstStyle/>
        <a:p>
          <a:r>
            <a:rPr lang="ru-RU" sz="1800" dirty="0" smtClean="0">
              <a:solidFill>
                <a:srgbClr val="0033CC"/>
              </a:solidFill>
              <a:latin typeface="Book Antiqua" panose="02040602050305030304" pitchFamily="18" charset="0"/>
            </a:rPr>
            <a:t>1. Изучить и проанализировать уровень ИКТ-компетентности педагогов</a:t>
          </a:r>
        </a:p>
        <a:p>
          <a:endParaRPr lang="ru-RU" sz="1800" dirty="0">
            <a:solidFill>
              <a:srgbClr val="0033CC"/>
            </a:solidFill>
            <a:latin typeface="Book Antiqua" panose="02040602050305030304" pitchFamily="18" charset="0"/>
          </a:endParaRPr>
        </a:p>
      </dgm:t>
    </dgm:pt>
    <dgm:pt modelId="{25CCABE9-8F03-404F-A6AB-C3F4B9F02B58}" type="parTrans" cxnId="{EC4ED59F-1D5A-4B93-954E-403C878A9856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43A26BF8-0E54-4420-881E-60759943D7F2}" type="sibTrans" cxnId="{EC4ED59F-1D5A-4B93-954E-403C878A9856}">
      <dgm:prSet custT="1"/>
      <dgm:spPr>
        <a:ln>
          <a:solidFill>
            <a:srgbClr val="0033CC"/>
          </a:solidFill>
        </a:ln>
      </dgm:spPr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94FCBA5E-644E-41E5-AB9D-8CF727944EAF}">
      <dgm:prSet phldrT="[Текст]" custT="1"/>
      <dgm:spPr>
        <a:ln>
          <a:solidFill>
            <a:srgbClr val="0E4705"/>
          </a:solidFill>
        </a:ln>
      </dgm:spPr>
      <dgm:t>
        <a:bodyPr/>
        <a:lstStyle/>
        <a:p>
          <a:r>
            <a:rPr lang="ru-RU" sz="1800" dirty="0" smtClean="0">
              <a:solidFill>
                <a:srgbClr val="0E4705"/>
              </a:solidFill>
              <a:latin typeface="Book Antiqua" panose="02040602050305030304" pitchFamily="18" charset="0"/>
            </a:rPr>
            <a:t>3. Разработать и внедрить в педагогическую практику систему методической работы, направленной на повышение профессиональной компетентности педагогов в области применения ИКТ технологий </a:t>
          </a:r>
          <a:endParaRPr lang="ru-RU" sz="1800" dirty="0">
            <a:solidFill>
              <a:srgbClr val="0E4705"/>
            </a:solidFill>
            <a:latin typeface="Book Antiqua" panose="02040602050305030304" pitchFamily="18" charset="0"/>
          </a:endParaRPr>
        </a:p>
      </dgm:t>
    </dgm:pt>
    <dgm:pt modelId="{A6B168B7-1BFC-4FB4-9467-6A66E87EB20A}" type="parTrans" cxnId="{AD0BF722-3C44-4789-B936-84408D8B0162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5F6F8F62-E034-4301-A40C-8B80BECADC37}" type="sibTrans" cxnId="{AD0BF722-3C44-4789-B936-84408D8B0162}">
      <dgm:prSet custT="1"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57E92065-03C4-4207-A8C8-2D3A24F8B170}">
      <dgm:prSet custT="1"/>
      <dgm:spPr>
        <a:ln>
          <a:solidFill>
            <a:srgbClr val="6B3305"/>
          </a:solidFill>
        </a:ln>
      </dgm:spPr>
      <dgm:t>
        <a:bodyPr/>
        <a:lstStyle/>
        <a:p>
          <a:r>
            <a:rPr lang="ru-RU" sz="1800" dirty="0" smtClean="0">
              <a:solidFill>
                <a:srgbClr val="6B3305"/>
              </a:solidFill>
              <a:latin typeface="Book Antiqua" panose="02040602050305030304" pitchFamily="18" charset="0"/>
            </a:rPr>
            <a:t>4. Оценить эффективность разработанной системы методической работы, подвести итоги, определить перспективы</a:t>
          </a:r>
          <a:endParaRPr lang="ru-RU" sz="1800" dirty="0">
            <a:solidFill>
              <a:srgbClr val="6B3305"/>
            </a:solidFill>
            <a:latin typeface="Book Antiqua" panose="02040602050305030304" pitchFamily="18" charset="0"/>
          </a:endParaRPr>
        </a:p>
      </dgm:t>
    </dgm:pt>
    <dgm:pt modelId="{31FEDCCF-1950-4EC3-8D02-59F2272457AE}" type="parTrans" cxnId="{C318BC50-DB55-434C-8F50-B116575F7292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424BF92C-C55B-4045-8773-AF6A44B0845B}" type="sibTrans" cxnId="{C318BC50-DB55-434C-8F50-B116575F7292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CF591A41-45DF-460E-83C7-D57F1467BF84}" type="pres">
      <dgm:prSet presAssocID="{19FBB42F-EB1B-4EF4-BCEF-AC6BF7BA0B17}" presName="linearFlow" presStyleCnt="0">
        <dgm:presLayoutVars>
          <dgm:resizeHandles val="exact"/>
        </dgm:presLayoutVars>
      </dgm:prSet>
      <dgm:spPr/>
    </dgm:pt>
    <dgm:pt modelId="{46C07BF8-6810-4EE6-896B-95C7258B0A98}" type="pres">
      <dgm:prSet presAssocID="{79084FF2-74E3-4568-9D44-72D4A65A7F07}" presName="node" presStyleLbl="node1" presStyleIdx="0" presStyleCnt="3" custScaleX="315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D022F-DE0C-4686-9A6D-199E09C93BEB}" type="pres">
      <dgm:prSet presAssocID="{43A26BF8-0E54-4420-881E-60759943D7F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E2BBE29-3971-4DDB-BA37-7D09DF86321F}" type="pres">
      <dgm:prSet presAssocID="{43A26BF8-0E54-4420-881E-60759943D7F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81488EA-8785-4507-BABB-319EF7490F60}" type="pres">
      <dgm:prSet presAssocID="{94FCBA5E-644E-41E5-AB9D-8CF727944EAF}" presName="node" presStyleLbl="node1" presStyleIdx="1" presStyleCnt="3" custScaleX="315076" custScaleY="189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48C83-EB74-41E7-89A2-4F7A7B166D78}" type="pres">
      <dgm:prSet presAssocID="{5F6F8F62-E034-4301-A40C-8B80BECADC3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D33545E-6254-4E56-B80A-E9E8BC483208}" type="pres">
      <dgm:prSet presAssocID="{5F6F8F62-E034-4301-A40C-8B80BECADC3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F539822-3700-4749-90D0-83E9C25BB052}" type="pres">
      <dgm:prSet presAssocID="{57E92065-03C4-4207-A8C8-2D3A24F8B170}" presName="node" presStyleLbl="node1" presStyleIdx="2" presStyleCnt="3" custScaleX="315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E6848F-C596-4967-9515-C2CF5C78F10D}" type="presOf" srcId="{79084FF2-74E3-4568-9D44-72D4A65A7F07}" destId="{46C07BF8-6810-4EE6-896B-95C7258B0A98}" srcOrd="0" destOrd="0" presId="urn:microsoft.com/office/officeart/2005/8/layout/process2"/>
    <dgm:cxn modelId="{8EBC2A2D-DFAC-4D7D-9176-C709AA001D9E}" type="presOf" srcId="{57E92065-03C4-4207-A8C8-2D3A24F8B170}" destId="{EF539822-3700-4749-90D0-83E9C25BB052}" srcOrd="0" destOrd="0" presId="urn:microsoft.com/office/officeart/2005/8/layout/process2"/>
    <dgm:cxn modelId="{7828A0FC-EDC8-4A0C-B77B-7E9FA9EEC1CF}" type="presOf" srcId="{5F6F8F62-E034-4301-A40C-8B80BECADC37}" destId="{6D33545E-6254-4E56-B80A-E9E8BC483208}" srcOrd="1" destOrd="0" presId="urn:microsoft.com/office/officeart/2005/8/layout/process2"/>
    <dgm:cxn modelId="{C171B8A2-0232-4ECC-8549-5338A433D339}" type="presOf" srcId="{94FCBA5E-644E-41E5-AB9D-8CF727944EAF}" destId="{181488EA-8785-4507-BABB-319EF7490F60}" srcOrd="0" destOrd="0" presId="urn:microsoft.com/office/officeart/2005/8/layout/process2"/>
    <dgm:cxn modelId="{AD0BF722-3C44-4789-B936-84408D8B0162}" srcId="{19FBB42F-EB1B-4EF4-BCEF-AC6BF7BA0B17}" destId="{94FCBA5E-644E-41E5-AB9D-8CF727944EAF}" srcOrd="1" destOrd="0" parTransId="{A6B168B7-1BFC-4FB4-9467-6A66E87EB20A}" sibTransId="{5F6F8F62-E034-4301-A40C-8B80BECADC37}"/>
    <dgm:cxn modelId="{723DF5BC-E7CB-4EEC-8363-53F350988134}" type="presOf" srcId="{43A26BF8-0E54-4420-881E-60759943D7F2}" destId="{5E2BBE29-3971-4DDB-BA37-7D09DF86321F}" srcOrd="1" destOrd="0" presId="urn:microsoft.com/office/officeart/2005/8/layout/process2"/>
    <dgm:cxn modelId="{C318BC50-DB55-434C-8F50-B116575F7292}" srcId="{19FBB42F-EB1B-4EF4-BCEF-AC6BF7BA0B17}" destId="{57E92065-03C4-4207-A8C8-2D3A24F8B170}" srcOrd="2" destOrd="0" parTransId="{31FEDCCF-1950-4EC3-8D02-59F2272457AE}" sibTransId="{424BF92C-C55B-4045-8773-AF6A44B0845B}"/>
    <dgm:cxn modelId="{A2FD6473-0DF5-41FA-A7A4-D4EB8438B1CD}" type="presOf" srcId="{43A26BF8-0E54-4420-881E-60759943D7F2}" destId="{D51D022F-DE0C-4686-9A6D-199E09C93BEB}" srcOrd="0" destOrd="0" presId="urn:microsoft.com/office/officeart/2005/8/layout/process2"/>
    <dgm:cxn modelId="{0B5D8413-7B6C-4A59-8C90-5DE191ABF49F}" type="presOf" srcId="{5F6F8F62-E034-4301-A40C-8B80BECADC37}" destId="{A8E48C83-EB74-41E7-89A2-4F7A7B166D78}" srcOrd="0" destOrd="0" presId="urn:microsoft.com/office/officeart/2005/8/layout/process2"/>
    <dgm:cxn modelId="{24A7B5EA-AD1A-49BB-93A1-717185442485}" type="presOf" srcId="{19FBB42F-EB1B-4EF4-BCEF-AC6BF7BA0B17}" destId="{CF591A41-45DF-460E-83C7-D57F1467BF84}" srcOrd="0" destOrd="0" presId="urn:microsoft.com/office/officeart/2005/8/layout/process2"/>
    <dgm:cxn modelId="{EC4ED59F-1D5A-4B93-954E-403C878A9856}" srcId="{19FBB42F-EB1B-4EF4-BCEF-AC6BF7BA0B17}" destId="{79084FF2-74E3-4568-9D44-72D4A65A7F07}" srcOrd="0" destOrd="0" parTransId="{25CCABE9-8F03-404F-A6AB-C3F4B9F02B58}" sibTransId="{43A26BF8-0E54-4420-881E-60759943D7F2}"/>
    <dgm:cxn modelId="{76D1BE10-1EF1-4AF7-8E26-CBBAA06A6028}" type="presParOf" srcId="{CF591A41-45DF-460E-83C7-D57F1467BF84}" destId="{46C07BF8-6810-4EE6-896B-95C7258B0A98}" srcOrd="0" destOrd="0" presId="urn:microsoft.com/office/officeart/2005/8/layout/process2"/>
    <dgm:cxn modelId="{909BC48A-8B0F-4AE6-984A-99CF6B854A84}" type="presParOf" srcId="{CF591A41-45DF-460E-83C7-D57F1467BF84}" destId="{D51D022F-DE0C-4686-9A6D-199E09C93BEB}" srcOrd="1" destOrd="0" presId="urn:microsoft.com/office/officeart/2005/8/layout/process2"/>
    <dgm:cxn modelId="{77D5A061-24CC-4BB1-B9FD-A7DF22FDE95F}" type="presParOf" srcId="{D51D022F-DE0C-4686-9A6D-199E09C93BEB}" destId="{5E2BBE29-3971-4DDB-BA37-7D09DF86321F}" srcOrd="0" destOrd="0" presId="urn:microsoft.com/office/officeart/2005/8/layout/process2"/>
    <dgm:cxn modelId="{BA66F386-0F5E-453E-8BD2-21E89912EC6B}" type="presParOf" srcId="{CF591A41-45DF-460E-83C7-D57F1467BF84}" destId="{181488EA-8785-4507-BABB-319EF7490F60}" srcOrd="2" destOrd="0" presId="urn:microsoft.com/office/officeart/2005/8/layout/process2"/>
    <dgm:cxn modelId="{463074AB-16E5-400E-B712-934AC8763E75}" type="presParOf" srcId="{CF591A41-45DF-460E-83C7-D57F1467BF84}" destId="{A8E48C83-EB74-41E7-89A2-4F7A7B166D78}" srcOrd="3" destOrd="0" presId="urn:microsoft.com/office/officeart/2005/8/layout/process2"/>
    <dgm:cxn modelId="{5EB01E56-080E-41FD-80A6-405C34C19377}" type="presParOf" srcId="{A8E48C83-EB74-41E7-89A2-4F7A7B166D78}" destId="{6D33545E-6254-4E56-B80A-E9E8BC483208}" srcOrd="0" destOrd="0" presId="urn:microsoft.com/office/officeart/2005/8/layout/process2"/>
    <dgm:cxn modelId="{D3BEBBCD-5869-49B6-AB84-A176A6CEB73F}" type="presParOf" srcId="{CF591A41-45DF-460E-83C7-D57F1467BF84}" destId="{EF539822-3700-4749-90D0-83E9C25BB05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0B84F-1CAB-47AA-BBA7-2F7680496559}" type="doc">
      <dgm:prSet loTypeId="urn:microsoft.com/office/officeart/2005/8/layout/cycle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F43495-53F8-4FC6-BB29-2998F2D2FD85}">
      <dgm:prSet phldrT="[Текст]" custT="1"/>
      <dgm:spPr>
        <a:ln>
          <a:solidFill>
            <a:srgbClr val="0000CC"/>
          </a:solidFill>
        </a:ln>
      </dgm:spPr>
      <dgm:t>
        <a:bodyPr/>
        <a:lstStyle/>
        <a:p>
          <a:r>
            <a:rPr lang="ru-RU" sz="1200" b="1" u="sng" dirty="0" smtClean="0">
              <a:solidFill>
                <a:srgbClr val="3333FF"/>
              </a:solidFill>
              <a:latin typeface="Book Antiqua" panose="02040602050305030304" pitchFamily="18" charset="0"/>
            </a:rPr>
            <a:t>Планово-прогностическая деятельность</a:t>
          </a:r>
          <a:r>
            <a:rPr lang="ru-RU" sz="1200" dirty="0" smtClean="0">
              <a:solidFill>
                <a:srgbClr val="3333FF"/>
              </a:solidFill>
              <a:latin typeface="Book Antiqua" panose="02040602050305030304" pitchFamily="18" charset="0"/>
            </a:rPr>
            <a:t>                         </a:t>
          </a:r>
        </a:p>
        <a:p>
          <a:r>
            <a:rPr lang="ru-RU" sz="1200" dirty="0" smtClean="0">
              <a:solidFill>
                <a:srgbClr val="3333FF"/>
              </a:solidFill>
              <a:latin typeface="Book Antiqua" panose="02040602050305030304" pitchFamily="18" charset="0"/>
            </a:rPr>
            <a:t>- выбор идеальных и реальных целей, разработка программ для их достижения</a:t>
          </a:r>
          <a:endParaRPr lang="ru-RU" sz="1200" dirty="0">
            <a:solidFill>
              <a:srgbClr val="3333FF"/>
            </a:solidFill>
            <a:latin typeface="Book Antiqua" panose="02040602050305030304" pitchFamily="18" charset="0"/>
          </a:endParaRPr>
        </a:p>
      </dgm:t>
    </dgm:pt>
    <dgm:pt modelId="{00302878-664E-4639-8374-46A74A648A18}" type="parTrans" cxnId="{F8FC013E-BB4B-4D15-B592-CFF8E09A6C3F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852130D8-E21B-4BFB-BF52-A36CF097178C}" type="sibTrans" cxnId="{F8FC013E-BB4B-4D15-B592-CFF8E09A6C3F}">
      <dgm:prSet/>
      <dgm:spPr>
        <a:solidFill>
          <a:srgbClr val="DAFF71"/>
        </a:solidFill>
        <a:ln>
          <a:solidFill>
            <a:srgbClr val="92D050"/>
          </a:solidFill>
        </a:ln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F6EAF434-212F-4D4B-BEF4-729A92E998EC}">
      <dgm:prSet phldrT="[Текст]" custT="1"/>
      <dgm:spPr>
        <a:ln>
          <a:solidFill>
            <a:srgbClr val="0000CC"/>
          </a:solidFill>
        </a:ln>
      </dgm:spPr>
      <dgm:t>
        <a:bodyPr/>
        <a:lstStyle/>
        <a:p>
          <a:r>
            <a:rPr lang="ru-RU" sz="1200" b="1" u="sng" dirty="0" smtClean="0">
              <a:solidFill>
                <a:srgbClr val="3333FF"/>
              </a:solidFill>
              <a:latin typeface="Book Antiqua" panose="02040602050305030304" pitchFamily="18" charset="0"/>
            </a:rPr>
            <a:t>Образовательная деятельность</a:t>
          </a:r>
          <a:r>
            <a:rPr lang="ru-RU" sz="1200" dirty="0" smtClean="0">
              <a:solidFill>
                <a:srgbClr val="3333FF"/>
              </a:solidFill>
              <a:latin typeface="Book Antiqua" panose="02040602050305030304" pitchFamily="18" charset="0"/>
            </a:rPr>
            <a:t>                       - организация работы по изучению новых образовательных программ, нормативных документов, инструктивно-методических материалов;                                                             -  повышение уровня теоретической и практической подготовки педагогов</a:t>
          </a:r>
          <a:endParaRPr lang="ru-RU" sz="1200" dirty="0">
            <a:solidFill>
              <a:srgbClr val="3333FF"/>
            </a:solidFill>
            <a:latin typeface="Book Antiqua" panose="02040602050305030304" pitchFamily="18" charset="0"/>
          </a:endParaRPr>
        </a:p>
      </dgm:t>
    </dgm:pt>
    <dgm:pt modelId="{1A816EAC-377D-4ADA-A1BB-431AEF23CD36}" type="parTrans" cxnId="{FB941103-D6E1-4AAD-87DB-E2F048DEDA6C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D60FD619-3EFF-4542-914F-789921B33170}" type="sibTrans" cxnId="{FB941103-D6E1-4AAD-87DB-E2F048DEDA6C}">
      <dgm:prSet/>
      <dgm:spPr>
        <a:noFill/>
        <a:ln>
          <a:noFill/>
        </a:ln>
      </dgm:spPr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0BDAC9B2-5FA6-41B8-A62A-5936E5494F30}">
      <dgm:prSet phldrT="[Текст]" custT="1"/>
      <dgm:spPr>
        <a:ln>
          <a:solidFill>
            <a:srgbClr val="008000"/>
          </a:solidFill>
        </a:ln>
      </dgm:spPr>
      <dgm:t>
        <a:bodyPr/>
        <a:lstStyle/>
        <a:p>
          <a:r>
            <a:rPr lang="ru-RU" sz="1200" b="1" u="sng" dirty="0" smtClean="0">
              <a:solidFill>
                <a:srgbClr val="005800"/>
              </a:solidFill>
              <a:latin typeface="Book Antiqua" panose="02040602050305030304" pitchFamily="18" charset="0"/>
            </a:rPr>
            <a:t>Контрольно-диагностическая деятельность</a:t>
          </a:r>
          <a:r>
            <a:rPr lang="ru-RU" sz="1200" b="1" u="none" dirty="0" smtClean="0">
              <a:solidFill>
                <a:srgbClr val="005800"/>
              </a:solidFill>
              <a:latin typeface="Book Antiqua" panose="02040602050305030304" pitchFamily="18" charset="0"/>
            </a:rPr>
            <a:t>                          </a:t>
          </a:r>
        </a:p>
        <a:p>
          <a:r>
            <a:rPr lang="ru-RU" sz="1200" b="1" u="none" dirty="0" smtClean="0">
              <a:solidFill>
                <a:srgbClr val="005800"/>
              </a:solidFill>
              <a:latin typeface="Book Antiqua" panose="02040602050305030304" pitchFamily="18" charset="0"/>
            </a:rPr>
            <a:t>  - стимулирование деятельности педагога</a:t>
          </a:r>
        </a:p>
      </dgm:t>
    </dgm:pt>
    <dgm:pt modelId="{EF501099-F324-4E17-BFA8-907F25780A3C}" type="parTrans" cxnId="{93EF2FD3-6CC6-49E0-8B29-E069F3FE32C6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8B53D162-A005-41E6-AD05-4DAA477AF7F5}" type="sibTrans" cxnId="{93EF2FD3-6CC6-49E0-8B29-E069F3FE32C6}">
      <dgm:prSet/>
      <dgm:spPr>
        <a:noFill/>
        <a:ln>
          <a:noFill/>
        </a:ln>
      </dgm:spPr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D03E29F2-0E65-4FC0-80D3-60C23E9C3483}">
      <dgm:prSet custT="1"/>
      <dgm:spPr>
        <a:solidFill>
          <a:srgbClr val="FFFF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1" u="sng" dirty="0" smtClean="0">
              <a:solidFill>
                <a:srgbClr val="8A0045"/>
              </a:solidFill>
              <a:latin typeface="Book Antiqua" panose="02040602050305030304" pitchFamily="18" charset="0"/>
            </a:rPr>
            <a:t>Организационно-исполнительская деятельность</a:t>
          </a:r>
          <a:r>
            <a:rPr lang="ru-RU" sz="1200" b="1" u="none" dirty="0" smtClean="0">
              <a:solidFill>
                <a:srgbClr val="8A0045"/>
              </a:solidFill>
              <a:latin typeface="Book Antiqua" panose="02040602050305030304" pitchFamily="18" charset="0"/>
            </a:rPr>
            <a:t>                                              </a:t>
          </a:r>
          <a:r>
            <a:rPr lang="ru-RU" sz="1200" dirty="0" smtClean="0">
              <a:solidFill>
                <a:srgbClr val="8A0045"/>
              </a:solidFill>
              <a:latin typeface="Book Antiqua" panose="02040602050305030304" pitchFamily="18" charset="0"/>
            </a:rPr>
            <a:t>- повышение эффективности системы организации взаимодействия специалистов</a:t>
          </a:r>
        </a:p>
        <a:p>
          <a:r>
            <a:rPr lang="ru-RU" sz="1200" dirty="0" err="1" smtClean="0">
              <a:solidFill>
                <a:srgbClr val="8A0045"/>
              </a:solidFill>
              <a:latin typeface="Book Antiqua" panose="02040602050305030304" pitchFamily="18" charset="0"/>
            </a:rPr>
            <a:t>Декомпонация</a:t>
          </a:r>
          <a:r>
            <a:rPr lang="ru-RU" sz="1200" dirty="0" smtClean="0">
              <a:solidFill>
                <a:srgbClr val="8A0045"/>
              </a:solidFill>
              <a:latin typeface="Book Antiqua" panose="02040602050305030304" pitchFamily="18" charset="0"/>
            </a:rPr>
            <a:t> целей.</a:t>
          </a:r>
          <a:endParaRPr lang="ru-RU" sz="1200" dirty="0">
            <a:solidFill>
              <a:srgbClr val="8A0045"/>
            </a:solidFill>
            <a:latin typeface="Book Antiqua" panose="02040602050305030304" pitchFamily="18" charset="0"/>
          </a:endParaRPr>
        </a:p>
      </dgm:t>
    </dgm:pt>
    <dgm:pt modelId="{EF4D524F-A816-460F-94F4-E794ADC2E777}" type="parTrans" cxnId="{FE99EE0D-0A8B-4353-822E-E2C1B6F4195C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39EAC8C9-E655-43A0-B38B-FE1B7C0EF6DD}" type="sibTrans" cxnId="{FE99EE0D-0A8B-4353-822E-E2C1B6F4195C}">
      <dgm:prSet/>
      <dgm:spPr>
        <a:noFill/>
      </dgm:spPr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69935DFC-DE92-4343-8680-D58A9F17BBAF}">
      <dgm:prSet custT="1"/>
      <dgm:spPr>
        <a:ln>
          <a:solidFill>
            <a:srgbClr val="800000"/>
          </a:solidFill>
        </a:ln>
      </dgm:spPr>
      <dgm:t>
        <a:bodyPr/>
        <a:lstStyle/>
        <a:p>
          <a:endParaRPr lang="ru-RU" sz="1200" b="1" u="sng" dirty="0" smtClean="0">
            <a:solidFill>
              <a:schemeClr val="accent2">
                <a:lumMod val="50000"/>
              </a:schemeClr>
            </a:solidFill>
            <a:latin typeface="Book Antiqua" panose="02040602050305030304" pitchFamily="18" charset="0"/>
          </a:endParaRPr>
        </a:p>
        <a:p>
          <a:endParaRPr lang="ru-RU" sz="1200" b="1" u="sng" dirty="0" smtClean="0">
            <a:solidFill>
              <a:schemeClr val="accent2">
                <a:lumMod val="50000"/>
              </a:schemeClr>
            </a:solidFill>
            <a:latin typeface="Book Antiqua" panose="02040602050305030304" pitchFamily="18" charset="0"/>
          </a:endParaRPr>
        </a:p>
        <a:p>
          <a:r>
            <a:rPr lang="ru-RU" sz="1200" b="1" u="sng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Информационная  деятельность                        </a:t>
          </a:r>
          <a:r>
            <a:rPr lang="ru-RU" sz="1200" b="0" u="none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-    формирование банка педагогической информации (нормативно-правовой, научно-методической, методической и др.                                       </a:t>
          </a:r>
        </a:p>
        <a:p>
          <a:r>
            <a:rPr lang="ru-RU" sz="1200" b="0" u="none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- ознакомление педагогических работников ДОУ с новинками  литературы;                      </a:t>
          </a:r>
        </a:p>
        <a:p>
          <a:r>
            <a:rPr lang="ru-RU" sz="1200" b="0" u="none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   -     создание </a:t>
          </a:r>
          <a:r>
            <a:rPr lang="ru-RU" sz="1200" b="0" u="none" dirty="0" err="1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медиатеки</a:t>
          </a:r>
          <a:r>
            <a:rPr lang="ru-RU" sz="1200" b="0" u="none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 </a:t>
          </a:r>
          <a:r>
            <a:rPr lang="ru-RU" sz="1200" b="0" u="none" dirty="0" err="1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деотеки</a:t>
          </a:r>
          <a:endParaRPr lang="ru-RU" sz="1200" b="0" u="none" dirty="0" smtClean="0">
            <a:solidFill>
              <a:schemeClr val="accent2">
                <a:lumMod val="50000"/>
              </a:schemeClr>
            </a:solidFill>
            <a:latin typeface="Book Antiqua" panose="02040602050305030304" pitchFamily="18" charset="0"/>
          </a:endParaRPr>
        </a:p>
        <a:p>
          <a:endParaRPr lang="ru-RU" sz="1200" dirty="0" smtClean="0">
            <a:solidFill>
              <a:schemeClr val="accent2">
                <a:lumMod val="50000"/>
              </a:schemeClr>
            </a:solidFill>
            <a:latin typeface="Book Antiqua" panose="02040602050305030304" pitchFamily="18" charset="0"/>
          </a:endParaRPr>
        </a:p>
        <a:p>
          <a:endParaRPr lang="ru-RU" sz="1200" dirty="0">
            <a:solidFill>
              <a:schemeClr val="accent2">
                <a:lumMod val="50000"/>
              </a:schemeClr>
            </a:solidFill>
            <a:latin typeface="Book Antiqua" panose="02040602050305030304" pitchFamily="18" charset="0"/>
          </a:endParaRPr>
        </a:p>
      </dgm:t>
    </dgm:pt>
    <dgm:pt modelId="{E3085D34-424B-4414-9544-FBF5BDC795A5}" type="parTrans" cxnId="{BC3BB1DD-6018-409E-9847-B61982654582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64C11DA4-63F3-4131-A09E-B746184625B9}" type="sibTrans" cxnId="{BC3BB1DD-6018-409E-9847-B61982654582}">
      <dgm:prSet/>
      <dgm:spPr>
        <a:noFill/>
      </dgm:spPr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1550293E-BB90-437E-88B5-FA130E8CB2EA}" type="pres">
      <dgm:prSet presAssocID="{2720B84F-1CAB-47AA-BBA7-2F76804965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6956B7-CD02-4264-A098-066EBCE3AE0F}" type="pres">
      <dgm:prSet presAssocID="{2720B84F-1CAB-47AA-BBA7-2F7680496559}" presName="cycle" presStyleCnt="0"/>
      <dgm:spPr/>
    </dgm:pt>
    <dgm:pt modelId="{114BA647-8C42-4637-911D-957FBF42F171}" type="pres">
      <dgm:prSet presAssocID="{BAF43495-53F8-4FC6-BB29-2998F2D2FD85}" presName="nodeFirstNode" presStyleLbl="node1" presStyleIdx="0" presStyleCnt="5" custScaleX="94876" custRadScaleRad="90408" custRadScaleInc="-4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BECB4-503C-4392-B607-72DEE80604F5}" type="pres">
      <dgm:prSet presAssocID="{852130D8-E21B-4BFB-BF52-A36CF097178C}" presName="sibTransFirstNode" presStyleLbl="bgShp" presStyleIdx="0" presStyleCnt="1" custAng="560867" custLinFactNeighborX="1208" custLinFactNeighborY="-2182"/>
      <dgm:spPr/>
      <dgm:t>
        <a:bodyPr/>
        <a:lstStyle/>
        <a:p>
          <a:endParaRPr lang="ru-RU"/>
        </a:p>
      </dgm:t>
    </dgm:pt>
    <dgm:pt modelId="{A47EFE14-E8AD-44E8-9972-E740FCA7564E}" type="pres">
      <dgm:prSet presAssocID="{F6EAF434-212F-4D4B-BEF4-729A92E998EC}" presName="nodeFollowingNodes" presStyleLbl="node1" presStyleIdx="1" presStyleCnt="5" custScaleX="94876" custScaleY="135139" custRadScaleRad="109047" custRadScaleInc="13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9464A-F678-48D8-AA13-2E112233BA0D}" type="pres">
      <dgm:prSet presAssocID="{0BDAC9B2-5FA6-41B8-A62A-5936E5494F30}" presName="nodeFollowingNodes" presStyleLbl="node1" presStyleIdx="2" presStyleCnt="5" custRadScaleRad="101166" custRadScaleInc="-8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FED40-845D-40EF-966A-A3F6F65A061F}" type="pres">
      <dgm:prSet presAssocID="{D03E29F2-0E65-4FC0-80D3-60C23E9C3483}" presName="nodeFollowingNodes" presStyleLbl="node1" presStyleIdx="3" presStyleCnt="5" custRadScaleRad="102662" custRadScaleInc="10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2CD72-35B0-4914-B3BF-5F758586C14D}" type="pres">
      <dgm:prSet presAssocID="{69935DFC-DE92-4343-8680-D58A9F17BBAF}" presName="nodeFollowingNodes" presStyleLbl="node1" presStyleIdx="4" presStyleCnt="5" custScaleY="135139" custRadScaleRad="110293" custRadScaleInc="-1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9EE0D-0A8B-4353-822E-E2C1B6F4195C}" srcId="{2720B84F-1CAB-47AA-BBA7-2F7680496559}" destId="{D03E29F2-0E65-4FC0-80D3-60C23E9C3483}" srcOrd="3" destOrd="0" parTransId="{EF4D524F-A816-460F-94F4-E794ADC2E777}" sibTransId="{39EAC8C9-E655-43A0-B38B-FE1B7C0EF6DD}"/>
    <dgm:cxn modelId="{93BE9901-18D2-434B-8748-B513C927112E}" type="presOf" srcId="{69935DFC-DE92-4343-8680-D58A9F17BBAF}" destId="{66B2CD72-35B0-4914-B3BF-5F758586C14D}" srcOrd="0" destOrd="0" presId="urn:microsoft.com/office/officeart/2005/8/layout/cycle3"/>
    <dgm:cxn modelId="{FB941103-D6E1-4AAD-87DB-E2F048DEDA6C}" srcId="{2720B84F-1CAB-47AA-BBA7-2F7680496559}" destId="{F6EAF434-212F-4D4B-BEF4-729A92E998EC}" srcOrd="1" destOrd="0" parTransId="{1A816EAC-377D-4ADA-A1BB-431AEF23CD36}" sibTransId="{D60FD619-3EFF-4542-914F-789921B33170}"/>
    <dgm:cxn modelId="{BC3BB1DD-6018-409E-9847-B61982654582}" srcId="{2720B84F-1CAB-47AA-BBA7-2F7680496559}" destId="{69935DFC-DE92-4343-8680-D58A9F17BBAF}" srcOrd="4" destOrd="0" parTransId="{E3085D34-424B-4414-9544-FBF5BDC795A5}" sibTransId="{64C11DA4-63F3-4131-A09E-B746184625B9}"/>
    <dgm:cxn modelId="{C0633568-D347-4E2F-AF1E-E53534BB35DF}" type="presOf" srcId="{D03E29F2-0E65-4FC0-80D3-60C23E9C3483}" destId="{440FED40-845D-40EF-966A-A3F6F65A061F}" srcOrd="0" destOrd="0" presId="urn:microsoft.com/office/officeart/2005/8/layout/cycle3"/>
    <dgm:cxn modelId="{5568CB5B-1877-4301-868D-F43F6065D6BA}" type="presOf" srcId="{2720B84F-1CAB-47AA-BBA7-2F7680496559}" destId="{1550293E-BB90-437E-88B5-FA130E8CB2EA}" srcOrd="0" destOrd="0" presId="urn:microsoft.com/office/officeart/2005/8/layout/cycle3"/>
    <dgm:cxn modelId="{93EF2FD3-6CC6-49E0-8B29-E069F3FE32C6}" srcId="{2720B84F-1CAB-47AA-BBA7-2F7680496559}" destId="{0BDAC9B2-5FA6-41B8-A62A-5936E5494F30}" srcOrd="2" destOrd="0" parTransId="{EF501099-F324-4E17-BFA8-907F25780A3C}" sibTransId="{8B53D162-A005-41E6-AD05-4DAA477AF7F5}"/>
    <dgm:cxn modelId="{F8FC013E-BB4B-4D15-B592-CFF8E09A6C3F}" srcId="{2720B84F-1CAB-47AA-BBA7-2F7680496559}" destId="{BAF43495-53F8-4FC6-BB29-2998F2D2FD85}" srcOrd="0" destOrd="0" parTransId="{00302878-664E-4639-8374-46A74A648A18}" sibTransId="{852130D8-E21B-4BFB-BF52-A36CF097178C}"/>
    <dgm:cxn modelId="{7CD7DFE2-E9AE-4050-9CD2-57E394AAA33A}" type="presOf" srcId="{852130D8-E21B-4BFB-BF52-A36CF097178C}" destId="{D92BECB4-503C-4392-B607-72DEE80604F5}" srcOrd="0" destOrd="0" presId="urn:microsoft.com/office/officeart/2005/8/layout/cycle3"/>
    <dgm:cxn modelId="{2533B467-C33A-444C-B9E3-A954EB9C590A}" type="presOf" srcId="{0BDAC9B2-5FA6-41B8-A62A-5936E5494F30}" destId="{5279464A-F678-48D8-AA13-2E112233BA0D}" srcOrd="0" destOrd="0" presId="urn:microsoft.com/office/officeart/2005/8/layout/cycle3"/>
    <dgm:cxn modelId="{50B86DF6-01B3-42AE-84CE-0AA8DAC6678D}" type="presOf" srcId="{BAF43495-53F8-4FC6-BB29-2998F2D2FD85}" destId="{114BA647-8C42-4637-911D-957FBF42F171}" srcOrd="0" destOrd="0" presId="urn:microsoft.com/office/officeart/2005/8/layout/cycle3"/>
    <dgm:cxn modelId="{E054D1EC-F839-4227-9058-476735613917}" type="presOf" srcId="{F6EAF434-212F-4D4B-BEF4-729A92E998EC}" destId="{A47EFE14-E8AD-44E8-9972-E740FCA7564E}" srcOrd="0" destOrd="0" presId="urn:microsoft.com/office/officeart/2005/8/layout/cycle3"/>
    <dgm:cxn modelId="{79CCD94A-9FAE-4F05-A74E-6795CB513CC5}" type="presParOf" srcId="{1550293E-BB90-437E-88B5-FA130E8CB2EA}" destId="{F96956B7-CD02-4264-A098-066EBCE3AE0F}" srcOrd="0" destOrd="0" presId="urn:microsoft.com/office/officeart/2005/8/layout/cycle3"/>
    <dgm:cxn modelId="{DA18A58B-232D-4813-A10B-DEBE9EC2EA76}" type="presParOf" srcId="{F96956B7-CD02-4264-A098-066EBCE3AE0F}" destId="{114BA647-8C42-4637-911D-957FBF42F171}" srcOrd="0" destOrd="0" presId="urn:microsoft.com/office/officeart/2005/8/layout/cycle3"/>
    <dgm:cxn modelId="{2B9D474E-8F2D-43AA-9748-B6EF012E6488}" type="presParOf" srcId="{F96956B7-CD02-4264-A098-066EBCE3AE0F}" destId="{D92BECB4-503C-4392-B607-72DEE80604F5}" srcOrd="1" destOrd="0" presId="urn:microsoft.com/office/officeart/2005/8/layout/cycle3"/>
    <dgm:cxn modelId="{84B3CCA5-10EF-401A-9A32-6F8F0F0984BA}" type="presParOf" srcId="{F96956B7-CD02-4264-A098-066EBCE3AE0F}" destId="{A47EFE14-E8AD-44E8-9972-E740FCA7564E}" srcOrd="2" destOrd="0" presId="urn:microsoft.com/office/officeart/2005/8/layout/cycle3"/>
    <dgm:cxn modelId="{C8383854-CA5B-4886-ADB4-1E1E7958CF28}" type="presParOf" srcId="{F96956B7-CD02-4264-A098-066EBCE3AE0F}" destId="{5279464A-F678-48D8-AA13-2E112233BA0D}" srcOrd="3" destOrd="0" presId="urn:microsoft.com/office/officeart/2005/8/layout/cycle3"/>
    <dgm:cxn modelId="{E1C704B8-81C3-47FD-9117-22D48D8E8ECE}" type="presParOf" srcId="{F96956B7-CD02-4264-A098-066EBCE3AE0F}" destId="{440FED40-845D-40EF-966A-A3F6F65A061F}" srcOrd="4" destOrd="0" presId="urn:microsoft.com/office/officeart/2005/8/layout/cycle3"/>
    <dgm:cxn modelId="{2CA20D48-DD44-4D53-9967-A66A6206C07F}" type="presParOf" srcId="{F96956B7-CD02-4264-A098-066EBCE3AE0F}" destId="{66B2CD72-35B0-4914-B3BF-5F758586C14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07BF8-6810-4EE6-896B-95C7258B0A98}">
      <dsp:nvSpPr>
        <dsp:cNvPr id="0" name=""/>
        <dsp:cNvSpPr/>
      </dsp:nvSpPr>
      <dsp:spPr>
        <a:xfrm>
          <a:off x="-11518" y="3568"/>
          <a:ext cx="8087933" cy="9114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rgbClr val="0033CC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CC"/>
              </a:solidFill>
              <a:latin typeface="Book Antiqua" panose="02040602050305030304" pitchFamily="18" charset="0"/>
            </a:rPr>
            <a:t>1. Изучить и проанализировать уровень ИКТ-компетентности педагогов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33CC"/>
            </a:solidFill>
            <a:latin typeface="Book Antiqua" panose="02040602050305030304" pitchFamily="18" charset="0"/>
          </a:endParaRPr>
        </a:p>
      </dsp:txBody>
      <dsp:txXfrm>
        <a:off x="15176" y="30262"/>
        <a:ext cx="8034545" cy="858021"/>
      </dsp:txXfrm>
    </dsp:sp>
    <dsp:sp modelId="{D51D022F-DE0C-4686-9A6D-199E09C93BEB}">
      <dsp:nvSpPr>
        <dsp:cNvPr id="0" name=""/>
        <dsp:cNvSpPr/>
      </dsp:nvSpPr>
      <dsp:spPr>
        <a:xfrm rot="5400000">
          <a:off x="3861558" y="937763"/>
          <a:ext cx="341778" cy="410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rgbClr val="0033CC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Book Antiqua" panose="02040602050305030304" pitchFamily="18" charset="0"/>
          </a:endParaRPr>
        </a:p>
      </dsp:txBody>
      <dsp:txXfrm rot="-5400000">
        <a:off x="3909408" y="971941"/>
        <a:ext cx="246080" cy="239245"/>
      </dsp:txXfrm>
    </dsp:sp>
    <dsp:sp modelId="{181488EA-8785-4507-BABB-319EF7490F60}">
      <dsp:nvSpPr>
        <dsp:cNvPr id="0" name=""/>
        <dsp:cNvSpPr/>
      </dsp:nvSpPr>
      <dsp:spPr>
        <a:xfrm>
          <a:off x="0" y="1370683"/>
          <a:ext cx="8064895" cy="172312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solidFill>
            <a:srgbClr val="0E4705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E4705"/>
              </a:solidFill>
              <a:latin typeface="Book Antiqua" panose="02040602050305030304" pitchFamily="18" charset="0"/>
            </a:rPr>
            <a:t>3. Разработать и внедрить в педагогическую практику систему методической работы, направленной на повышение профессиональной компетентности педагогов в области применения ИКТ технологий </a:t>
          </a:r>
          <a:endParaRPr lang="ru-RU" sz="1800" kern="1200" dirty="0">
            <a:solidFill>
              <a:srgbClr val="0E4705"/>
            </a:solidFill>
            <a:latin typeface="Book Antiqua" panose="02040602050305030304" pitchFamily="18" charset="0"/>
          </a:endParaRPr>
        </a:p>
      </dsp:txBody>
      <dsp:txXfrm>
        <a:off x="50469" y="1421152"/>
        <a:ext cx="7963957" cy="1622191"/>
      </dsp:txXfrm>
    </dsp:sp>
    <dsp:sp modelId="{A8E48C83-EB74-41E7-89A2-4F7A7B166D78}">
      <dsp:nvSpPr>
        <dsp:cNvPr id="0" name=""/>
        <dsp:cNvSpPr/>
      </dsp:nvSpPr>
      <dsp:spPr>
        <a:xfrm rot="5400000">
          <a:off x="3861558" y="3116597"/>
          <a:ext cx="341778" cy="410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Book Antiqua" panose="02040602050305030304" pitchFamily="18" charset="0"/>
          </a:endParaRPr>
        </a:p>
      </dsp:txBody>
      <dsp:txXfrm rot="-5400000">
        <a:off x="3909408" y="3150775"/>
        <a:ext cx="246080" cy="239245"/>
      </dsp:txXfrm>
    </dsp:sp>
    <dsp:sp modelId="{EF539822-3700-4749-90D0-83E9C25BB052}">
      <dsp:nvSpPr>
        <dsp:cNvPr id="0" name=""/>
        <dsp:cNvSpPr/>
      </dsp:nvSpPr>
      <dsp:spPr>
        <a:xfrm>
          <a:off x="0" y="3549517"/>
          <a:ext cx="8064895" cy="91140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solidFill>
            <a:srgbClr val="6B3305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6B3305"/>
              </a:solidFill>
              <a:latin typeface="Book Antiqua" panose="02040602050305030304" pitchFamily="18" charset="0"/>
            </a:rPr>
            <a:t>4. Оценить эффективность разработанной системы методической работы, подвести итоги, определить перспективы</a:t>
          </a:r>
          <a:endParaRPr lang="ru-RU" sz="1800" kern="1200" dirty="0">
            <a:solidFill>
              <a:srgbClr val="6B3305"/>
            </a:solidFill>
            <a:latin typeface="Book Antiqua" panose="02040602050305030304" pitchFamily="18" charset="0"/>
          </a:endParaRPr>
        </a:p>
      </dsp:txBody>
      <dsp:txXfrm>
        <a:off x="26694" y="3576211"/>
        <a:ext cx="8011507" cy="858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BECB4-503C-4392-B607-72DEE80604F5}">
      <dsp:nvSpPr>
        <dsp:cNvPr id="0" name=""/>
        <dsp:cNvSpPr/>
      </dsp:nvSpPr>
      <dsp:spPr>
        <a:xfrm rot="560867">
          <a:off x="1373910" y="134498"/>
          <a:ext cx="6422060" cy="6422060"/>
        </a:xfrm>
        <a:prstGeom prst="circularArrow">
          <a:avLst>
            <a:gd name="adj1" fmla="val 5544"/>
            <a:gd name="adj2" fmla="val 330680"/>
            <a:gd name="adj3" fmla="val 13872327"/>
            <a:gd name="adj4" fmla="val 17327570"/>
            <a:gd name="adj5" fmla="val 5757"/>
          </a:avLst>
        </a:prstGeom>
        <a:solidFill>
          <a:srgbClr val="DAFF71"/>
        </a:solidFill>
        <a:ln>
          <a:solidFill>
            <a:srgbClr val="92D050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14BA647-8C42-4637-911D-957FBF42F171}">
      <dsp:nvSpPr>
        <dsp:cNvPr id="0" name=""/>
        <dsp:cNvSpPr/>
      </dsp:nvSpPr>
      <dsp:spPr>
        <a:xfrm>
          <a:off x="3066733" y="269487"/>
          <a:ext cx="2881259" cy="15184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solidFill>
            <a:srgbClr val="0000CC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rgbClr val="3333FF"/>
              </a:solidFill>
              <a:latin typeface="Book Antiqua" panose="02040602050305030304" pitchFamily="18" charset="0"/>
            </a:rPr>
            <a:t>Планово-прогностическая деятельность</a:t>
          </a:r>
          <a:r>
            <a:rPr lang="ru-RU" sz="1200" kern="1200" dirty="0" smtClean="0">
              <a:solidFill>
                <a:srgbClr val="3333FF"/>
              </a:solidFill>
              <a:latin typeface="Book Antiqua" panose="02040602050305030304" pitchFamily="18" charset="0"/>
            </a:rPr>
            <a:t>       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3333FF"/>
              </a:solidFill>
              <a:latin typeface="Book Antiqua" panose="02040602050305030304" pitchFamily="18" charset="0"/>
            </a:rPr>
            <a:t>- выбор идеальных и реальных целей, разработка программ для их достижения</a:t>
          </a:r>
          <a:endParaRPr lang="ru-RU" sz="1200" kern="1200" dirty="0">
            <a:solidFill>
              <a:srgbClr val="3333FF"/>
            </a:solidFill>
            <a:latin typeface="Book Antiqua" panose="02040602050305030304" pitchFamily="18" charset="0"/>
          </a:endParaRPr>
        </a:p>
      </dsp:txBody>
      <dsp:txXfrm>
        <a:off x="3140857" y="343611"/>
        <a:ext cx="2733011" cy="1370186"/>
      </dsp:txXfrm>
    </dsp:sp>
    <dsp:sp modelId="{A47EFE14-E8AD-44E8-9972-E740FCA7564E}">
      <dsp:nvSpPr>
        <dsp:cNvPr id="0" name=""/>
        <dsp:cNvSpPr/>
      </dsp:nvSpPr>
      <dsp:spPr>
        <a:xfrm>
          <a:off x="6130931" y="1946884"/>
          <a:ext cx="2881259" cy="2051996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solidFill>
            <a:srgbClr val="0000CC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rgbClr val="3333FF"/>
              </a:solidFill>
              <a:latin typeface="Book Antiqua" panose="02040602050305030304" pitchFamily="18" charset="0"/>
            </a:rPr>
            <a:t>Образовательная деятельность</a:t>
          </a:r>
          <a:r>
            <a:rPr lang="ru-RU" sz="1200" kern="1200" dirty="0" smtClean="0">
              <a:solidFill>
                <a:srgbClr val="3333FF"/>
              </a:solidFill>
              <a:latin typeface="Book Antiqua" panose="02040602050305030304" pitchFamily="18" charset="0"/>
            </a:rPr>
            <a:t>                       - организация работы по изучению новых образовательных программ, нормативных документов, инструктивно-методических материалов;                                                             -  повышение уровня теоретической и практической подготовки педагогов</a:t>
          </a:r>
          <a:endParaRPr lang="ru-RU" sz="1200" kern="1200" dirty="0">
            <a:solidFill>
              <a:srgbClr val="3333FF"/>
            </a:solidFill>
            <a:latin typeface="Book Antiqua" panose="02040602050305030304" pitchFamily="18" charset="0"/>
          </a:endParaRPr>
        </a:p>
      </dsp:txBody>
      <dsp:txXfrm>
        <a:off x="6231101" y="2047054"/>
        <a:ext cx="2680919" cy="1851656"/>
      </dsp:txXfrm>
    </dsp:sp>
    <dsp:sp modelId="{5279464A-F678-48D8-AA13-2E112233BA0D}">
      <dsp:nvSpPr>
        <dsp:cNvPr id="0" name=""/>
        <dsp:cNvSpPr/>
      </dsp:nvSpPr>
      <dsp:spPr>
        <a:xfrm>
          <a:off x="4943680" y="4822610"/>
          <a:ext cx="3036868" cy="1518434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solidFill>
            <a:srgbClr val="008000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rgbClr val="005800"/>
              </a:solidFill>
              <a:latin typeface="Book Antiqua" panose="02040602050305030304" pitchFamily="18" charset="0"/>
            </a:rPr>
            <a:t>Контрольно-диагностическая деятельность</a:t>
          </a:r>
          <a:r>
            <a:rPr lang="ru-RU" sz="1200" b="1" u="none" kern="1200" dirty="0" smtClean="0">
              <a:solidFill>
                <a:srgbClr val="005800"/>
              </a:solidFill>
              <a:latin typeface="Book Antiqua" panose="02040602050305030304" pitchFamily="18" charset="0"/>
            </a:rPr>
            <a:t>        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>
              <a:solidFill>
                <a:srgbClr val="005800"/>
              </a:solidFill>
              <a:latin typeface="Book Antiqua" panose="02040602050305030304" pitchFamily="18" charset="0"/>
            </a:rPr>
            <a:t>  - стимулирование деятельности педагога</a:t>
          </a:r>
        </a:p>
      </dsp:txBody>
      <dsp:txXfrm>
        <a:off x="5017804" y="4896734"/>
        <a:ext cx="2888620" cy="1370186"/>
      </dsp:txXfrm>
    </dsp:sp>
    <dsp:sp modelId="{440FED40-845D-40EF-966A-A3F6F65A061F}">
      <dsp:nvSpPr>
        <dsp:cNvPr id="0" name=""/>
        <dsp:cNvSpPr/>
      </dsp:nvSpPr>
      <dsp:spPr>
        <a:xfrm>
          <a:off x="1222647" y="4822601"/>
          <a:ext cx="3036868" cy="1518434"/>
        </a:xfrm>
        <a:prstGeom prst="roundRect">
          <a:avLst/>
        </a:prstGeom>
        <a:solidFill>
          <a:srgbClr val="FFFF00"/>
        </a:solidFill>
        <a:ln>
          <a:solidFill>
            <a:schemeClr val="accent6">
              <a:lumMod val="50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rgbClr val="8A0045"/>
              </a:solidFill>
              <a:latin typeface="Book Antiqua" panose="02040602050305030304" pitchFamily="18" charset="0"/>
            </a:rPr>
            <a:t>Организационно-исполнительская деятельность</a:t>
          </a:r>
          <a:r>
            <a:rPr lang="ru-RU" sz="1200" b="1" u="none" kern="1200" dirty="0" smtClean="0">
              <a:solidFill>
                <a:srgbClr val="8A0045"/>
              </a:solidFill>
              <a:latin typeface="Book Antiqua" panose="02040602050305030304" pitchFamily="18" charset="0"/>
            </a:rPr>
            <a:t>                                              </a:t>
          </a:r>
          <a:r>
            <a:rPr lang="ru-RU" sz="1200" kern="1200" dirty="0" smtClean="0">
              <a:solidFill>
                <a:srgbClr val="8A0045"/>
              </a:solidFill>
              <a:latin typeface="Book Antiqua" panose="02040602050305030304" pitchFamily="18" charset="0"/>
            </a:rPr>
            <a:t>- повышение эффективности системы организации взаимодействия специалистов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8A0045"/>
              </a:solidFill>
              <a:latin typeface="Book Antiqua" panose="02040602050305030304" pitchFamily="18" charset="0"/>
            </a:rPr>
            <a:t>Декомпонация</a:t>
          </a:r>
          <a:r>
            <a:rPr lang="ru-RU" sz="1200" kern="1200" dirty="0" smtClean="0">
              <a:solidFill>
                <a:srgbClr val="8A0045"/>
              </a:solidFill>
              <a:latin typeface="Book Antiqua" panose="02040602050305030304" pitchFamily="18" charset="0"/>
            </a:rPr>
            <a:t> целей.</a:t>
          </a:r>
          <a:endParaRPr lang="ru-RU" sz="1200" kern="1200" dirty="0">
            <a:solidFill>
              <a:srgbClr val="8A0045"/>
            </a:solidFill>
            <a:latin typeface="Book Antiqua" panose="02040602050305030304" pitchFamily="18" charset="0"/>
          </a:endParaRPr>
        </a:p>
      </dsp:txBody>
      <dsp:txXfrm>
        <a:off x="1296771" y="4896725"/>
        <a:ext cx="2888620" cy="1370186"/>
      </dsp:txXfrm>
    </dsp:sp>
    <dsp:sp modelId="{66B2CD72-35B0-4914-B3BF-5F758586C14D}">
      <dsp:nvSpPr>
        <dsp:cNvPr id="0" name=""/>
        <dsp:cNvSpPr/>
      </dsp:nvSpPr>
      <dsp:spPr>
        <a:xfrm>
          <a:off x="140936" y="1941684"/>
          <a:ext cx="3036868" cy="205199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solidFill>
            <a:srgbClr val="800000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u="sng" kern="1200" dirty="0" smtClean="0">
            <a:solidFill>
              <a:schemeClr val="accent2">
                <a:lumMod val="50000"/>
              </a:schemeClr>
            </a:solidFill>
            <a:latin typeface="Book Antiqua" panose="0204060205030503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u="sng" kern="1200" dirty="0" smtClean="0">
            <a:solidFill>
              <a:schemeClr val="accent2">
                <a:lumMod val="50000"/>
              </a:schemeClr>
            </a:solidFill>
            <a:latin typeface="Book Antiqua" panose="0204060205030503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Информационная  деятельность                        </a:t>
          </a:r>
          <a:r>
            <a:rPr lang="ru-RU" sz="1200" b="0" u="none" kern="1200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-    формирование банка педагогической информации (нормативно-правовой, научно-методической, методической и др.                                       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- ознакомление педагогических работников ДОУ с новинками  литературы;    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   -     создание </a:t>
          </a:r>
          <a:r>
            <a:rPr lang="ru-RU" sz="1200" b="0" u="none" kern="1200" dirty="0" err="1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медиатеки</a:t>
          </a:r>
          <a:r>
            <a:rPr lang="ru-RU" sz="1200" b="0" u="none" kern="1200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 </a:t>
          </a:r>
          <a:r>
            <a:rPr lang="ru-RU" sz="1200" b="0" u="none" kern="1200" dirty="0" err="1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деотеки</a:t>
          </a:r>
          <a:endParaRPr lang="ru-RU" sz="1200" b="0" u="none" kern="1200" dirty="0" smtClean="0">
            <a:solidFill>
              <a:schemeClr val="accent2">
                <a:lumMod val="50000"/>
              </a:schemeClr>
            </a:solidFill>
            <a:latin typeface="Book Antiqua" panose="0204060205030503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accent2">
                <a:lumMod val="50000"/>
              </a:schemeClr>
            </a:solidFill>
            <a:latin typeface="Book Antiqua" panose="0204060205030503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accent2">
                <a:lumMod val="50000"/>
              </a:schemeClr>
            </a:solidFill>
            <a:latin typeface="Book Antiqua" panose="02040602050305030304" pitchFamily="18" charset="0"/>
          </a:endParaRPr>
        </a:p>
      </dsp:txBody>
      <dsp:txXfrm>
        <a:off x="241106" y="2041854"/>
        <a:ext cx="2836528" cy="1851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0.57931</cdr:x>
      <cdr:y>0.30028</cdr:y>
    </cdr:from>
    <cdr:to>
      <cdr:x>0.63811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 rot="18735721">
          <a:off x="2065526" y="2011241"/>
          <a:ext cx="2138082" cy="302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0000CC"/>
              </a:solidFill>
              <a:latin typeface="Book Antiqua" panose="02040602050305030304" pitchFamily="18" charset="0"/>
            </a:rPr>
            <a:t>Пользователь </a:t>
          </a:r>
          <a:r>
            <a:rPr lang="ru-RU" sz="1100" dirty="0" err="1" smtClean="0">
              <a:solidFill>
                <a:srgbClr val="0000CC"/>
              </a:solidFill>
              <a:latin typeface="Book Antiqua" panose="02040602050305030304" pitchFamily="18" charset="0"/>
            </a:rPr>
            <a:t>медиатеки</a:t>
          </a:r>
          <a:endParaRPr lang="ru-RU" sz="1100" dirty="0">
            <a:solidFill>
              <a:srgbClr val="0000CC"/>
            </a:solidFill>
            <a:latin typeface="Book Antiqua" panose="0204060205030503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0.47519</cdr:x>
      <cdr:y>0.38956</cdr:y>
    </cdr:from>
    <cdr:to>
      <cdr:x>0.54238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 rot="18735721">
          <a:off x="1456281" y="2025099"/>
          <a:ext cx="1802205" cy="31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rgbClr val="0000CC"/>
              </a:solidFill>
              <a:latin typeface="Book Antiqua" panose="02040602050305030304" pitchFamily="18" charset="0"/>
            </a:rPr>
            <a:t>Пользователь </a:t>
          </a:r>
          <a:r>
            <a:rPr lang="ru-RU" sz="1100" dirty="0" err="1" smtClean="0">
              <a:solidFill>
                <a:srgbClr val="0000CC"/>
              </a:solidFill>
              <a:latin typeface="Book Antiqua" panose="02040602050305030304" pitchFamily="18" charset="0"/>
            </a:rPr>
            <a:t>медиатеки</a:t>
          </a:r>
          <a:endParaRPr lang="ru-RU" sz="1100" dirty="0">
            <a:solidFill>
              <a:srgbClr val="0000CC"/>
            </a:solidFill>
            <a:latin typeface="Book Antiqua" panose="0204060205030503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4A32D-C84D-49A0-A9D8-0A144A424B90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D7E9A-D8E2-4488-BC15-3FFC5E62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D7E9A-D8E2-4488-BC15-3FFC5E62A8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4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D7E9A-D8E2-4488-BC15-3FFC5E62A8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2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37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7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0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58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91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4858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24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45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666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99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34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18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3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10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5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7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65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59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3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obr.ru/" TargetMode="External"/><Relationship Id="rId3" Type="http://schemas.openxmlformats.org/officeDocument/2006/relationships/hyperlink" Target="http://www.niro.nnov.ru/" TargetMode="External"/><Relationship Id="rId7" Type="http://schemas.openxmlformats.org/officeDocument/2006/relationships/hyperlink" Target="http://www.maaam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" TargetMode="External"/><Relationship Id="rId5" Type="http://schemas.openxmlformats.org/officeDocument/2006/relationships/hyperlink" Target="http://ped-kopilka.ru/" TargetMode="External"/><Relationship Id="rId4" Type="http://schemas.openxmlformats.org/officeDocument/2006/relationships/hyperlink" Target="http://www.uchmet.ru/" TargetMode="External"/><Relationship Id="rId9" Type="http://schemas.openxmlformats.org/officeDocument/2006/relationships/hyperlink" Target="http://www.prodlenk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Шаблон презентации &quot;Ромашки&quot;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2" y="-31150"/>
            <a:ext cx="9177581" cy="6889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166C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4406"/>
            <a:ext cx="8136904" cy="6316961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4350" b="1" dirty="0">
                <a:ln>
                  <a:solidFill>
                    <a:srgbClr val="990033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Стешова</a:t>
            </a:r>
            <a:r>
              <a:rPr lang="ru-RU" sz="3200" b="1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 Надежда Вячеславовна</a:t>
            </a:r>
            <a:endParaRPr lang="ru-RU" sz="1400" b="1" u="sng" dirty="0" smtClean="0">
              <a:solidFill>
                <a:srgbClr val="0000FF"/>
              </a:solidFill>
              <a:latin typeface="Book Antiqua" panose="02040602050305030304" pitchFamily="18" charset="0"/>
              <a:cs typeface="Adobe Arabic" panose="02040503050201020203" pitchFamily="18" charset="-78"/>
            </a:endParaRPr>
          </a:p>
          <a:p>
            <a:pPr marL="803275"/>
            <a:endParaRPr lang="ru-RU" sz="2600" b="1" u="sng" dirty="0" smtClean="0">
              <a:solidFill>
                <a:srgbClr val="0000FF"/>
              </a:solidFill>
              <a:latin typeface="Book Antiqua" panose="02040602050305030304" pitchFamily="18" charset="0"/>
              <a:cs typeface="Adobe Arabic" panose="02040503050201020203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0890"/>
            <a:ext cx="1800200" cy="167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903361"/>
            <a:ext cx="7812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1430">
                  <a:solidFill>
                    <a:srgbClr val="0000FF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«Повышение уровня ИКТ-компетентности </a:t>
            </a:r>
            <a:r>
              <a:rPr lang="ru-RU" sz="3600" b="1" dirty="0" smtClean="0">
                <a:ln w="11430">
                  <a:solidFill>
                    <a:srgbClr val="0000FF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педагогов ДОУ»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1814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26988"/>
            <a:ext cx="9229726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251520" y="750714"/>
            <a:ext cx="8640960" cy="950094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900E9A">
                <a:alpha val="6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1800" b="1" dirty="0">
                <a:ln>
                  <a:solidFill>
                    <a:srgbClr val="900E9A"/>
                  </a:solidFill>
                </a:ln>
                <a:solidFill>
                  <a:srgbClr val="650A6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Цель: </a:t>
            </a:r>
            <a:r>
              <a:rPr lang="ru-RU" sz="1800" b="1" dirty="0" smtClean="0">
                <a:ln w="1905"/>
                <a:solidFill>
                  <a:srgbClr val="650A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Создание </a:t>
            </a:r>
            <a:r>
              <a:rPr lang="ru-RU" sz="1800" b="1" dirty="0">
                <a:ln w="1905"/>
                <a:solidFill>
                  <a:srgbClr val="650A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системы </a:t>
            </a:r>
            <a:r>
              <a:rPr lang="ru-RU" sz="1800" b="1" dirty="0" smtClean="0">
                <a:ln w="1905"/>
                <a:solidFill>
                  <a:srgbClr val="650A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методической работы, обеспечивающей повышение ИКТ-компетентности педагогов в процессе реализации Образовательной Программы ДОУ</a:t>
            </a:r>
            <a:endParaRPr lang="ru-RU" sz="1800" b="1" dirty="0">
              <a:solidFill>
                <a:srgbClr val="650A6C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598170791"/>
              </p:ext>
            </p:extLst>
          </p:nvPr>
        </p:nvGraphicFramePr>
        <p:xfrm>
          <a:off x="827584" y="1988840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54758" y="1988840"/>
            <a:ext cx="457200" cy="4464496"/>
          </a:xfrm>
          <a:prstGeom prst="roundRect">
            <a:avLst/>
          </a:prstGeom>
          <a:solidFill>
            <a:srgbClr val="D1FFA3"/>
          </a:solidFill>
          <a:ln>
            <a:solidFill>
              <a:srgbClr val="0E4705"/>
            </a:solidFill>
          </a:ln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Задачи</a:t>
            </a:r>
            <a:endParaRPr lang="ru-RU" sz="3600" b="1" dirty="0">
              <a:ln>
                <a:solidFill>
                  <a:srgbClr val="166C08"/>
                </a:solidFill>
              </a:ln>
              <a:solidFill>
                <a:srgbClr val="166C08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88640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166C08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Цель </a:t>
            </a:r>
            <a:r>
              <a:rPr lang="ru-RU" sz="2400" b="1" dirty="0">
                <a:ln>
                  <a:solidFill>
                    <a:srgbClr val="166C08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и задачи педагогической деятельности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01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26988"/>
            <a:ext cx="9229726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80928" y="682817"/>
            <a:ext cx="4379104" cy="5207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1 этап - Подготовительный</a:t>
            </a:r>
            <a:endParaRPr lang="ru-RU" sz="20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99" y="1228310"/>
            <a:ext cx="742332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ru-RU" sz="1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Ознакомление с нормативно-правовой базой.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00CC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Изучение и анализ научно-методической литературы 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     по вопросам ИКТ-компетентности педагогов.</a:t>
            </a:r>
          </a:p>
          <a:p>
            <a:pPr>
              <a:defRPr/>
            </a:pPr>
            <a:endParaRPr lang="ru-RU" sz="1400" b="1" dirty="0">
              <a:solidFill>
                <a:srgbClr val="0000CC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Систематизация изученных материалов, программно-методического обеспечения.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ru-RU" sz="1400" b="1" dirty="0">
              <a:solidFill>
                <a:srgbClr val="0000CC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Обзор передового педагогического опыта по данной теме.</a:t>
            </a:r>
          </a:p>
          <a:p>
            <a:pPr>
              <a:defRPr/>
            </a:pPr>
            <a:endParaRPr lang="ru-RU" sz="1400" b="1" dirty="0">
              <a:solidFill>
                <a:srgbClr val="0000CC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Исследование уровня ИКТ- компетентности педагогов 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00CC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Создание рабочих творческих групп по проектированию использования ИКТ-технологий в </a:t>
            </a:r>
            <a:r>
              <a:rPr lang="ru-RU" sz="1400" b="1" dirty="0" err="1" smtClean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воспитательно</a:t>
            </a:r>
            <a:r>
              <a:rPr lang="ru-RU" sz="1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-образовательный процесс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ru-RU" sz="1400" b="1" dirty="0">
              <a:solidFill>
                <a:srgbClr val="0000CC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Анализ современных форм организации методической работы, способствующих профессиональному развитию педагогических работников.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ru-RU" sz="1400" b="1" dirty="0">
              <a:solidFill>
                <a:srgbClr val="0000CC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Разработка методических рекомендаций для педагогов по данной теме.</a:t>
            </a:r>
          </a:p>
          <a:p>
            <a:pPr>
              <a:defRPr/>
            </a:pPr>
            <a:endParaRPr lang="ru-RU" sz="1400" b="1" dirty="0">
              <a:solidFill>
                <a:srgbClr val="0000CC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531163" y="682817"/>
            <a:ext cx="967832" cy="1332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1" descr="C:\Users\QW\Desktop\Казикина М.Е\презентация опыта\10017940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763" y="682817"/>
            <a:ext cx="1067085" cy="1332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7" descr="C:\Users\QW\Desktop\Казикина М.Е\презентация опыта\литр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02" y="2204864"/>
            <a:ext cx="997007" cy="13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C:\Users\QW\Desktop\Казикина М.Е\презентация опыта\10009239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48" y="3738199"/>
            <a:ext cx="1032748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C:\Users\QW\Desktop\Казикина М.Е\презентация опыта\литр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16" y="5229200"/>
            <a:ext cx="924693" cy="13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045" y="156466"/>
            <a:ext cx="8980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Деятельный </a:t>
            </a:r>
            <a:r>
              <a:rPr lang="ru-RU" sz="2000" b="1" dirty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аспект личного вклада педагога в развитие образования</a:t>
            </a:r>
          </a:p>
          <a:p>
            <a:pPr lvl="0" algn="ctr"/>
            <a:endParaRPr lang="ru-RU" sz="2000" b="1" dirty="0">
              <a:ln>
                <a:solidFill>
                  <a:srgbClr val="166C08"/>
                </a:solidFill>
              </a:ln>
              <a:solidFill>
                <a:srgbClr val="166C08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82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26988"/>
            <a:ext cx="9229726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897612"/>
              </p:ext>
            </p:extLst>
          </p:nvPr>
        </p:nvGraphicFramePr>
        <p:xfrm>
          <a:off x="1619672" y="1721670"/>
          <a:ext cx="4896545" cy="154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138199"/>
              </p:ext>
            </p:extLst>
          </p:nvPr>
        </p:nvGraphicFramePr>
        <p:xfrm>
          <a:off x="148179" y="1111774"/>
          <a:ext cx="8754545" cy="353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5105" y="4682038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Book Antiqua" panose="02040602050305030304" pitchFamily="18" charset="0"/>
              </a:rPr>
              <a:t>Вывод: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Специалисты: средний % овладения основными компетенциями в области ИКТ-около 55%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Воспитатели: </a:t>
            </a:r>
            <a:r>
              <a:rPr lang="ru-RU" sz="2000" b="1" dirty="0">
                <a:solidFill>
                  <a:srgbClr val="0000CC"/>
                </a:solidFill>
                <a:latin typeface="Book Antiqua" panose="02040602050305030304" pitchFamily="18" charset="0"/>
              </a:rPr>
              <a:t>средний </a:t>
            </a:r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%  овладения </a:t>
            </a:r>
            <a:r>
              <a:rPr lang="ru-RU" sz="2000" b="1" dirty="0">
                <a:solidFill>
                  <a:srgbClr val="0000CC"/>
                </a:solidFill>
                <a:latin typeface="Book Antiqua" panose="02040602050305030304" pitchFamily="18" charset="0"/>
              </a:rPr>
              <a:t>основными компетенциями в области ИКТ-около </a:t>
            </a:r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30</a:t>
            </a:r>
            <a:r>
              <a:rPr lang="ru-RU" sz="2000" b="1" dirty="0">
                <a:solidFill>
                  <a:srgbClr val="0000CC"/>
                </a:solidFill>
                <a:latin typeface="Book Antiqua" panose="02040602050305030304" pitchFamily="18" charset="0"/>
              </a:rPr>
              <a:t>%</a:t>
            </a:r>
          </a:p>
          <a:p>
            <a:pPr algn="ctr"/>
            <a:endParaRPr lang="ru-RU" sz="2000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 rot="18758172">
            <a:off x="3396610" y="3607520"/>
            <a:ext cx="2350779" cy="30401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Пользователь </a:t>
            </a:r>
            <a:r>
              <a:rPr lang="ru-RU" sz="1200" b="1" dirty="0" err="1" smtClean="0">
                <a:solidFill>
                  <a:srgbClr val="0000CC"/>
                </a:solidFill>
                <a:latin typeface="Book Antiqua" panose="02040602050305030304" pitchFamily="18" charset="0"/>
              </a:rPr>
              <a:t>медиатеки</a:t>
            </a:r>
            <a:endParaRPr lang="ru-RU" sz="12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0543" y="260648"/>
            <a:ext cx="73629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Исследование </a:t>
            </a:r>
            <a:r>
              <a:rPr lang="ru-RU" sz="2000" b="1" dirty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уровня  ИКТ-компетентности  педагогов </a:t>
            </a:r>
          </a:p>
          <a:p>
            <a:pPr lvl="0" algn="ctr"/>
            <a:r>
              <a:rPr lang="ru-RU" sz="2000" b="1" dirty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(сентябрь </a:t>
            </a:r>
            <a:r>
              <a:rPr lang="ru-RU" sz="2000" b="1" dirty="0" smtClean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2016)</a:t>
            </a:r>
            <a:endParaRPr lang="ru-RU" sz="2000" b="1" dirty="0">
              <a:ln>
                <a:solidFill>
                  <a:srgbClr val="166C08"/>
                </a:solidFill>
              </a:ln>
              <a:solidFill>
                <a:srgbClr val="166C08"/>
              </a:solidFill>
              <a:latin typeface="Book Antiqua" panose="02040602050305030304" pitchFamily="18" charset="0"/>
            </a:endParaRPr>
          </a:p>
          <a:p>
            <a:pPr lvl="0" algn="ctr"/>
            <a:endParaRPr lang="ru-RU" sz="2000" b="1" dirty="0">
              <a:ln>
                <a:solidFill>
                  <a:srgbClr val="166C08"/>
                </a:solidFill>
              </a:ln>
              <a:solidFill>
                <a:srgbClr val="166C08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89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26988"/>
            <a:ext cx="9229726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7996146"/>
              </p:ext>
            </p:extLst>
          </p:nvPr>
        </p:nvGraphicFramePr>
        <p:xfrm>
          <a:off x="-42863" y="261441"/>
          <a:ext cx="9186863" cy="647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6376"/>
            <a:ext cx="2952328" cy="342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Texturizer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34840"/>
            <a:ext cx="2016224" cy="145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5169" y="251732"/>
            <a:ext cx="2742655" cy="4716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2этап  -  Основной</a:t>
            </a:r>
            <a:endParaRPr lang="ru-RU" sz="20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16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" y="-80813"/>
            <a:ext cx="9229726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92206556"/>
              </p:ext>
            </p:extLst>
          </p:nvPr>
        </p:nvGraphicFramePr>
        <p:xfrm>
          <a:off x="179512" y="2267383"/>
          <a:ext cx="4680519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6533" y="1079872"/>
            <a:ext cx="3959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Исследование уровня развития ИКТ- компетентности  педагогов </a:t>
            </a:r>
          </a:p>
          <a:p>
            <a:pPr algn="ctr"/>
            <a:r>
              <a:rPr lang="ru-RU" sz="16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сентябрь 2016-апрель 2018</a:t>
            </a:r>
          </a:p>
          <a:p>
            <a:pPr algn="ctr"/>
            <a:endParaRPr lang="ru-RU" sz="16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585665"/>
              </p:ext>
            </p:extLst>
          </p:nvPr>
        </p:nvGraphicFramePr>
        <p:xfrm>
          <a:off x="186533" y="2132856"/>
          <a:ext cx="4973370" cy="305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36028" y="2544971"/>
            <a:ext cx="4238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Сводная диаграмма ИКТ-компетентности педагогов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сентябрь 2016-апрель 2018</a:t>
            </a:r>
            <a:endParaRPr lang="ru-RU" sz="1600" b="1" dirty="0">
              <a:solidFill>
                <a:srgbClr val="0000CC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295636"/>
              </p:ext>
            </p:extLst>
          </p:nvPr>
        </p:nvGraphicFramePr>
        <p:xfrm>
          <a:off x="4341951" y="3501008"/>
          <a:ext cx="463333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166400" y="111796"/>
            <a:ext cx="4349816" cy="3684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00CC"/>
                </a:solidFill>
                <a:latin typeface="Book Antiqua" panose="02040602050305030304" pitchFamily="18" charset="0"/>
              </a:rPr>
              <a:t>3</a:t>
            </a:r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 этап  -  Заключительный</a:t>
            </a:r>
            <a:endParaRPr lang="ru-RU" sz="20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533" y="450898"/>
            <a:ext cx="8787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Результативность </a:t>
            </a:r>
            <a:r>
              <a:rPr lang="ru-RU" b="1" dirty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профессиональной </a:t>
            </a:r>
            <a:r>
              <a:rPr lang="ru-RU" b="1" dirty="0" smtClean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деятельности и </a:t>
            </a:r>
            <a:r>
              <a:rPr lang="ru-RU" b="1" dirty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достигнутые эффекты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198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" y="-80813"/>
            <a:ext cx="9229726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5133147"/>
              </p:ext>
            </p:extLst>
          </p:nvPr>
        </p:nvGraphicFramePr>
        <p:xfrm>
          <a:off x="179512" y="2267383"/>
          <a:ext cx="4680519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2518" y="114450"/>
            <a:ext cx="878796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Результативность </a:t>
            </a:r>
            <a:r>
              <a:rPr lang="ru-RU" sz="2000" b="1" dirty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профессиональной деятельности</a:t>
            </a:r>
          </a:p>
          <a:p>
            <a:pPr algn="ctr"/>
            <a:r>
              <a:rPr lang="ru-RU" sz="2000" b="1" dirty="0">
                <a:ln>
                  <a:solidFill>
                    <a:srgbClr val="166C08"/>
                  </a:solidFill>
                </a:ln>
                <a:solidFill>
                  <a:srgbClr val="166C08"/>
                </a:solidFill>
                <a:latin typeface="Book Antiqua" panose="02040602050305030304" pitchFamily="18" charset="0"/>
              </a:rPr>
              <a:t> и достигнутые эффекты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05861742"/>
              </p:ext>
            </p:extLst>
          </p:nvPr>
        </p:nvGraphicFramePr>
        <p:xfrm>
          <a:off x="174459" y="1688034"/>
          <a:ext cx="3893485" cy="231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9264" y="764704"/>
            <a:ext cx="8736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речевого развития детей с ОНР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Старшие группы                                                                Подготовительные группы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уч.го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                                                          2014-15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уч.год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26562617"/>
              </p:ext>
            </p:extLst>
          </p:nvPr>
        </p:nvGraphicFramePr>
        <p:xfrm>
          <a:off x="4283968" y="1688034"/>
          <a:ext cx="4696519" cy="231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641328"/>
              </p:ext>
            </p:extLst>
          </p:nvPr>
        </p:nvGraphicFramePr>
        <p:xfrm>
          <a:off x="323528" y="4509120"/>
          <a:ext cx="3960440" cy="202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264" y="4068783"/>
            <a:ext cx="408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Сводная диаграмма показателей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ровня готовности детей к школе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6502" y="4308882"/>
            <a:ext cx="4089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5800"/>
                </a:solidFill>
                <a:latin typeface="Book Antiqua" panose="02040602050305030304" pitchFamily="18" charset="0"/>
              </a:rPr>
              <a:t>                 Вывод:</a:t>
            </a:r>
          </a:p>
          <a:p>
            <a:r>
              <a:rPr lang="ru-RU" b="1" dirty="0" smtClean="0">
                <a:solidFill>
                  <a:srgbClr val="005800"/>
                </a:solidFill>
                <a:latin typeface="Book Antiqua" panose="02040602050305030304" pitchFamily="18" charset="0"/>
              </a:rPr>
              <a:t> Повышение уровня ИКТ-компетентности педагогов  положительно влияет на качество реализации Образовательной Программы ДОУ</a:t>
            </a:r>
            <a:endParaRPr lang="ru-RU" b="1" dirty="0">
              <a:solidFill>
                <a:srgbClr val="0058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2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3" grpId="0"/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26988"/>
            <a:ext cx="9229726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27544" y="212305"/>
            <a:ext cx="8416961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n>
                  <a:solidFill>
                    <a:srgbClr val="3333FF"/>
                  </a:solidFill>
                </a:ln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                                   Литература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sz="1600" b="1" dirty="0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Киселев </a:t>
            </a:r>
            <a:r>
              <a:rPr lang="ru-RU" sz="1600" b="1" dirty="0" err="1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Г.М.Информационные</a:t>
            </a:r>
            <a:r>
              <a:rPr lang="ru-RU" sz="1600" b="1" dirty="0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 технологии в педагогическом образовании: Учебник для бакалавров.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sz="1600" b="1" dirty="0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Воронкова О. Б. Информационные технологии в образовании. Интерактивные методы.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sz="1600" b="1" dirty="0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Т. С. Комарова, А. В. </a:t>
            </a:r>
            <a:r>
              <a:rPr lang="ru-RU" sz="1600" b="1" dirty="0" err="1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Туликов</a:t>
            </a:r>
            <a:r>
              <a:rPr lang="ru-RU" sz="1600" b="1" dirty="0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, И. И. Комарова Информационно-коммуникационные технологии в дошкольном образовании.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sz="1600" b="1" dirty="0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К.Ю. Белая Инновационная деятельность в ДОУ. Методическое пособие.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sz="1600" b="1" dirty="0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 </a:t>
            </a:r>
            <a:r>
              <a:rPr lang="ru-RU" sz="1600" b="1" dirty="0" err="1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Бент</a:t>
            </a:r>
            <a:r>
              <a:rPr lang="ru-RU" sz="1600" b="1" dirty="0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 Б. Андерсен, Катя </a:t>
            </a:r>
            <a:r>
              <a:rPr lang="ru-RU" sz="1600" b="1" dirty="0" err="1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ван</a:t>
            </a:r>
            <a:r>
              <a:rPr lang="ru-RU" sz="1600" b="1" dirty="0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ден</a:t>
            </a:r>
            <a:r>
              <a:rPr lang="ru-RU" sz="1600" b="1" dirty="0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Бринк</a:t>
            </a:r>
            <a:r>
              <a:rPr lang="ru-RU" sz="1600" b="1" dirty="0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 Мультимедиа в образовании.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sz="1600" b="1" dirty="0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Башмаков А.И. Принципы и технологические основы создания открытых образовательных сред.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sz="1600" b="1" dirty="0">
                <a:ln w="1905">
                  <a:noFill/>
                </a:ln>
                <a:solidFill>
                  <a:srgbClr val="005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Times New Roman" pitchFamily="18" charset="0"/>
              </a:rPr>
              <a:t>Норенков И.П., Зимин А.М. Информационные технологии в образовании.</a:t>
            </a:r>
          </a:p>
          <a:p>
            <a:endParaRPr lang="ru-RU" sz="1600" b="1" dirty="0" smtClean="0">
              <a:solidFill>
                <a:srgbClr val="0058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58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7544" y="3786425"/>
            <a:ext cx="866493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n>
                  <a:solidFill>
                    <a:srgbClr val="3333FF"/>
                  </a:solidFill>
                </a:ln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                                   Интернет-ресурсы</a:t>
            </a:r>
            <a:endParaRPr lang="ru-RU" sz="1600" b="1" dirty="0" smtClean="0">
              <a:ln>
                <a:solidFill>
                  <a:srgbClr val="005800"/>
                </a:solidFill>
              </a:ln>
              <a:solidFill>
                <a:srgbClr val="0058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Сайт ГОУ ДПО Нижегородский институт развития образования </a:t>
            </a:r>
            <a:r>
              <a:rPr lang="en-US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600" b="1" dirty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3"/>
              </a:rPr>
              <a:t>www.niro.nnov.ru/</a:t>
            </a:r>
            <a:endParaRPr lang="ru-RU" sz="1600" b="1" dirty="0" smtClean="0">
              <a:solidFill>
                <a:srgbClr val="0058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Учебно-методический портал </a:t>
            </a:r>
            <a:r>
              <a:rPr lang="ru-RU" sz="1600" b="1" u="sng" dirty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ru-RU" sz="1600" b="1" u="sng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4"/>
              </a:rPr>
              <a:t>www.uchmet.ru</a:t>
            </a:r>
            <a:endParaRPr lang="ru-RU" sz="1600" b="1" u="sng" dirty="0" smtClean="0">
              <a:solidFill>
                <a:srgbClr val="0058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Учебно-методический кабинет  </a:t>
            </a:r>
            <a:r>
              <a:rPr lang="en-US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5"/>
              </a:rPr>
              <a:t>http</a:t>
            </a:r>
            <a:r>
              <a:rPr lang="en-US" sz="1600" b="1" dirty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5"/>
              </a:rPr>
              <a:t>://ped-kopilka.ru</a:t>
            </a:r>
            <a:r>
              <a:rPr lang="en-US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5"/>
              </a:rPr>
              <a:t>/</a:t>
            </a:r>
            <a:endParaRPr lang="ru-RU" sz="1600" b="1" dirty="0" smtClean="0">
              <a:solidFill>
                <a:srgbClr val="0058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Социальная сеть работников образования  «Наша сеть</a:t>
            </a:r>
            <a:r>
              <a:rPr lang="ru-RU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»</a:t>
            </a:r>
            <a:r>
              <a:rPr lang="ru-RU" sz="1600" b="1" dirty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6"/>
              </a:rPr>
              <a:t> http://nsportal.ru</a:t>
            </a:r>
            <a:endParaRPr lang="ru-RU" sz="1600" b="1" dirty="0">
              <a:solidFill>
                <a:srgbClr val="0058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Международный </a:t>
            </a:r>
            <a:r>
              <a:rPr lang="ru-RU" sz="1600" b="1" dirty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образовательный портал </a:t>
            </a:r>
            <a:r>
              <a:rPr lang="ru-RU" sz="1600" b="1" dirty="0" err="1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МААМ.ру</a:t>
            </a:r>
            <a:r>
              <a:rPr lang="ru-RU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7"/>
              </a:rPr>
              <a:t>http</a:t>
            </a:r>
            <a:r>
              <a:rPr lang="ru-RU" sz="1600" b="1" dirty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7"/>
              </a:rPr>
              <a:t>://www.maaam.ru</a:t>
            </a:r>
            <a:endParaRPr lang="ru-RU" sz="1600" b="1" dirty="0">
              <a:solidFill>
                <a:srgbClr val="0058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Портал </a:t>
            </a:r>
            <a:r>
              <a:rPr lang="ru-RU" sz="1600" b="1" dirty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информационной поддержки специалистов дошкольных </a:t>
            </a:r>
            <a:r>
              <a:rPr lang="ru-RU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учреждений «Ресурсы образования» </a:t>
            </a:r>
            <a:r>
              <a:rPr lang="ru-RU" sz="1600" b="1" u="sng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8"/>
              </a:rPr>
              <a:t>http</a:t>
            </a:r>
            <a:r>
              <a:rPr lang="ru-RU" sz="1600" b="1" u="sng" dirty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8"/>
              </a:rPr>
              <a:t>://www</a:t>
            </a:r>
            <a:r>
              <a:rPr lang="ru-RU" sz="1600" b="1" dirty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8"/>
              </a:rPr>
              <a:t>.resobr.ru</a:t>
            </a:r>
            <a:r>
              <a:rPr lang="ru-RU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8"/>
              </a:rPr>
              <a:t>/</a:t>
            </a:r>
            <a:endParaRPr lang="ru-RU" sz="1600" b="1" dirty="0" smtClean="0">
              <a:solidFill>
                <a:srgbClr val="0058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Дистанционный </a:t>
            </a:r>
            <a:r>
              <a:rPr lang="ru-RU" sz="1600" b="1" dirty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образовательный портал «Продлёнка» </a:t>
            </a:r>
            <a:r>
              <a:rPr lang="ru-RU" sz="1600" b="1" dirty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9"/>
              </a:rPr>
              <a:t>http://www.prodlenka.org</a:t>
            </a:r>
            <a:r>
              <a:rPr lang="ru-RU" sz="1600" b="1" dirty="0" smtClean="0">
                <a:solidFill>
                  <a:srgbClr val="005800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9"/>
              </a:rPr>
              <a:t>/</a:t>
            </a:r>
            <a:endParaRPr lang="ru-RU" sz="1600" b="1" dirty="0" smtClean="0">
              <a:solidFill>
                <a:srgbClr val="0058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73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14808</TotalTime>
  <Words>474</Words>
  <Application>Microsoft Office PowerPoint</Application>
  <PresentationFormat>Экран (4:3)</PresentationFormat>
  <Paragraphs>103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user</dc:creator>
  <cp:lastModifiedBy>Старший воспитатель</cp:lastModifiedBy>
  <cp:revision>403</cp:revision>
  <dcterms:created xsi:type="dcterms:W3CDTF">2014-12-23T11:28:34Z</dcterms:created>
  <dcterms:modified xsi:type="dcterms:W3CDTF">2019-11-22T11:40:26Z</dcterms:modified>
</cp:coreProperties>
</file>