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2" r:id="rId5"/>
    <p:sldId id="263" r:id="rId6"/>
    <p:sldId id="261" r:id="rId7"/>
    <p:sldId id="266" r:id="rId8"/>
    <p:sldId id="265" r:id="rId9"/>
    <p:sldId id="264" r:id="rId10"/>
    <p:sldId id="267" r:id="rId11"/>
    <p:sldId id="268" r:id="rId12"/>
    <p:sldId id="272" r:id="rId13"/>
    <p:sldId id="271" r:id="rId14"/>
    <p:sldId id="270" r:id="rId15"/>
    <p:sldId id="274" r:id="rId16"/>
    <p:sldId id="273" r:id="rId17"/>
    <p:sldId id="269"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pPr/>
              <a:t>20.04.2019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val="189096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pPr/>
              <a:t>20.04.2019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val="172283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pPr/>
              <a:t>20.04.2019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val="46769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pPr/>
              <a:t>20.04.2019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val="168541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ADB398A-3912-452A-A356-E725FF57E155}" type="datetimeFigureOut">
              <a:rPr lang="ru-RU" smtClean="0"/>
              <a:pPr/>
              <a:t>20.04.2019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val="172900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ADB398A-3912-452A-A356-E725FF57E155}" type="datetimeFigureOut">
              <a:rPr lang="ru-RU" smtClean="0"/>
              <a:pPr/>
              <a:t>20.04.2019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val="171106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DB398A-3912-452A-A356-E725FF57E155}" type="datetimeFigureOut">
              <a:rPr lang="ru-RU" smtClean="0"/>
              <a:pPr/>
              <a:t>20.04.2019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val="248582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ADB398A-3912-452A-A356-E725FF57E155}" type="datetimeFigureOut">
              <a:rPr lang="ru-RU" smtClean="0"/>
              <a:pPr/>
              <a:t>20.04.2019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val="6005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DB398A-3912-452A-A356-E725FF57E155}" type="datetimeFigureOut">
              <a:rPr lang="ru-RU" smtClean="0"/>
              <a:pPr/>
              <a:t>20.04.2019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val="18436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DB398A-3912-452A-A356-E725FF57E155}" type="datetimeFigureOut">
              <a:rPr lang="ru-RU" smtClean="0"/>
              <a:pPr/>
              <a:t>20.04.2019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val="407925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DB398A-3912-452A-A356-E725FF57E155}" type="datetimeFigureOut">
              <a:rPr lang="ru-RU" smtClean="0"/>
              <a:pPr/>
              <a:t>20.04.2019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val="52287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B398A-3912-452A-A356-E725FF57E155}" type="datetimeFigureOut">
              <a:rPr lang="ru-RU" smtClean="0"/>
              <a:pPr/>
              <a:t>20.04.2019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7AE7D-FEF9-4937-AF6D-0814C1E9013B}" type="slidenum">
              <a:rPr lang="ru-RU" smtClean="0"/>
              <a:pPr/>
              <a:t>‹#›</a:t>
            </a:fld>
            <a:endParaRPr lang="ru-RU"/>
          </a:p>
        </p:txBody>
      </p:sp>
    </p:spTree>
    <p:extLst>
      <p:ext uri="{BB962C8B-B14F-4D97-AF65-F5344CB8AC3E}">
        <p14:creationId xmlns:p14="http://schemas.microsoft.com/office/powerpoint/2010/main" val="114451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pamyat-naroda.ru/heroes/podvig-chelovek_nagrazhdenie80464239/"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podvignaroda.mil.r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podvignaroda.mil.ru/?"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podvignaroda.mil.r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47664" y="2028904"/>
            <a:ext cx="6660232" cy="3416320"/>
          </a:xfrm>
          <a:prstGeom prst="rect">
            <a:avLst/>
          </a:prstGeom>
          <a:effectLst>
            <a:softEdge rad="127000"/>
          </a:effectLst>
        </p:spPr>
        <p:txBody>
          <a:bodyPr wrap="square" lIns="91440" tIns="45720" rIns="91440" bIns="45720">
            <a:spAutoFit/>
          </a:bodyPr>
          <a:lstStyle/>
          <a:p>
            <a:pPr algn="ctr"/>
            <a:r>
              <a:rPr lang="ru-RU" sz="5400" b="1" i="1" dirty="0" smtClean="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Моя семья в годы</a:t>
            </a:r>
          </a:p>
          <a:p>
            <a:pPr algn="ctr"/>
            <a:r>
              <a:rPr lang="ru-RU" sz="5400" b="1" i="1" dirty="0" smtClean="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Великой Отечественной войны 1941-1945 г.</a:t>
            </a:r>
          </a:p>
        </p:txBody>
      </p:sp>
      <p:sp>
        <p:nvSpPr>
          <p:cNvPr id="4" name="TextBox 3"/>
          <p:cNvSpPr txBox="1"/>
          <p:nvPr/>
        </p:nvSpPr>
        <p:spPr>
          <a:xfrm>
            <a:off x="5429257" y="5333151"/>
            <a:ext cx="3143272" cy="1569660"/>
          </a:xfrm>
          <a:prstGeom prst="rect">
            <a:avLst/>
          </a:prstGeom>
          <a:solidFill>
            <a:srgbClr val="FFFFDD">
              <a:alpha val="43137"/>
            </a:srgbClr>
          </a:solidFill>
          <a:effectLst>
            <a:softEdge rad="317500"/>
          </a:effectLst>
        </p:spPr>
        <p:txBody>
          <a:bodyPr wrap="square" rtlCol="0">
            <a:spAutoFit/>
          </a:bodyPr>
          <a:lstStyle>
            <a:defPPr>
              <a:defRPr lang="ru-RU"/>
            </a:defPPr>
            <a:lvl1pPr algn="ctr">
              <a:defRPr sz="2400" b="1" i="1">
                <a:solidFill>
                  <a:srgbClr val="002060"/>
                </a:solidFill>
              </a:defRPr>
            </a:lvl1pPr>
          </a:lstStyle>
          <a:p>
            <a:endParaRPr lang="ru-RU" sz="1200" dirty="0" smtClean="0">
              <a:solidFill>
                <a:schemeClr val="tx1"/>
              </a:solidFill>
            </a:endParaRPr>
          </a:p>
          <a:p>
            <a:pPr algn="l"/>
            <a:r>
              <a:rPr lang="ru-RU" sz="1200" dirty="0" smtClean="0">
                <a:solidFill>
                  <a:schemeClr val="tx1"/>
                </a:solidFill>
              </a:rPr>
              <a:t>Автор: </a:t>
            </a:r>
            <a:r>
              <a:rPr lang="ru-RU" sz="1200" dirty="0" err="1" smtClean="0">
                <a:solidFill>
                  <a:schemeClr val="tx1"/>
                </a:solidFill>
              </a:rPr>
              <a:t>Мацуева</a:t>
            </a:r>
            <a:r>
              <a:rPr lang="ru-RU" sz="1200" dirty="0" smtClean="0">
                <a:solidFill>
                  <a:schemeClr val="tx1"/>
                </a:solidFill>
              </a:rPr>
              <a:t> Анастасия </a:t>
            </a:r>
          </a:p>
          <a:p>
            <a:pPr algn="l"/>
            <a:r>
              <a:rPr lang="ru-RU" sz="1200" dirty="0" smtClean="0">
                <a:solidFill>
                  <a:schemeClr val="tx1"/>
                </a:solidFill>
              </a:rPr>
              <a:t>ученица 8 «А» </a:t>
            </a:r>
            <a:r>
              <a:rPr lang="ru-RU" sz="1200" dirty="0" err="1" smtClean="0">
                <a:solidFill>
                  <a:schemeClr val="tx1"/>
                </a:solidFill>
              </a:rPr>
              <a:t>кл</a:t>
            </a:r>
            <a:endParaRPr lang="ru-RU" sz="1200" dirty="0" smtClean="0">
              <a:solidFill>
                <a:schemeClr val="tx1"/>
              </a:solidFill>
            </a:endParaRPr>
          </a:p>
          <a:p>
            <a:pPr algn="l"/>
            <a:r>
              <a:rPr lang="ru-RU" sz="1200" dirty="0" smtClean="0">
                <a:solidFill>
                  <a:schemeClr val="tx1"/>
                </a:solidFill>
              </a:rPr>
              <a:t>МКОУ Октябрьской СШ№9</a:t>
            </a:r>
          </a:p>
          <a:p>
            <a:pPr algn="l"/>
            <a:r>
              <a:rPr lang="ru-RU" sz="1200" dirty="0" smtClean="0">
                <a:solidFill>
                  <a:schemeClr val="tx1"/>
                </a:solidFill>
              </a:rPr>
              <a:t>Руководитель работы: Федорова Е.В.</a:t>
            </a:r>
          </a:p>
          <a:p>
            <a:pPr algn="l"/>
            <a:r>
              <a:rPr lang="ru-RU" sz="1200" dirty="0" smtClean="0">
                <a:solidFill>
                  <a:schemeClr val="tx1"/>
                </a:solidFill>
              </a:rPr>
              <a:t>Учитель МКОУ Октябрьской СШ№9</a:t>
            </a:r>
          </a:p>
          <a:p>
            <a:endParaRPr lang="ru-RU" sz="1200" dirty="0">
              <a:solidFill>
                <a:schemeClr val="tx1"/>
              </a:solidFill>
            </a:endParaRPr>
          </a:p>
          <a:p>
            <a:endParaRPr lang="ru-RU" sz="1200" dirty="0">
              <a:solidFill>
                <a:schemeClr val="tx1"/>
              </a:solidFill>
            </a:endParaRPr>
          </a:p>
        </p:txBody>
      </p:sp>
    </p:spTree>
    <p:extLst>
      <p:ext uri="{BB962C8B-B14F-4D97-AF65-F5344CB8AC3E}">
        <p14:creationId xmlns:p14="http://schemas.microsoft.com/office/powerpoint/2010/main" val="34088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86833"/>
            <a:ext cx="7632848" cy="3416320"/>
          </a:xfrm>
          <a:prstGeom prst="rect">
            <a:avLst/>
          </a:prstGeom>
        </p:spPr>
        <p:txBody>
          <a:bodyPr wrap="square">
            <a:spAutoFit/>
          </a:bodyPr>
          <a:lstStyle/>
          <a:p>
            <a:r>
              <a:rPr lang="ru-RU" dirty="0"/>
              <a:t>В суровые дни военных испытаний армия особенно нуждалась в знаниях, умении и опыте младших командиров</a:t>
            </a:r>
            <a:r>
              <a:rPr lang="ru-RU" dirty="0" smtClean="0"/>
              <a:t>. Сначала </a:t>
            </a:r>
            <a:r>
              <a:rPr lang="ru-RU" dirty="0"/>
              <a:t>Дмитрий </a:t>
            </a:r>
            <a:r>
              <a:rPr lang="ru-RU" dirty="0" smtClean="0"/>
              <a:t>Маркович прошел обучение  </a:t>
            </a:r>
            <a:r>
              <a:rPr lang="ru-RU" dirty="0"/>
              <a:t>в школе младших командиров, при стрелковых </a:t>
            </a:r>
            <a:r>
              <a:rPr lang="ru-RU" dirty="0" smtClean="0"/>
              <a:t>дивизиях. Там </a:t>
            </a:r>
            <a:r>
              <a:rPr lang="ru-RU" dirty="0"/>
              <a:t>были курсы по подготовке младшего командного состава. Курсы укомплектовывались  </a:t>
            </a:r>
            <a:r>
              <a:rPr lang="ru-RU" dirty="0" smtClean="0"/>
              <a:t>лучшими  красноармейцами</a:t>
            </a:r>
            <a:r>
              <a:rPr lang="ru-RU" dirty="0"/>
              <a:t>. Срок обучения был установлен — 1 месяц. </a:t>
            </a:r>
            <a:r>
              <a:rPr lang="ru-RU" dirty="0" smtClean="0"/>
              <a:t>Было </a:t>
            </a:r>
            <a:r>
              <a:rPr lang="ru-RU" dirty="0" smtClean="0"/>
              <a:t>очень голодно, но все знали, что война, надо быть терпеливыми. В течение месяца проходили тактические занятия, изучали оружие. Все спешили на фронт, скорей защищать Родину. Дмитрий Маркович за это время получил из дома только одно письмо, из которого  узнал, что старший брат на фронте, но где точно, никто пока не знал. </a:t>
            </a:r>
          </a:p>
          <a:p>
            <a:r>
              <a:rPr lang="ru-RU" dirty="0" smtClean="0"/>
              <a:t>Шел 1942 год. Начался первый этап Сталинградской битвы. Готовился прорыв </a:t>
            </a:r>
            <a:r>
              <a:rPr lang="ru-RU" smtClean="0"/>
              <a:t>блокады Ленинграда.</a:t>
            </a:r>
            <a:endParaRPr lang="ru-RU" dirty="0"/>
          </a:p>
        </p:txBody>
      </p:sp>
    </p:spTree>
    <p:extLst>
      <p:ext uri="{BB962C8B-B14F-4D97-AF65-F5344CB8AC3E}">
        <p14:creationId xmlns:p14="http://schemas.microsoft.com/office/powerpoint/2010/main" val="2520043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64704"/>
            <a:ext cx="8229600" cy="2520280"/>
          </a:xfrm>
        </p:spPr>
        <p:txBody>
          <a:bodyPr>
            <a:normAutofit/>
          </a:bodyPr>
          <a:lstStyle/>
          <a:p>
            <a:pPr algn="l"/>
            <a:r>
              <a:rPr lang="ru-RU" sz="2000" dirty="0"/>
              <a:t>В годы Великой Отечественной войны из </a:t>
            </a:r>
            <a:r>
              <a:rPr lang="ru-RU" sz="2000" dirty="0" err="1" smtClean="0"/>
              <a:t>Абанского</a:t>
            </a:r>
            <a:r>
              <a:rPr lang="ru-RU" sz="2000" dirty="0" smtClean="0"/>
              <a:t> района </a:t>
            </a:r>
            <a:r>
              <a:rPr lang="ru-RU" sz="2000" dirty="0"/>
              <a:t>ушли на фронт свыше 12 тыс. человек, почти каждый третий из них не вернулся с фронта. </a:t>
            </a:r>
            <a:r>
              <a:rPr lang="ru-RU" sz="2000" dirty="0" smtClean="0"/>
              <a:t>Из родной деревни Покровка на фронт ушли почти все мужчины, и не все потом вернулись.</a:t>
            </a:r>
            <a:br>
              <a:rPr lang="ru-RU" sz="2000" dirty="0" smtClean="0"/>
            </a:br>
            <a:r>
              <a:rPr lang="ru-RU" sz="2000" dirty="0" smtClean="0"/>
              <a:t>На фронт Дмитрий был призван на в январе  </a:t>
            </a:r>
            <a:r>
              <a:rPr lang="ru-RU" sz="2000" dirty="0" err="1" smtClean="0"/>
              <a:t>Абанским</a:t>
            </a:r>
            <a:r>
              <a:rPr lang="ru-RU" sz="2000" dirty="0" smtClean="0"/>
              <a:t> РВК, а   Ивана призвали в сентябре 1942 года. </a:t>
            </a:r>
            <a:endParaRPr lang="ru-RU" sz="2000" dirty="0"/>
          </a:p>
        </p:txBody>
      </p:sp>
      <p:pic>
        <p:nvPicPr>
          <p:cNvPr id="1026" name="Picture 2" descr="C:\Users\Lidia\Desktop\000002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052899"/>
            <a:ext cx="8183083" cy="324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8378"/>
          </a:xfrm>
        </p:spPr>
        <p:txBody>
          <a:bodyPr>
            <a:noAutofit/>
          </a:bodyPr>
          <a:lstStyle/>
          <a:p>
            <a:pPr algn="l"/>
            <a:r>
              <a:rPr lang="ru-RU" sz="2000" dirty="0" smtClean="0"/>
              <a:t/>
            </a:r>
            <a:br>
              <a:rPr lang="ru-RU" sz="2000" dirty="0" smtClean="0"/>
            </a:br>
            <a:r>
              <a:rPr lang="ru-RU" sz="1800" dirty="0" smtClean="0"/>
              <a:t>На </a:t>
            </a:r>
            <a:r>
              <a:rPr lang="ru-RU" sz="1800" dirty="0"/>
              <a:t>укомплектование учебных формирований по подготовке младших командиров направлялись преимущественно призывники 1924 – 1927 г. </a:t>
            </a:r>
            <a:r>
              <a:rPr lang="ru-RU" sz="1800" dirty="0" smtClean="0"/>
              <a:t>и </a:t>
            </a:r>
            <a:r>
              <a:rPr lang="ru-RU" sz="1800" dirty="0"/>
              <a:t>военнообязанные в возрасте до 35 лет с образованием не ниже 3 – 4 классов – для учебных стрелковых; с образованием не ниже 5 классов – учебных танковых; в учебные автомобильные – до 45 лет и учебные части связи – до 47 лет. Во второй половине 1942 г. для укомплектования запасных артиллерийских бригад стали направляться военнообязанные старших возрастов (до 50 лет) со сроком обучения – 2 месяца</a:t>
            </a:r>
            <a:r>
              <a:rPr lang="ru-RU" sz="1800" dirty="0" smtClean="0"/>
              <a:t>. Дмитрий Маркович прошел курсы и был направлен на 1 Украинский фронт в звании младшего сержанта.</a:t>
            </a:r>
            <a:endParaRPr lang="ru-RU" sz="1800" dirty="0"/>
          </a:p>
        </p:txBody>
      </p:sp>
      <p:pic>
        <p:nvPicPr>
          <p:cNvPr id="3" name="Picture 2" descr="C:\Users\Lidia\Desktop\3-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645024"/>
            <a:ext cx="4104456" cy="272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8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4320480"/>
          </a:xfrm>
        </p:spPr>
        <p:txBody>
          <a:bodyPr>
            <a:normAutofit/>
          </a:bodyPr>
          <a:lstStyle/>
          <a:p>
            <a:pPr algn="l"/>
            <a:r>
              <a:rPr lang="ru-RU" sz="2400" dirty="0" smtClean="0"/>
              <a:t>С января 1943 года по май 1944 года служил на 1 Украинском фронте,  20 мая 1944 года по 10 сентября 1944 год  проходил службу на 2 Украинском фронте в составе  Автомобильного батальона </a:t>
            </a:r>
            <a:r>
              <a:rPr lang="ru-RU" sz="2400" dirty="0"/>
              <a:t>42 </a:t>
            </a:r>
            <a:r>
              <a:rPr lang="ru-RU" sz="2400" dirty="0" smtClean="0"/>
              <a:t>Армейского Гвардейского тяжелого танкового самоходного полка</a:t>
            </a:r>
            <a:br>
              <a:rPr lang="ru-RU" sz="2400" dirty="0" smtClean="0"/>
            </a:br>
            <a:r>
              <a:rPr lang="en-US" sz="2400" dirty="0" smtClean="0">
                <a:hlinkClick r:id="rId2"/>
              </a:rPr>
              <a:t>https</a:t>
            </a:r>
            <a:r>
              <a:rPr lang="en-US" sz="2400" dirty="0">
                <a:hlinkClick r:id="rId2"/>
              </a:rPr>
              <a:t>://pamyat-naroda.ru/heroes/podvig-chelovek_nagrazhdenie80464239</a:t>
            </a:r>
            <a:r>
              <a:rPr lang="en-US" sz="2400" dirty="0" smtClean="0">
                <a:hlinkClick r:id="rId2"/>
              </a:rPr>
              <a:t>/</a:t>
            </a:r>
            <a:r>
              <a:rPr lang="ru-RU" sz="2400" dirty="0" smtClean="0"/>
              <a:t> </a:t>
            </a:r>
            <a:r>
              <a:rPr lang="ru-RU" sz="2400" dirty="0"/>
              <a:t/>
            </a:r>
            <a:br>
              <a:rPr lang="ru-RU" sz="2400" dirty="0"/>
            </a:br>
            <a:r>
              <a:rPr lang="ru-RU" sz="2400" dirty="0"/>
              <a:t> </a:t>
            </a:r>
            <a:r>
              <a:rPr lang="ru-RU" sz="2400" dirty="0" smtClean="0"/>
              <a:t>Будучи командиром отделения проявил себя храбрым, дисциплинированным воином. В боях за город был легко ранен, нот продолжал командовать отделением.</a:t>
            </a:r>
            <a:endParaRPr lang="ru-RU" sz="2400" dirty="0"/>
          </a:p>
        </p:txBody>
      </p:sp>
    </p:spTree>
    <p:extLst>
      <p:ext uri="{BB962C8B-B14F-4D97-AF65-F5344CB8AC3E}">
        <p14:creationId xmlns:p14="http://schemas.microsoft.com/office/powerpoint/2010/main" val="262611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dia\Desktop\000002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60648"/>
            <a:ext cx="4608512" cy="60305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00808"/>
            <a:ext cx="3322637" cy="142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Lidia\Desktop\award15-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80150"/>
            <a:ext cx="1656184" cy="305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0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dia\Desktop\award19-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814" y="1700808"/>
            <a:ext cx="1668001" cy="31506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idia\Desktop\000000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404664"/>
            <a:ext cx="4055740" cy="579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131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1435100"/>
            <a:ext cx="8435280" cy="4691063"/>
          </a:xfrm>
        </p:spPr>
        <p:txBody>
          <a:bodyPr>
            <a:normAutofit/>
          </a:bodyPr>
          <a:lstStyle/>
          <a:p>
            <a:r>
              <a:rPr lang="ru-RU" sz="3200" dirty="0" smtClean="0"/>
              <a:t>Принимал участие в освобождении Украины, Польши, Чехословакии.</a:t>
            </a:r>
          </a:p>
          <a:p>
            <a:r>
              <a:rPr lang="ru-RU" sz="3200" dirty="0" smtClean="0"/>
              <a:t>Службу </a:t>
            </a:r>
            <a:r>
              <a:rPr lang="ru-RU" sz="3200" dirty="0" err="1" smtClean="0"/>
              <a:t>Мацуй</a:t>
            </a:r>
            <a:r>
              <a:rPr lang="ru-RU" sz="3200" dirty="0" smtClean="0"/>
              <a:t> Дмитрий Маркович закончил в 1946 году. Вернулся в свою родную </a:t>
            </a:r>
            <a:r>
              <a:rPr lang="ru-RU" sz="3200" smtClean="0"/>
              <a:t>деревню Покровка.</a:t>
            </a:r>
            <a:endParaRPr lang="ru-RU" sz="3200" dirty="0"/>
          </a:p>
        </p:txBody>
      </p:sp>
    </p:spTree>
    <p:extLst>
      <p:ext uri="{BB962C8B-B14F-4D97-AF65-F5344CB8AC3E}">
        <p14:creationId xmlns:p14="http://schemas.microsoft.com/office/powerpoint/2010/main" val="3430831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3105835"/>
            <a:ext cx="4572000" cy="646331"/>
          </a:xfrm>
          <a:prstGeom prst="rect">
            <a:avLst/>
          </a:prstGeom>
        </p:spPr>
        <p:txBody>
          <a:bodyPr>
            <a:spAutoFit/>
          </a:bodyPr>
          <a:lstStyle/>
          <a:p>
            <a:r>
              <a:rPr lang="en-US" dirty="0" smtClean="0">
                <a:hlinkClick r:id="rId2"/>
              </a:rPr>
              <a:t>http://podvignaroda.mil.ru/?#id=80464239&amp;tab=navDetailManAward</a:t>
            </a:r>
            <a:endParaRPr lang="ru-RU" dirty="0"/>
          </a:p>
        </p:txBody>
      </p:sp>
    </p:spTree>
    <p:extLst>
      <p:ext uri="{BB962C8B-B14F-4D97-AF65-F5344CB8AC3E}">
        <p14:creationId xmlns:p14="http://schemas.microsoft.com/office/powerpoint/2010/main" val="282790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0232" y="214290"/>
            <a:ext cx="4857752" cy="5909310"/>
          </a:xfrm>
          <a:prstGeom prst="rect">
            <a:avLst/>
          </a:prstGeom>
        </p:spPr>
        <p:txBody>
          <a:bodyPr wrap="square">
            <a:spAutoFit/>
          </a:bodyPr>
          <a:lstStyle/>
          <a:p>
            <a:r>
              <a:rPr lang="ru-RU" b="1" dirty="0" smtClean="0">
                <a:cs typeface="Aharoni" pitchFamily="2" charset="-79"/>
              </a:rPr>
              <a:t>На носилках, около сарая,</a:t>
            </a:r>
            <a:br>
              <a:rPr lang="ru-RU" b="1" dirty="0" smtClean="0">
                <a:cs typeface="Aharoni" pitchFamily="2" charset="-79"/>
              </a:rPr>
            </a:br>
            <a:r>
              <a:rPr lang="ru-RU" b="1" dirty="0" smtClean="0">
                <a:cs typeface="Aharoni" pitchFamily="2" charset="-79"/>
              </a:rPr>
              <a:t>На краю отбитого села,</a:t>
            </a:r>
            <a:br>
              <a:rPr lang="ru-RU" b="1" dirty="0" smtClean="0">
                <a:cs typeface="Aharoni" pitchFamily="2" charset="-79"/>
              </a:rPr>
            </a:br>
            <a:r>
              <a:rPr lang="ru-RU" b="1" dirty="0" smtClean="0">
                <a:cs typeface="Aharoni" pitchFamily="2" charset="-79"/>
              </a:rPr>
              <a:t>Санитарка шепчет, умирая:</a:t>
            </a:r>
            <a:br>
              <a:rPr lang="ru-RU" b="1" dirty="0" smtClean="0">
                <a:cs typeface="Aharoni" pitchFamily="2" charset="-79"/>
              </a:rPr>
            </a:br>
            <a:r>
              <a:rPr lang="ru-RU" b="1" dirty="0" smtClean="0">
                <a:cs typeface="Aharoni" pitchFamily="2" charset="-79"/>
              </a:rPr>
              <a:t>- Я еще, ребята, не жила...</a:t>
            </a:r>
            <a:br>
              <a:rPr lang="ru-RU" b="1" dirty="0" smtClean="0">
                <a:cs typeface="Aharoni" pitchFamily="2" charset="-79"/>
              </a:rPr>
            </a:br>
            <a:r>
              <a:rPr lang="ru-RU" b="1" dirty="0" smtClean="0">
                <a:cs typeface="Aharoni" pitchFamily="2" charset="-79"/>
              </a:rPr>
              <a:t>И бойцы вокруг нее толпятся</a:t>
            </a:r>
            <a:br>
              <a:rPr lang="ru-RU" b="1" dirty="0" smtClean="0">
                <a:cs typeface="Aharoni" pitchFamily="2" charset="-79"/>
              </a:rPr>
            </a:br>
            <a:r>
              <a:rPr lang="ru-RU" b="1" dirty="0" smtClean="0">
                <a:cs typeface="Aharoni" pitchFamily="2" charset="-79"/>
              </a:rPr>
              <a:t>И не могут ей в глаза смотреть:</a:t>
            </a:r>
            <a:br>
              <a:rPr lang="ru-RU" b="1" dirty="0" smtClean="0">
                <a:cs typeface="Aharoni" pitchFamily="2" charset="-79"/>
              </a:rPr>
            </a:br>
            <a:r>
              <a:rPr lang="ru-RU" b="1" dirty="0" smtClean="0">
                <a:cs typeface="Aharoni" pitchFamily="2" charset="-79"/>
              </a:rPr>
              <a:t>Восемнадцать - это восемнадцать,</a:t>
            </a:r>
            <a:br>
              <a:rPr lang="ru-RU" b="1" dirty="0" smtClean="0">
                <a:cs typeface="Aharoni" pitchFamily="2" charset="-79"/>
              </a:rPr>
            </a:br>
            <a:r>
              <a:rPr lang="ru-RU" b="1" dirty="0" smtClean="0">
                <a:cs typeface="Aharoni" pitchFamily="2" charset="-79"/>
              </a:rPr>
              <a:t>Но ко всем неумолима смерть...</a:t>
            </a:r>
            <a:br>
              <a:rPr lang="ru-RU" b="1" dirty="0" smtClean="0">
                <a:cs typeface="Aharoni" pitchFamily="2" charset="-79"/>
              </a:rPr>
            </a:br>
            <a:r>
              <a:rPr lang="ru-RU" b="1" dirty="0" smtClean="0">
                <a:cs typeface="Aharoni" pitchFamily="2" charset="-79"/>
              </a:rPr>
              <a:t>Через много лет в глазах любимой,</a:t>
            </a:r>
            <a:br>
              <a:rPr lang="ru-RU" b="1" dirty="0" smtClean="0">
                <a:cs typeface="Aharoni" pitchFamily="2" charset="-79"/>
              </a:rPr>
            </a:br>
            <a:r>
              <a:rPr lang="ru-RU" b="1" dirty="0" smtClean="0">
                <a:cs typeface="Aharoni" pitchFamily="2" charset="-79"/>
              </a:rPr>
              <a:t>Что в его глаза устремлены,</a:t>
            </a:r>
            <a:br>
              <a:rPr lang="ru-RU" b="1" dirty="0" smtClean="0">
                <a:cs typeface="Aharoni" pitchFamily="2" charset="-79"/>
              </a:rPr>
            </a:br>
            <a:r>
              <a:rPr lang="ru-RU" b="1" dirty="0" smtClean="0">
                <a:cs typeface="Aharoni" pitchFamily="2" charset="-79"/>
              </a:rPr>
              <a:t>Отблеск зарев, колыханье дыма </a:t>
            </a:r>
          </a:p>
          <a:p>
            <a:r>
              <a:rPr lang="ru-RU" b="1" dirty="0" smtClean="0">
                <a:cs typeface="Aharoni" pitchFamily="2" charset="-79"/>
              </a:rPr>
              <a:t>Вдруг увидит ветеран войны.</a:t>
            </a:r>
            <a:br>
              <a:rPr lang="ru-RU" b="1" dirty="0" smtClean="0">
                <a:cs typeface="Aharoni" pitchFamily="2" charset="-79"/>
              </a:rPr>
            </a:br>
            <a:r>
              <a:rPr lang="ru-RU" b="1" dirty="0" smtClean="0">
                <a:cs typeface="Aharoni" pitchFamily="2" charset="-79"/>
              </a:rPr>
              <a:t>Вздрогнет он и отойдет к окошку,</a:t>
            </a:r>
            <a:br>
              <a:rPr lang="ru-RU" b="1" dirty="0" smtClean="0">
                <a:cs typeface="Aharoni" pitchFamily="2" charset="-79"/>
              </a:rPr>
            </a:br>
            <a:r>
              <a:rPr lang="ru-RU" b="1" dirty="0" smtClean="0">
                <a:cs typeface="Aharoni" pitchFamily="2" charset="-79"/>
              </a:rPr>
              <a:t>Закурить пытаясь на ходу.</a:t>
            </a:r>
            <a:br>
              <a:rPr lang="ru-RU" b="1" dirty="0" smtClean="0">
                <a:cs typeface="Aharoni" pitchFamily="2" charset="-79"/>
              </a:rPr>
            </a:br>
            <a:r>
              <a:rPr lang="ru-RU" b="1" dirty="0" smtClean="0">
                <a:cs typeface="Aharoni" pitchFamily="2" charset="-79"/>
              </a:rPr>
              <a:t>Подожди его, жена, немножко -</a:t>
            </a:r>
            <a:br>
              <a:rPr lang="ru-RU" b="1" dirty="0" smtClean="0">
                <a:cs typeface="Aharoni" pitchFamily="2" charset="-79"/>
              </a:rPr>
            </a:br>
            <a:r>
              <a:rPr lang="ru-RU" b="1" dirty="0" smtClean="0">
                <a:cs typeface="Aharoni" pitchFamily="2" charset="-79"/>
              </a:rPr>
              <a:t>В сорок первом он сейчас году.</a:t>
            </a:r>
            <a:br>
              <a:rPr lang="ru-RU" b="1" dirty="0" smtClean="0">
                <a:cs typeface="Aharoni" pitchFamily="2" charset="-79"/>
              </a:rPr>
            </a:br>
            <a:r>
              <a:rPr lang="ru-RU" b="1" dirty="0" smtClean="0">
                <a:cs typeface="Aharoni" pitchFamily="2" charset="-79"/>
              </a:rPr>
              <a:t>Там, где возле черного сарая,</a:t>
            </a:r>
            <a:br>
              <a:rPr lang="ru-RU" b="1" dirty="0" smtClean="0">
                <a:cs typeface="Aharoni" pitchFamily="2" charset="-79"/>
              </a:rPr>
            </a:br>
            <a:r>
              <a:rPr lang="ru-RU" b="1" dirty="0" smtClean="0">
                <a:cs typeface="Aharoni" pitchFamily="2" charset="-79"/>
              </a:rPr>
              <a:t>На краю отбитого села,</a:t>
            </a:r>
            <a:br>
              <a:rPr lang="ru-RU" b="1" dirty="0" smtClean="0">
                <a:cs typeface="Aharoni" pitchFamily="2" charset="-79"/>
              </a:rPr>
            </a:br>
            <a:r>
              <a:rPr lang="ru-RU" b="1" dirty="0" smtClean="0">
                <a:cs typeface="Aharoni" pitchFamily="2" charset="-79"/>
              </a:rPr>
              <a:t>Девочка лепечет, умирая:</a:t>
            </a:r>
            <a:br>
              <a:rPr lang="ru-RU" b="1" dirty="0" smtClean="0">
                <a:cs typeface="Aharoni" pitchFamily="2" charset="-79"/>
              </a:rPr>
            </a:br>
            <a:r>
              <a:rPr lang="ru-RU" b="1" dirty="0" smtClean="0">
                <a:cs typeface="Aharoni" pitchFamily="2" charset="-79"/>
              </a:rPr>
              <a:t>- Я еще, ребята, не жила...</a:t>
            </a:r>
            <a:br>
              <a:rPr lang="ru-RU" b="1" dirty="0" smtClean="0">
                <a:cs typeface="Aharoni" pitchFamily="2" charset="-79"/>
              </a:rPr>
            </a:br>
            <a:r>
              <a:rPr lang="ru-RU" b="1" i="1" dirty="0" smtClean="0">
                <a:cs typeface="Aharoni" pitchFamily="2" charset="-79"/>
              </a:rPr>
              <a:t>                                                                  </a:t>
            </a:r>
            <a:r>
              <a:rPr lang="ru-RU" b="1" i="1" dirty="0" smtClean="0"/>
              <a:t>Ю. </a:t>
            </a:r>
            <a:r>
              <a:rPr lang="ru-RU" b="1" i="1" dirty="0" err="1" smtClean="0"/>
              <a:t>Друнина</a:t>
            </a:r>
            <a:endParaRPr lang="ru-RU" b="1" i="1" dirty="0"/>
          </a:p>
        </p:txBody>
      </p:sp>
      <p:sp>
        <p:nvSpPr>
          <p:cNvPr id="2050" name="AutoShape 2" descr="https://stiximoi14.3dn.ru/images/45448155.jpg"/>
          <p:cNvSpPr>
            <a:spLocks noChangeAspect="1" noChangeArrowheads="1"/>
          </p:cNvSpPr>
          <p:nvPr/>
        </p:nvSpPr>
        <p:spPr bwMode="auto">
          <a:xfrm>
            <a:off x="1679575" y="-1023938"/>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450402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500726"/>
          </a:xfrm>
        </p:spPr>
        <p:txBody>
          <a:bodyPr>
            <a:normAutofit fontScale="92500"/>
          </a:bodyPr>
          <a:lstStyle/>
          <a:p>
            <a:pPr>
              <a:buNone/>
            </a:pPr>
            <a:r>
              <a:rPr lang="ru-RU" dirty="0" smtClean="0"/>
              <a:t>Объект исследования: </a:t>
            </a:r>
          </a:p>
          <a:p>
            <a:pPr>
              <a:buNone/>
            </a:pPr>
            <a:r>
              <a:rPr lang="ru-RU" sz="2800" i="1" dirty="0" smtClean="0">
                <a:solidFill>
                  <a:srgbClr val="FF0000"/>
                </a:solidFill>
              </a:rPr>
              <a:t>Великая Отечественная война 1941-1945 г.</a:t>
            </a:r>
          </a:p>
          <a:p>
            <a:pPr>
              <a:buNone/>
            </a:pPr>
            <a:endParaRPr lang="ru-RU" sz="2800" dirty="0" smtClean="0">
              <a:solidFill>
                <a:srgbClr val="FF0000"/>
              </a:solidFill>
            </a:endParaRPr>
          </a:p>
          <a:p>
            <a:pPr>
              <a:buNone/>
            </a:pPr>
            <a:r>
              <a:rPr lang="ru-RU" sz="2800" dirty="0" smtClean="0"/>
              <a:t>Предмет исследования:</a:t>
            </a:r>
          </a:p>
          <a:p>
            <a:pPr>
              <a:buNone/>
            </a:pPr>
            <a:r>
              <a:rPr lang="ru-RU" sz="2800" i="1" dirty="0" smtClean="0">
                <a:solidFill>
                  <a:srgbClr val="FF0000"/>
                </a:solidFill>
              </a:rPr>
              <a:t>Судьбы моих родственников- участников Великой</a:t>
            </a:r>
          </a:p>
          <a:p>
            <a:pPr>
              <a:buNone/>
            </a:pPr>
            <a:r>
              <a:rPr lang="ru-RU" sz="2800" i="1" dirty="0" smtClean="0">
                <a:solidFill>
                  <a:srgbClr val="FF0000"/>
                </a:solidFill>
              </a:rPr>
              <a:t>Отечественной войны.</a:t>
            </a:r>
          </a:p>
          <a:p>
            <a:pPr>
              <a:buNone/>
            </a:pPr>
            <a:endParaRPr lang="ru-RU" sz="2800" dirty="0" smtClean="0">
              <a:solidFill>
                <a:srgbClr val="FF0000"/>
              </a:solidFill>
            </a:endParaRPr>
          </a:p>
          <a:p>
            <a:pPr>
              <a:buNone/>
            </a:pPr>
            <a:r>
              <a:rPr lang="ru-RU" sz="2800" dirty="0" smtClean="0"/>
              <a:t>Цель исследования:</a:t>
            </a:r>
          </a:p>
          <a:p>
            <a:pPr>
              <a:buNone/>
            </a:pPr>
            <a:r>
              <a:rPr lang="ru-RU" sz="2800" i="1" dirty="0" smtClean="0">
                <a:solidFill>
                  <a:srgbClr val="FF0000"/>
                </a:solidFill>
              </a:rPr>
              <a:t>Как можно больше узнать о жизни во время войны</a:t>
            </a:r>
          </a:p>
          <a:p>
            <a:pPr>
              <a:buNone/>
            </a:pPr>
            <a:r>
              <a:rPr lang="ru-RU" sz="2800" i="1" dirty="0" smtClean="0">
                <a:solidFill>
                  <a:srgbClr val="FF0000"/>
                </a:solidFill>
              </a:rPr>
              <a:t>членов моей семьи. Сохранить историческую память</a:t>
            </a:r>
          </a:p>
          <a:p>
            <a:pPr>
              <a:buNone/>
            </a:pPr>
            <a:r>
              <a:rPr lang="ru-RU" sz="2800" i="1" dirty="0" smtClean="0">
                <a:solidFill>
                  <a:srgbClr val="FF0000"/>
                </a:solidFill>
              </a:rPr>
              <a:t>для будущих поколений</a:t>
            </a:r>
            <a:endParaRPr lang="ru-RU" sz="2800" i="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3116"/>
            <a:ext cx="8229600" cy="3214710"/>
          </a:xfrm>
        </p:spPr>
        <p:txBody>
          <a:bodyPr>
            <a:normAutofit fontScale="90000"/>
          </a:bodyPr>
          <a:lstStyle/>
          <a:p>
            <a:pPr algn="l"/>
            <a:r>
              <a:rPr lang="ru-RU" sz="3200" dirty="0" smtClean="0"/>
              <a:t>Задачи исследования</a:t>
            </a:r>
            <a:r>
              <a:rPr lang="ru-RU" dirty="0" smtClean="0"/>
              <a:t>:</a:t>
            </a:r>
            <a:br>
              <a:rPr lang="ru-RU" dirty="0" smtClean="0"/>
            </a:br>
            <a:r>
              <a:rPr lang="ru-RU" sz="3200" i="1" dirty="0" smtClean="0">
                <a:solidFill>
                  <a:srgbClr val="FF0000"/>
                </a:solidFill>
              </a:rPr>
              <a:t>1. Провести беседу с моими родными, с дедушкой </a:t>
            </a:r>
            <a:r>
              <a:rPr lang="ru-RU" sz="3200" i="1" dirty="0" err="1" smtClean="0">
                <a:solidFill>
                  <a:srgbClr val="FF0000"/>
                </a:solidFill>
              </a:rPr>
              <a:t>Мацуевым</a:t>
            </a:r>
            <a:r>
              <a:rPr lang="ru-RU" sz="3200" i="1" dirty="0" smtClean="0">
                <a:solidFill>
                  <a:srgbClr val="FF0000"/>
                </a:solidFill>
              </a:rPr>
              <a:t> Сергеем Дмитриевичем, с бабушкой </a:t>
            </a:r>
            <a:r>
              <a:rPr lang="ru-RU" sz="3200" i="1" dirty="0" err="1" smtClean="0">
                <a:solidFill>
                  <a:srgbClr val="FF0000"/>
                </a:solidFill>
              </a:rPr>
              <a:t>Мацуевой</a:t>
            </a:r>
            <a:r>
              <a:rPr lang="ru-RU" sz="3200" i="1" dirty="0" smtClean="0">
                <a:solidFill>
                  <a:srgbClr val="FF0000"/>
                </a:solidFill>
              </a:rPr>
              <a:t> Дарьей. .</a:t>
            </a:r>
            <a:br>
              <a:rPr lang="ru-RU" sz="3200" i="1" dirty="0" smtClean="0">
                <a:solidFill>
                  <a:srgbClr val="FF0000"/>
                </a:solidFill>
              </a:rPr>
            </a:br>
            <a:r>
              <a:rPr lang="ru-RU" sz="3200" i="1" dirty="0" smtClean="0">
                <a:solidFill>
                  <a:srgbClr val="FF0000"/>
                </a:solidFill>
              </a:rPr>
              <a:t>2.Собрать и систематизировать материал о том, как жили мои предки во время Великой Отечественной войны, какой вклад они внесли в приближение Победы.</a:t>
            </a:r>
            <a:r>
              <a:rPr lang="ru-RU" sz="3200" dirty="0" smtClean="0"/>
              <a:t/>
            </a:r>
            <a:br>
              <a:rPr lang="ru-RU" sz="3200" dirty="0" smtClean="0"/>
            </a:b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29600" cy="5286412"/>
          </a:xfrm>
        </p:spPr>
        <p:txBody>
          <a:bodyPr>
            <a:normAutofit fontScale="90000"/>
          </a:bodyPr>
          <a:lstStyle/>
          <a:p>
            <a:pPr algn="l"/>
            <a:r>
              <a:rPr lang="ru-RU" sz="3100" dirty="0" smtClean="0"/>
              <a:t>В процессе решения поставленных задач я опиралась на следующую гипотезу:</a:t>
            </a:r>
            <a:r>
              <a:rPr lang="ru-RU" sz="3200" dirty="0" smtClean="0"/>
              <a:t/>
            </a:r>
            <a:br>
              <a:rPr lang="ru-RU" sz="3200" dirty="0" smtClean="0"/>
            </a:br>
            <a:r>
              <a:rPr lang="ru-RU" sz="2700" dirty="0" smtClean="0">
                <a:solidFill>
                  <a:srgbClr val="FF0000"/>
                </a:solidFill>
              </a:rPr>
              <a:t>память о Великой отечественной войне будет сохранена, если человек будет знать и помнить о войне и передавать это по наследству.</a:t>
            </a:r>
            <a:br>
              <a:rPr lang="ru-RU" sz="2700" dirty="0" smtClean="0">
                <a:solidFill>
                  <a:srgbClr val="FF0000"/>
                </a:solidFill>
              </a:rPr>
            </a:br>
            <a:r>
              <a:rPr lang="ru-RU" sz="3100" dirty="0" smtClean="0"/>
              <a:t>Этапы  исследования:</a:t>
            </a:r>
            <a:r>
              <a:rPr lang="ru-RU" sz="2700" dirty="0" smtClean="0">
                <a:solidFill>
                  <a:srgbClr val="FF0000"/>
                </a:solidFill>
              </a:rPr>
              <a:t/>
            </a:r>
            <a:br>
              <a:rPr lang="ru-RU" sz="2700" dirty="0" smtClean="0">
                <a:solidFill>
                  <a:srgbClr val="FF0000"/>
                </a:solidFill>
              </a:rPr>
            </a:br>
            <a:r>
              <a:rPr lang="ru-RU" sz="2700" dirty="0" smtClean="0">
                <a:solidFill>
                  <a:srgbClr val="FF0000"/>
                </a:solidFill>
              </a:rPr>
              <a:t>исследования проводились мною на протяжении нескольких лет и имело три этапа</a:t>
            </a:r>
            <a:br>
              <a:rPr lang="ru-RU" sz="2700" dirty="0" smtClean="0">
                <a:solidFill>
                  <a:srgbClr val="FF0000"/>
                </a:solidFill>
              </a:rPr>
            </a:br>
            <a:r>
              <a:rPr lang="ru-RU" sz="2700" dirty="0" smtClean="0"/>
              <a:t>1 этап </a:t>
            </a:r>
            <a:r>
              <a:rPr lang="ru-RU" sz="2700" dirty="0" smtClean="0">
                <a:solidFill>
                  <a:srgbClr val="FF0000"/>
                </a:solidFill>
              </a:rPr>
              <a:t>– выбор темы исследования, подбор сайтов по теме исследования;</a:t>
            </a:r>
            <a:br>
              <a:rPr lang="ru-RU" sz="2700" dirty="0" smtClean="0">
                <a:solidFill>
                  <a:srgbClr val="FF0000"/>
                </a:solidFill>
              </a:rPr>
            </a:br>
            <a:r>
              <a:rPr lang="ru-RU" sz="2700" dirty="0" smtClean="0"/>
              <a:t>2 этап </a:t>
            </a:r>
            <a:r>
              <a:rPr lang="ru-RU" sz="2700" dirty="0" smtClean="0">
                <a:solidFill>
                  <a:srgbClr val="FF0000"/>
                </a:solidFill>
              </a:rPr>
              <a:t>-беседы с родными, отправка запросов в архивы, в Министерство обороны РФ, изучила сайты по участникам ВОВ, собрала документы и фотоматериалы;</a:t>
            </a:r>
            <a:br>
              <a:rPr lang="ru-RU" sz="2700" dirty="0" smtClean="0">
                <a:solidFill>
                  <a:srgbClr val="FF0000"/>
                </a:solidFill>
              </a:rPr>
            </a:br>
            <a:r>
              <a:rPr lang="ru-RU" sz="2700" dirty="0" smtClean="0"/>
              <a:t>3 этап </a:t>
            </a:r>
            <a:r>
              <a:rPr lang="ru-RU" sz="2700" dirty="0" smtClean="0">
                <a:solidFill>
                  <a:srgbClr val="FF0000"/>
                </a:solidFill>
              </a:rPr>
              <a:t>–оформление работы.</a:t>
            </a:r>
            <a:r>
              <a:rPr lang="ru-RU" sz="3200" dirty="0" smtClean="0">
                <a:solidFill>
                  <a:srgbClr val="FF0000"/>
                </a:solidFill>
              </a:rPr>
              <a:t/>
            </a:r>
            <a:br>
              <a:rPr lang="ru-RU" sz="3200" dirty="0" smtClean="0">
                <a:solidFill>
                  <a:srgbClr val="FF0000"/>
                </a:solidFill>
              </a:rPr>
            </a:br>
            <a:endParaRPr lang="ru-RU" sz="32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3105835"/>
            <a:ext cx="4572000" cy="646331"/>
          </a:xfrm>
          <a:prstGeom prst="rect">
            <a:avLst/>
          </a:prstGeom>
        </p:spPr>
        <p:txBody>
          <a:bodyPr>
            <a:spAutoFit/>
          </a:bodyPr>
          <a:lstStyle/>
          <a:p>
            <a:r>
              <a:rPr lang="en-US" dirty="0" smtClean="0">
                <a:hlinkClick r:id="rId2"/>
              </a:rPr>
              <a:t>http://podvignaroda.mil.ru/?#id=80464239&amp;tab=navDetailManAward</a:t>
            </a:r>
            <a:endParaRPr lang="ru-RU" dirty="0"/>
          </a:p>
        </p:txBody>
      </p:sp>
    </p:spTree>
    <p:extLst>
      <p:ext uri="{BB962C8B-B14F-4D97-AF65-F5344CB8AC3E}">
        <p14:creationId xmlns:p14="http://schemas.microsoft.com/office/powerpoint/2010/main" val="2520043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hlinkClick r:id="rId2"/>
              </a:rPr>
              <a:t>http://podvignaroda.mil.ru/?#id=1516574850&amp;tab=navDetailManUbil</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332958" cy="5544616"/>
          </a:xfrm>
        </p:spPr>
        <p:txBody>
          <a:bodyPr>
            <a:noAutofit/>
          </a:bodyPr>
          <a:lstStyle/>
          <a:p>
            <a:pPr algn="l"/>
            <a:r>
              <a:rPr lang="ru-RU" sz="2400" dirty="0" err="1" smtClean="0"/>
              <a:t>Мацуй</a:t>
            </a:r>
            <a:r>
              <a:rPr lang="ru-RU" sz="2400" dirty="0" smtClean="0"/>
              <a:t> (</a:t>
            </a:r>
            <a:r>
              <a:rPr lang="ru-RU" sz="2400" dirty="0" err="1" smtClean="0"/>
              <a:t>Мацуев</a:t>
            </a:r>
            <a:r>
              <a:rPr lang="ru-RU" sz="2400" dirty="0" smtClean="0"/>
              <a:t>) Дмитрий Маркович родился 30 октября </a:t>
            </a:r>
            <a:r>
              <a:rPr lang="ru-RU" sz="2400" dirty="0" smtClean="0"/>
              <a:t>1923 году в </a:t>
            </a:r>
            <a:r>
              <a:rPr lang="ru-RU" sz="2400" dirty="0" smtClean="0"/>
              <a:t>селе Покровка </a:t>
            </a:r>
            <a:r>
              <a:rPr lang="ru-RU" sz="2400" dirty="0" err="1" smtClean="0"/>
              <a:t>Абанского</a:t>
            </a:r>
            <a:r>
              <a:rPr lang="ru-RU" sz="2400" dirty="0" smtClean="0"/>
              <a:t> района </a:t>
            </a:r>
            <a:r>
              <a:rPr lang="ru-RU" sz="2400" dirty="0" err="1" smtClean="0"/>
              <a:t>Канского</a:t>
            </a:r>
            <a:r>
              <a:rPr lang="ru-RU" sz="2400" dirty="0" smtClean="0"/>
              <a:t> округа Красноярского края. Деревня по тем временам была большая – 60 хозяйств, проживало 300 человек. Семья </a:t>
            </a:r>
            <a:r>
              <a:rPr lang="ru-RU" sz="2400" dirty="0" err="1" smtClean="0"/>
              <a:t>Мацуй</a:t>
            </a:r>
            <a:r>
              <a:rPr lang="ru-RU" sz="2400" dirty="0" smtClean="0"/>
              <a:t> переехала в Сибирь с Центральной России в начале 20 века.  Семья  была большая, родители работали в колхозе. Все дети с детства были приучены к работе и труду. Дмитрий рано стал  помогать в колхозе, очень любил технику, Иван - старший брат любил охотиться и рыбачить . </a:t>
            </a:r>
            <a:r>
              <a:rPr lang="ru-RU" sz="2400" dirty="0" smtClean="0"/>
              <a:t>Дмитрий </a:t>
            </a:r>
            <a:r>
              <a:rPr lang="ru-RU" sz="2400" dirty="0" smtClean="0"/>
              <a:t>закончил </a:t>
            </a:r>
            <a:r>
              <a:rPr lang="ru-RU" sz="2400" dirty="0" smtClean="0"/>
              <a:t>5 </a:t>
            </a:r>
            <a:r>
              <a:rPr lang="ru-RU" sz="2400" dirty="0"/>
              <a:t>к</a:t>
            </a:r>
            <a:r>
              <a:rPr lang="ru-RU" sz="2400" dirty="0" smtClean="0"/>
              <a:t>лассов  Покровской школы. Это  было большое достижение, так  как надо было работать, помогать родителям, но отец с матерью, что образование важно. И сыновья запомнили это на всю жизнь.</a:t>
            </a:r>
            <a:r>
              <a:rPr lang="ru-RU" sz="2400" dirty="0" smtClean="0"/>
              <a:t/>
            </a:r>
            <a:br>
              <a:rPr lang="ru-RU" sz="2400" dirty="0" smtClean="0"/>
            </a:br>
            <a:r>
              <a:rPr lang="ru-RU" sz="2400" dirty="0" smtClean="0"/>
              <a:t>Перед войной </a:t>
            </a:r>
            <a:r>
              <a:rPr lang="ru-RU" sz="2400" dirty="0"/>
              <a:t> </a:t>
            </a:r>
            <a:r>
              <a:rPr lang="ru-RU" sz="2400" dirty="0" smtClean="0"/>
              <a:t>Дмитрий также выучился </a:t>
            </a:r>
            <a:r>
              <a:rPr lang="ru-RU" sz="2400" dirty="0" smtClean="0"/>
              <a:t>на шофера.</a:t>
            </a:r>
            <a:br>
              <a:rPr lang="ru-RU" sz="2400" dirty="0" smtClean="0"/>
            </a:br>
            <a:r>
              <a:rPr lang="ru-RU" sz="2400" dirty="0" smtClean="0"/>
              <a:t>В колхозе было тяжело, а тут еще и война.</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5500702"/>
            <a:ext cx="6000792" cy="709614"/>
          </a:xfrm>
          <a:ln>
            <a:solidFill>
              <a:schemeClr val="tx1"/>
            </a:solidFill>
          </a:ln>
        </p:spPr>
        <p:txBody>
          <a:bodyPr>
            <a:normAutofit/>
          </a:bodyPr>
          <a:lstStyle/>
          <a:p>
            <a:pPr algn="ctr"/>
            <a:r>
              <a:rPr lang="ru-RU" dirty="0" smtClean="0"/>
              <a:t>МАЦУЙ ДМИТРИЙ МАРКОВИЧ</a:t>
            </a:r>
            <a:br>
              <a:rPr lang="ru-RU" dirty="0" smtClean="0"/>
            </a:br>
            <a:r>
              <a:rPr lang="ru-RU" dirty="0" smtClean="0"/>
              <a:t> (30.10.23 г. - 10.09.2005 г.)</a:t>
            </a:r>
            <a:endParaRPr lang="ru-RU" dirty="0"/>
          </a:p>
        </p:txBody>
      </p:sp>
      <p:pic>
        <p:nvPicPr>
          <p:cNvPr id="10" name="Picture 2" descr="C:\Users\Физика\Desktop\настяМ\ZkWiOICtMQY.jpg"/>
          <p:cNvPicPr>
            <a:picLocks noChangeAspect="1" noChangeArrowheads="1"/>
          </p:cNvPicPr>
          <p:nvPr/>
        </p:nvPicPr>
        <p:blipFill>
          <a:blip r:embed="rId2"/>
          <a:srcRect/>
          <a:stretch>
            <a:fillRect/>
          </a:stretch>
        </p:blipFill>
        <p:spPr bwMode="auto">
          <a:xfrm>
            <a:off x="2857488" y="285728"/>
            <a:ext cx="3370088" cy="514353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443</Words>
  <Application>Microsoft Office PowerPoint</Application>
  <PresentationFormat>Экран (4:3)</PresentationFormat>
  <Paragraphs>35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Задачи исследования: 1. Провести беседу с моими родными, с дедушкой Мацуевым Сергеем Дмитриевичем, с бабушкой Мацуевой Дарьей. . 2.Собрать и систематизировать материал о том, как жили мои предки во время Великой Отечественной войны, какой вклад они внесли в приближение Победы.   </vt:lpstr>
      <vt:lpstr>В процессе решения поставленных задач я опиралась на следующую гипотезу: память о Великой отечественной войне будет сохранена, если человек будет знать и помнить о войне и передавать это по наследству. Этапы  исследования: исследования проводились мною на протяжении нескольких лет и имело три этапа 1 этап – выбор темы исследования, подбор сайтов по теме исследования; 2 этап -беседы с родными, отправка запросов в архивы, в Министерство обороны РФ, изучила сайты по участникам ВОВ, собрала документы и фотоматериалы; 3 этап –оформление работы. </vt:lpstr>
      <vt:lpstr>Презентация PowerPoint</vt:lpstr>
      <vt:lpstr>Презентация PowerPoint</vt:lpstr>
      <vt:lpstr>Мацуй (Мацуев) Дмитрий Маркович родился 30 октября 1923 году в селе Покровка Абанского района Канского округа Красноярского края. Деревня по тем временам была большая – 60 хозяйств, проживало 300 человек. Семья Мацуй переехала в Сибирь с Центральной России в начале 20 века.  Семья  была большая, родители работали в колхозе. Все дети с детства были приучены к работе и труду. Дмитрий рано стал  помогать в колхозе, очень любил технику, Иван - старший брат любил охотиться и рыбачить . Дмитрий закончил 5 классов  Покровской школы. Это  было большое достижение, так  как надо было работать, помогать родителям, но отец с матерью, что образование важно. И сыновья запомнили это на всю жизнь. Перед войной  Дмитрий также выучился на шофера. В колхозе было тяжело, а тут еще и война.</vt:lpstr>
      <vt:lpstr>МАЦУЙ ДМИТРИЙ МАРКОВИЧ  (30.10.23 г. - 10.09.2005 г.)</vt:lpstr>
      <vt:lpstr>Презентация PowerPoint</vt:lpstr>
      <vt:lpstr>В годы Великой Отечественной войны из Абанского района ушли на фронт свыше 12 тыс. человек, почти каждый третий из них не вернулся с фронта. Из родной деревни Покровка на фронт ушли почти все мужчины, и не все потом вернулись. На фронт Дмитрий был призван на в январе  Абанским РВК, а   Ивана призвали в сентябре 1942 года. </vt:lpstr>
      <vt:lpstr> На укомплектование учебных формирований по подготовке младших командиров направлялись преимущественно призывники 1924 – 1927 г. и военнообязанные в возрасте до 35 лет с образованием не ниже 3 – 4 классов – для учебных стрелковых; с образованием не ниже 5 классов – учебных танковых; в учебные автомобильные – до 45 лет и учебные части связи – до 47 лет. Во второй половине 1942 г. для укомплектования запасных артиллерийских бригад стали направляться военнообязанные старших возрастов (до 50 лет) со сроком обучения – 2 месяца. Дмитрий Маркович прошел курсы и был направлен на 1 Украинский фронт в звании младшего сержанта.</vt:lpstr>
      <vt:lpstr>С января 1943 года по май 1944 года служил на 1 Украинском фронте,  20 мая 1944 года по 10 сентября 1944 год  проходил службу на 2 Украинском фронте в составе  Автомобильного батальона 42 Армейского Гвардейского тяжелого танкового самоходного полка https://pamyat-naroda.ru/heroes/podvig-chelovek_nagrazhdenie80464239/   Будучи командиром отделения проявил себя храбрым, дисциплинированным воином. В боях за город был легко ранен, нот продолжал командовать отделением.</vt:lpstr>
      <vt:lpstr>Презентация PowerPoint</vt:lpstr>
      <vt:lpstr>Презентация PowerPoint</vt:lpstr>
      <vt:lpstr>Презентация PowerPoint</vt:lpstr>
      <vt:lpstr>Презентация PowerPoint</vt:lpstr>
    </vt:vector>
  </TitlesOfParts>
  <Company>Интернат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dc:creator>
  <cp:lastModifiedBy>Lidia</cp:lastModifiedBy>
  <cp:revision>63</cp:revision>
  <dcterms:created xsi:type="dcterms:W3CDTF">2015-02-17T08:35:42Z</dcterms:created>
  <dcterms:modified xsi:type="dcterms:W3CDTF">2019-04-20T11:52:00Z</dcterms:modified>
</cp:coreProperties>
</file>