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55.jpeg" ContentType="image/jpeg"/>
  <Override PartName="/ppt/media/image48.png" ContentType="image/pn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51.jpeg" ContentType="image/jpeg"/>
  <Override PartName="/ppt/media/image9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46.jpeg" ContentType="image/jpeg"/>
  <Override PartName="/ppt/media/image13.png" ContentType="image/png"/>
  <Override PartName="/ppt/media/image14.png" ContentType="image/png"/>
  <Override PartName="/ppt/media/image35.jpeg" ContentType="image/jpeg"/>
  <Override PartName="/ppt/media/image15.png" ContentType="image/png"/>
  <Override PartName="/ppt/media/image49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44.png" ContentType="image/png"/>
  <Override PartName="/ppt/media/image20.jpeg" ContentType="image/jpeg"/>
  <Override PartName="/ppt/media/image21.png" ContentType="image/png"/>
  <Override PartName="/ppt/media/image47.jpeg" ContentType="image/jpe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32.png" ContentType="image/png"/>
  <Override PartName="/ppt/media/image30.jpeg" ContentType="image/jpeg"/>
  <Override PartName="/ppt/media/image31.png" ContentType="image/png"/>
  <Override PartName="/ppt/media/image33.jpeg" ContentType="image/jpeg"/>
  <Override PartName="/ppt/media/image37.jpeg" ContentType="image/jpeg"/>
  <Override PartName="/ppt/media/image39.png" ContentType="image/png"/>
  <Override PartName="/ppt/media/image40.jpeg" ContentType="image/jpeg"/>
  <Override PartName="/ppt/media/image41.jpeg" ContentType="image/jpeg"/>
  <Override PartName="/ppt/media/image42.png" ContentType="image/png"/>
  <Override PartName="/ppt/media/image43.jpeg" ContentType="image/jpeg"/>
  <Override PartName="/ppt/media/image45.png" ContentType="image/png"/>
  <Override PartName="/ppt/media/image50.jpeg" ContentType="image/jpeg"/>
  <Override PartName="/ppt/media/image52.jpeg" ContentType="image/jpeg"/>
  <Override PartName="/ppt/media/image53.png" ContentType="image/png"/>
  <Override PartName="/ppt/media/image5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2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93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slideLayout" Target="../slideLayouts/slideLayout2.xml"/><Relationship Id="rId17" Type="http://schemas.openxmlformats.org/officeDocument/2006/relationships/slideLayout" Target="../slideLayouts/slideLayout3.xml"/><Relationship Id="rId18" Type="http://schemas.openxmlformats.org/officeDocument/2006/relationships/slideLayout" Target="../slideLayouts/slideLayout4.xml"/><Relationship Id="rId19" Type="http://schemas.openxmlformats.org/officeDocument/2006/relationships/slideLayout" Target="../slideLayouts/slideLayout5.xml"/><Relationship Id="rId2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7.xml"/><Relationship Id="rId22" Type="http://schemas.openxmlformats.org/officeDocument/2006/relationships/slideLayout" Target="../slideLayouts/slideLayout8.xml"/><Relationship Id="rId23" Type="http://schemas.openxmlformats.org/officeDocument/2006/relationships/slideLayout" Target="../slideLayouts/slideLayout9.xml"/><Relationship Id="rId24" Type="http://schemas.openxmlformats.org/officeDocument/2006/relationships/slideLayout" Target="../slideLayouts/slideLayout10.xml"/><Relationship Id="rId25" Type="http://schemas.openxmlformats.org/officeDocument/2006/relationships/slideLayout" Target="../slideLayouts/slideLayout11.xml"/><Relationship Id="rId2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1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2" name="Picture 12" descr=""/>
          <p:cNvPicPr/>
          <p:nvPr/>
        </p:nvPicPr>
        <p:blipFill>
          <a:blip r:embed="rId4"/>
          <a:srcRect l="12447" t="6254" r="4052" b="0"/>
          <a:stretch/>
        </p:blipFill>
        <p:spPr>
          <a:xfrm>
            <a:off x="0" y="3875760"/>
            <a:ext cx="1700640" cy="126684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5"/>
          <a:srcRect l="0" t="0" r="4168" b="0"/>
          <a:stretch/>
        </p:blipFill>
        <p:spPr>
          <a:xfrm>
            <a:off x="0" y="2571840"/>
            <a:ext cx="1675080" cy="1213560"/>
          </a:xfrm>
          <a:prstGeom prst="rect">
            <a:avLst/>
          </a:prstGeom>
          <a:ln>
            <a:noFill/>
          </a:ln>
        </p:spPr>
      </p:pic>
      <p:pic>
        <p:nvPicPr>
          <p:cNvPr id="4" name="Picture 4" descr=""/>
          <p:cNvPicPr/>
          <p:nvPr/>
        </p:nvPicPr>
        <p:blipFill>
          <a:blip r:embed="rId6"/>
          <a:stretch/>
        </p:blipFill>
        <p:spPr>
          <a:xfrm>
            <a:off x="0" y="1285920"/>
            <a:ext cx="1685880" cy="121356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"/>
          <p:cNvPicPr/>
          <p:nvPr/>
        </p:nvPicPr>
        <p:blipFill>
          <a:blip r:embed="rId7"/>
          <a:srcRect l="0" t="0" r="5886" b="10231"/>
          <a:stretch/>
        </p:blipFill>
        <p:spPr>
          <a:xfrm>
            <a:off x="0" y="0"/>
            <a:ext cx="1642320" cy="1231560"/>
          </a:xfrm>
          <a:prstGeom prst="rect">
            <a:avLst/>
          </a:prstGeom>
          <a:ln>
            <a:noFill/>
          </a:ln>
        </p:spPr>
      </p:pic>
      <p:pic>
        <p:nvPicPr>
          <p:cNvPr id="6" name="Picture 20" descr=""/>
          <p:cNvPicPr/>
          <p:nvPr/>
        </p:nvPicPr>
        <p:blipFill>
          <a:blip r:embed="rId8"/>
          <a:stretch/>
        </p:blipFill>
        <p:spPr>
          <a:xfrm>
            <a:off x="0" y="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7" name="Picture 20" descr=""/>
          <p:cNvPicPr/>
          <p:nvPr/>
        </p:nvPicPr>
        <p:blipFill>
          <a:blip r:embed="rId9"/>
          <a:stretch/>
        </p:blipFill>
        <p:spPr>
          <a:xfrm>
            <a:off x="0" y="128592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8" name="Picture 20" descr=""/>
          <p:cNvPicPr/>
          <p:nvPr/>
        </p:nvPicPr>
        <p:blipFill>
          <a:blip r:embed="rId10"/>
          <a:stretch/>
        </p:blipFill>
        <p:spPr>
          <a:xfrm>
            <a:off x="0" y="257184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9" name="Picture 20" descr=""/>
          <p:cNvPicPr/>
          <p:nvPr/>
        </p:nvPicPr>
        <p:blipFill>
          <a:blip r:embed="rId11"/>
          <a:stretch/>
        </p:blipFill>
        <p:spPr>
          <a:xfrm>
            <a:off x="0" y="385776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10" name="Picture 8" descr=""/>
          <p:cNvPicPr/>
          <p:nvPr/>
        </p:nvPicPr>
        <p:blipFill>
          <a:blip r:embed="rId12">
            <a:lum contrast="-10000"/>
          </a:blip>
          <a:stretch/>
        </p:blipFill>
        <p:spPr>
          <a:xfrm>
            <a:off x="5715000" y="-21960"/>
            <a:ext cx="3428280" cy="5164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10" descr=""/>
          <p:cNvPicPr/>
          <p:nvPr/>
        </p:nvPicPr>
        <p:blipFill>
          <a:blip r:embed="rId13"/>
          <a:srcRect l="0" t="0" r="0" b="6002"/>
          <a:stretch/>
        </p:blipFill>
        <p:spPr>
          <a:xfrm>
            <a:off x="3071880" y="2905560"/>
            <a:ext cx="3571200" cy="2237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Picture 20" descr=""/>
          <p:cNvPicPr/>
          <p:nvPr/>
        </p:nvPicPr>
        <p:blipFill>
          <a:blip r:embed="rId14"/>
          <a:stretch/>
        </p:blipFill>
        <p:spPr>
          <a:xfrm>
            <a:off x="1357200" y="2786040"/>
            <a:ext cx="2428200" cy="2238840"/>
          </a:xfrm>
          <a:prstGeom prst="rect">
            <a:avLst/>
          </a:prstGeom>
          <a:ln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50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51" name="Picture 12" descr=""/>
          <p:cNvPicPr/>
          <p:nvPr/>
        </p:nvPicPr>
        <p:blipFill>
          <a:blip r:embed="rId4"/>
          <a:srcRect l="12447" t="6254" r="4052" b="0"/>
          <a:stretch/>
        </p:blipFill>
        <p:spPr>
          <a:xfrm>
            <a:off x="0" y="3875760"/>
            <a:ext cx="1700640" cy="1266840"/>
          </a:xfrm>
          <a:prstGeom prst="rect">
            <a:avLst/>
          </a:prstGeom>
          <a:ln>
            <a:noFill/>
          </a:ln>
        </p:spPr>
      </p:pic>
      <p:pic>
        <p:nvPicPr>
          <p:cNvPr id="52" name="Picture 8" descr=""/>
          <p:cNvPicPr/>
          <p:nvPr/>
        </p:nvPicPr>
        <p:blipFill>
          <a:blip r:embed="rId5"/>
          <a:srcRect l="0" t="0" r="4168" b="0"/>
          <a:stretch/>
        </p:blipFill>
        <p:spPr>
          <a:xfrm>
            <a:off x="0" y="2571840"/>
            <a:ext cx="1675080" cy="1213560"/>
          </a:xfrm>
          <a:prstGeom prst="rect">
            <a:avLst/>
          </a:prstGeom>
          <a:ln>
            <a:noFill/>
          </a:ln>
        </p:spPr>
      </p:pic>
      <p:pic>
        <p:nvPicPr>
          <p:cNvPr id="53" name="Picture 4" descr=""/>
          <p:cNvPicPr/>
          <p:nvPr/>
        </p:nvPicPr>
        <p:blipFill>
          <a:blip r:embed="rId6"/>
          <a:stretch/>
        </p:blipFill>
        <p:spPr>
          <a:xfrm>
            <a:off x="0" y="1285920"/>
            <a:ext cx="1685880" cy="1213560"/>
          </a:xfrm>
          <a:prstGeom prst="rect">
            <a:avLst/>
          </a:prstGeom>
          <a:ln>
            <a:noFill/>
          </a:ln>
        </p:spPr>
      </p:pic>
      <p:pic>
        <p:nvPicPr>
          <p:cNvPr id="54" name="Picture 2" descr=""/>
          <p:cNvPicPr/>
          <p:nvPr/>
        </p:nvPicPr>
        <p:blipFill>
          <a:blip r:embed="rId7"/>
          <a:srcRect l="0" t="0" r="5886" b="10231"/>
          <a:stretch/>
        </p:blipFill>
        <p:spPr>
          <a:xfrm>
            <a:off x="0" y="0"/>
            <a:ext cx="1642320" cy="1231560"/>
          </a:xfrm>
          <a:prstGeom prst="rect">
            <a:avLst/>
          </a:prstGeom>
          <a:ln>
            <a:noFill/>
          </a:ln>
        </p:spPr>
      </p:pic>
      <p:pic>
        <p:nvPicPr>
          <p:cNvPr id="55" name="Picture 20" descr=""/>
          <p:cNvPicPr/>
          <p:nvPr/>
        </p:nvPicPr>
        <p:blipFill>
          <a:blip r:embed="rId8"/>
          <a:stretch/>
        </p:blipFill>
        <p:spPr>
          <a:xfrm>
            <a:off x="0" y="128592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56" name="Picture 20" descr=""/>
          <p:cNvPicPr/>
          <p:nvPr/>
        </p:nvPicPr>
        <p:blipFill>
          <a:blip r:embed="rId9"/>
          <a:stretch/>
        </p:blipFill>
        <p:spPr>
          <a:xfrm>
            <a:off x="0" y="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57" name="Picture 20" descr=""/>
          <p:cNvPicPr/>
          <p:nvPr/>
        </p:nvPicPr>
        <p:blipFill>
          <a:blip r:embed="rId10"/>
          <a:stretch/>
        </p:blipFill>
        <p:spPr>
          <a:xfrm>
            <a:off x="0" y="2571840"/>
            <a:ext cx="1686960" cy="1285200"/>
          </a:xfrm>
          <a:prstGeom prst="rect">
            <a:avLst/>
          </a:prstGeom>
          <a:ln>
            <a:noFill/>
          </a:ln>
        </p:spPr>
      </p:pic>
      <p:pic>
        <p:nvPicPr>
          <p:cNvPr id="58" name="Picture 20" descr=""/>
          <p:cNvPicPr/>
          <p:nvPr/>
        </p:nvPicPr>
        <p:blipFill>
          <a:blip r:embed="rId11"/>
          <a:stretch/>
        </p:blipFill>
        <p:spPr>
          <a:xfrm>
            <a:off x="0" y="3857760"/>
            <a:ext cx="1686960" cy="128520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155520" y="-136440"/>
            <a:ext cx="297720" cy="2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2"/>
          <p:cNvSpPr/>
          <p:nvPr/>
        </p:nvSpPr>
        <p:spPr>
          <a:xfrm>
            <a:off x="155520" y="-136440"/>
            <a:ext cx="297720" cy="2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98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99" name="Picture 16" descr="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137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138" name="Picture 8" descr=""/>
          <p:cNvPicPr/>
          <p:nvPr/>
        </p:nvPicPr>
        <p:blipFill>
          <a:blip r:embed="rId4">
            <a:lum contrast="-10000"/>
          </a:blip>
          <a:stretch/>
        </p:blipFill>
        <p:spPr>
          <a:xfrm>
            <a:off x="6535800" y="1214280"/>
            <a:ext cx="2607480" cy="39283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39" name="Picture 10" descr=""/>
          <p:cNvPicPr/>
          <p:nvPr/>
        </p:nvPicPr>
        <p:blipFill>
          <a:blip r:embed="rId5"/>
          <a:srcRect l="0" t="0" r="0" b="6002"/>
          <a:stretch/>
        </p:blipFill>
        <p:spPr>
          <a:xfrm>
            <a:off x="4714920" y="3000240"/>
            <a:ext cx="3285360" cy="20581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40" name="Picture 16" descr=""/>
          <p:cNvPicPr/>
          <p:nvPr/>
        </p:nvPicPr>
        <p:blipFill>
          <a:blip r:embed="rId6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178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179" name="Picture 20" descr=""/>
          <p:cNvPicPr/>
          <p:nvPr/>
        </p:nvPicPr>
        <p:blipFill>
          <a:blip r:embed="rId4"/>
          <a:stretch/>
        </p:blipFill>
        <p:spPr>
          <a:xfrm>
            <a:off x="214200" y="3071880"/>
            <a:ext cx="1928160" cy="1777680"/>
          </a:xfrm>
          <a:prstGeom prst="rect">
            <a:avLst/>
          </a:prstGeom>
          <a:ln>
            <a:noFill/>
          </a:ln>
        </p:spPr>
      </p:pic>
      <p:pic>
        <p:nvPicPr>
          <p:cNvPr id="180" name="Picture 10" descr=""/>
          <p:cNvPicPr/>
          <p:nvPr/>
        </p:nvPicPr>
        <p:blipFill>
          <a:blip r:embed="rId5"/>
          <a:srcRect l="0" t="0" r="0" b="6002"/>
          <a:stretch/>
        </p:blipFill>
        <p:spPr>
          <a:xfrm>
            <a:off x="5153400" y="2643120"/>
            <a:ext cx="3989880" cy="24994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218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6" descr=""/>
          <p:cNvPicPr/>
          <p:nvPr/>
        </p:nvPicPr>
        <p:blipFill>
          <a:blip r:embed="rId2">
            <a:lum contrast="-20000"/>
          </a:blip>
          <a:srcRect l="0" t="0" r="0" b="1327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pic>
        <p:nvPicPr>
          <p:cNvPr id="256" name="Picture 16" descr=""/>
          <p:cNvPicPr/>
          <p:nvPr/>
        </p:nvPicPr>
        <p:blipFill>
          <a:blip r:embed="rId3"/>
          <a:stretch/>
        </p:blipFill>
        <p:spPr>
          <a:xfrm>
            <a:off x="-27000" y="20520"/>
            <a:ext cx="9179280" cy="514728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257" name="Picture 16" descr="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easyen.ru/load/shablony_prezentacij/den_pobedy_9_maja/velikaja_pobeda/505-1-0-41762" TargetMode="External"/><Relationship Id="rId2" Type="http://schemas.openxmlformats.org/officeDocument/2006/relationships/hyperlink" Target="http://www.news.tvk.tv/upload/medialibrary/6e0/blokadnyy-khleb-2.jpg" TargetMode="External"/><Relationship Id="rId3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547640" y="344880"/>
            <a:ext cx="4968000" cy="27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Всероссийская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акция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«Блокадный хлеб»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5004000" y="4011840"/>
            <a:ext cx="388764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r">
              <a:lnSpc>
                <a:spcPct val="100000"/>
              </a:lnSpc>
            </a:pPr>
            <a:r>
              <a:rPr b="1" lang="ru-RU" sz="1600" spc="-1" strike="noStrike">
                <a:solidFill>
                  <a:srgbClr val="fdeada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바탕"/>
              </a:rPr>
              <a:t>Автор: Захарова Екатерина Алексеевна, </a:t>
            </a:r>
            <a:endParaRPr/>
          </a:p>
          <a:p>
            <a:pPr marL="343080" indent="-342360" algn="r">
              <a:lnSpc>
                <a:spcPct val="100000"/>
              </a:lnSpc>
            </a:pPr>
            <a:r>
              <a:rPr b="1" lang="ru-RU" sz="1600" spc="-1" strike="noStrike">
                <a:solidFill>
                  <a:srgbClr val="fdeada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바탕"/>
              </a:rPr>
              <a:t>учитель физической культуры </a:t>
            </a:r>
            <a:endParaRPr/>
          </a:p>
          <a:p>
            <a:pPr marL="343080" indent="-342360" algn="r">
              <a:lnSpc>
                <a:spcPct val="100000"/>
              </a:lnSpc>
            </a:pPr>
            <a:r>
              <a:rPr b="1" lang="ru-RU" sz="1600" spc="-1" strike="noStrike">
                <a:solidFill>
                  <a:srgbClr val="fdeada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바탕"/>
              </a:rPr>
              <a:t>МОУ «СОШ №95 с УИОП» г. Саратов</a:t>
            </a:r>
            <a:endParaRPr/>
          </a:p>
          <a:p>
            <a:pPr marL="343080" indent="-342360" algn="r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23640" y="377280"/>
            <a:ext cx="62640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Вологодская область сыграла особую роль в помощи блокадному Ленинграду. Именно Вологодчина стала первым пунктом приема, размещения эвакуированных.</a:t>
            </a:r>
            <a:endParaRPr/>
          </a:p>
        </p:txBody>
      </p:sp>
    </p:spTree>
  </p:cSld>
  <p:transition spd="slow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23640" y="123480"/>
            <a:ext cx="6947280" cy="39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Во многих городах и населенных пунктах области были организованы эвакопункты. Здесь эвакуированные получали питание, отдых, медицинскую помощь. Только с 25 января по 5 апреля 1942 года через Вологду прошло 150 поездов, в которых эвакуировались в тыл 319 117 ленинградцев. </a:t>
            </a:r>
            <a:endParaRPr/>
          </a:p>
        </p:txBody>
      </p:sp>
    </p:spTree>
  </p:cSld>
  <p:transition spd="slow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835640" y="267480"/>
            <a:ext cx="4319640" cy="22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2020 год –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Год памяти и славы</a:t>
            </a:r>
            <a:endParaRPr/>
          </a:p>
        </p:txBody>
      </p:sp>
    </p:spTree>
  </p:cSld>
  <p:transition spd="slow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23640" y="123480"/>
            <a:ext cx="7272000" cy="39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27 января в день снятия блокады Ленинграда проходит Всероссийская акция памяти «Блокадный хлеб». Символом акции является кусочек хлеба весом в 125 граммов – именно такая минимальная норма выдачи хлеба на человека в день была установлена во время блокады Ленинграда. </a:t>
            </a:r>
            <a:endParaRPr/>
          </a:p>
        </p:txBody>
      </p:sp>
    </p:spTree>
  </p:cSld>
  <p:transition spd="slow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95640" y="400320"/>
            <a:ext cx="4968000" cy="35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Сохраним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историческую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Память Вместе!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70000"/>
                </a:solidFill>
                <a:uFill>
                  <a:solidFill>
                    <a:srgbClr val="ffffff"/>
                  </a:solidFill>
                </a:uFill>
                <a:latin typeface="Franklin Gothic Medium Cond"/>
                <a:ea typeface="DejaVu Sans"/>
              </a:rPr>
              <a:t>Почтим память павших минутой молчания...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309" name="Рисунок 6" descr=""/>
          <p:cNvPicPr/>
          <p:nvPr/>
        </p:nvPicPr>
        <p:blipFill>
          <a:blip r:embed="rId1"/>
          <a:srcRect l="30314" t="0" r="30314" b="0"/>
          <a:stretch/>
        </p:blipFill>
        <p:spPr>
          <a:xfrm>
            <a:off x="5580000" y="202320"/>
            <a:ext cx="3322080" cy="473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907640" y="123480"/>
            <a:ext cx="5688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Информационные источники: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144000" y="648000"/>
            <a:ext cx="7272000" cy="25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Calibri"/>
              <a:buAutoNum type="arabicPeriod"/>
            </a:pP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  <a:hlinkClick r:id="rId1"/>
              </a:rPr>
              <a:t>https://easyen.ru/load/shablony_prezentacij/den_pobedy_9_maja/velikaja_pobeda/505-1-0-41762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Calibri"/>
              <a:buAutoNum type="arabicPeriod"/>
            </a:pP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  <a:hlinkClick r:id="rId2"/>
              </a:rPr>
              <a:t>http://www.news.tvk.tv/upload/medialibrary/6e0/blokadnyy-khleb-2.jpg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r>
              <a:rPr lang="ru-RU" sz="18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– </a:t>
            </a:r>
            <a:r>
              <a:rPr b="1" lang="ru-RU" sz="18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плакат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4c2600"/>
              </a:buClr>
              <a:buFont typeface="Calibri"/>
              <a:buAutoNum type="arabicPeriod"/>
            </a:pPr>
            <a:r>
              <a:rPr b="1" lang="ru-RU" sz="18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Методические рекомендации для организации Всероссийской акции памяти «Блокадный хлеб», посвященной Дню воинской славы России, 27 января, – Дню полного освобождения города Ленинграда от фашистской блокады.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1979640" y="627480"/>
            <a:ext cx="56160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Calibri"/>
              </a:rPr>
              <a:t>Блокада Ленинграда во время Великой Отечественной войны длилась 872 дня: с 8 сентября 1941 года до 27 января 1944 года. </a:t>
            </a:r>
            <a:endParaRPr/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979640" y="339480"/>
            <a:ext cx="388764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Calibri"/>
              </a:rPr>
              <a:t>За время блокады из Ленинграда было эвакуировано больше 1,5 миллиона человек. </a:t>
            </a:r>
            <a:endParaRPr/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835640" y="449280"/>
            <a:ext cx="629928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Calibri"/>
              </a:rPr>
              <a:t>От голода и лишений за время блокады погибло почти 700 тысяч ленинградцев. Историки считают, что общее число жертв блокады – 1,5 миллиона человек. </a:t>
            </a:r>
            <a:endParaRPr/>
          </a:p>
        </p:txBody>
      </p:sp>
    </p:spTree>
  </p:cSld>
  <p:transition spd="slow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23640" y="267480"/>
            <a:ext cx="6840000" cy="35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 </a:t>
            </a:r>
            <a:endParaRPr/>
          </a:p>
        </p:txBody>
      </p:sp>
    </p:spTree>
  </p:cSld>
  <p:transition spd="slow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835640" y="267480"/>
            <a:ext cx="388764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На 50 % блокадный хлеб состоял из несъедобных примесей, заменявших муку:</a:t>
            </a:r>
            <a:endParaRPr/>
          </a:p>
        </p:txBody>
      </p:sp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23640" y="256320"/>
            <a:ext cx="7560000" cy="35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пищевая целлюлоза – 10 %, жмых (остатки после отжима растительного масла из семян масличных культур: подсолнечника, рапса, льна) – 10 %, обойная пыль – 2 %, выбойки из мешков – 2 %, хвоя – 1 %, ржаная мука – 75 %.  Другие продукты в этот период не выдавали.</a:t>
            </a:r>
            <a:endParaRPr/>
          </a:p>
        </p:txBody>
      </p:sp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23640" y="388800"/>
            <a:ext cx="6480000" cy="301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 </a:t>
            </a:r>
            <a:endParaRPr/>
          </a:p>
        </p:txBody>
      </p:sp>
    </p:spTree>
  </p:cSld>
  <p:transition spd="slow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835640" y="858240"/>
            <a:ext cx="403164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4c26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Блокада Ленинграда окончательно снята 27 января 1944 года.</a:t>
            </a:r>
            <a:endParaRPr/>
          </a:p>
        </p:txBody>
      </p:sp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Application>LibreOffice/5.0.3.2$Windows_X86_64 LibreOffice_project/e5f16313668ac592c1bfb310f4390624e3dbfb75</Application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2016-04-21T11:32:19Z</dcterms:created>
  <dc:creator>Master</dc:creator>
  <dc:language>ru-RU</dc:language>
  <dcterms:modified xsi:type="dcterms:W3CDTF">2020-01-26T18:14:03Z</dcterms:modified>
  <cp:revision>25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