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6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Default Extension="bin" ContentType="application/vnd.openxmlformats-officedocument.oleObject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0"/>
  </p:notesMasterIdLst>
  <p:sldIdLst>
    <p:sldId id="256" r:id="rId2"/>
    <p:sldId id="292" r:id="rId3"/>
    <p:sldId id="332" r:id="rId4"/>
    <p:sldId id="333" r:id="rId5"/>
    <p:sldId id="313" r:id="rId6"/>
    <p:sldId id="334" r:id="rId7"/>
    <p:sldId id="335" r:id="rId8"/>
    <p:sldId id="336" r:id="rId9"/>
    <p:sldId id="337" r:id="rId10"/>
    <p:sldId id="338" r:id="rId11"/>
    <p:sldId id="340" r:id="rId12"/>
    <p:sldId id="341" r:id="rId13"/>
    <p:sldId id="342" r:id="rId14"/>
    <p:sldId id="343" r:id="rId15"/>
    <p:sldId id="344" r:id="rId16"/>
    <p:sldId id="345" r:id="rId17"/>
    <p:sldId id="346" r:id="rId18"/>
    <p:sldId id="260" r:id="rId19"/>
  </p:sldIdLst>
  <p:sldSz cx="9144000" cy="6858000" type="screen4x3"/>
  <p:notesSz cx="6858000" cy="9144000"/>
  <p:custDataLst>
    <p:tags r:id="rId21"/>
  </p:custDataLst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0000"/>
    <a:srgbClr val="FFCCFF"/>
    <a:srgbClr val="ADD1E7"/>
    <a:srgbClr val="AED2E6"/>
    <a:srgbClr val="70B8DE"/>
    <a:srgbClr val="0070C0"/>
    <a:srgbClr val="4BACC6"/>
    <a:srgbClr val="009900"/>
    <a:srgbClr val="95B3D7"/>
    <a:srgbClr val="F0DB10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6085125" cy="4608512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ags" Target="tags/tag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5.wmf"/><Relationship Id="rId7" Type="http://schemas.openxmlformats.org/officeDocument/2006/relationships/image" Target="../media/image9.wmf"/><Relationship Id="rId2" Type="http://schemas.openxmlformats.org/officeDocument/2006/relationships/image" Target="../media/image4.wmf"/><Relationship Id="rId1" Type="http://schemas.openxmlformats.org/officeDocument/2006/relationships/image" Target="../media/image3.wmf"/><Relationship Id="rId6" Type="http://schemas.openxmlformats.org/officeDocument/2006/relationships/image" Target="../media/image8.wmf"/><Relationship Id="rId5" Type="http://schemas.openxmlformats.org/officeDocument/2006/relationships/image" Target="../media/image7.wmf"/><Relationship Id="rId4" Type="http://schemas.openxmlformats.org/officeDocument/2006/relationships/image" Target="../media/image6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11.wmf"/><Relationship Id="rId1" Type="http://schemas.openxmlformats.org/officeDocument/2006/relationships/image" Target="../media/image10.wmf"/></Relationships>
</file>

<file path=ppt/media/image1.jpeg>
</file>

<file path=ppt/media/image10.wmf>
</file>

<file path=ppt/media/image11.wmf>
</file>

<file path=ppt/media/image12.png>
</file>

<file path=ppt/media/image2.png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5FA63F-463D-460B-A123-44A0C4C9C195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B6E71A-8270-4A7F-B3D7-8F7C189E71D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7164919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B6E71A-8270-4A7F-B3D7-8F7C189E71D0}" type="slidenum">
              <a:rPr lang="ru-RU" smtClean="0"/>
              <a:pPr/>
              <a:t>12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7114126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B6E71A-8270-4A7F-B3D7-8F7C189E71D0}" type="slidenum">
              <a:rPr lang="ru-RU" smtClean="0"/>
              <a:pPr/>
              <a:t>13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55463003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B6E71A-8270-4A7F-B3D7-8F7C189E71D0}" type="slidenum">
              <a:rPr lang="ru-RU" smtClean="0"/>
              <a:pPr/>
              <a:t>14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51581127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B6E71A-8270-4A7F-B3D7-8F7C189E71D0}" type="slidenum">
              <a:rPr lang="ru-RU" smtClean="0"/>
              <a:pPr/>
              <a:t>15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97328431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B6E71A-8270-4A7F-B3D7-8F7C189E71D0}" type="slidenum">
              <a:rPr lang="ru-RU" smtClean="0"/>
              <a:pPr/>
              <a:t>16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14667793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B6E71A-8270-4A7F-B3D7-8F7C189E71D0}" type="slidenum">
              <a:rPr lang="ru-RU" smtClean="0"/>
              <a:pPr/>
              <a:t>17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0521740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1BACD9-18CA-4B19-9BEB-549B262A7D6E}" type="datetimeFigureOut">
              <a:rPr lang="ru-RU" smtClean="0"/>
              <a:pPr/>
              <a:t>12.03.2020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2BB23A-9700-4DCD-ABCC-0FEE15E44244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2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5.bin"/><Relationship Id="rId3" Type="http://schemas.openxmlformats.org/officeDocument/2006/relationships/image" Target="../media/image2.png"/><Relationship Id="rId7" Type="http://schemas.openxmlformats.org/officeDocument/2006/relationships/oleObject" Target="../embeddings/oleObject4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5" Type="http://schemas.openxmlformats.org/officeDocument/2006/relationships/oleObject" Target="../embeddings/oleObject2.bin"/><Relationship Id="rId10" Type="http://schemas.openxmlformats.org/officeDocument/2006/relationships/oleObject" Target="../embeddings/oleObject7.bin"/><Relationship Id="rId4" Type="http://schemas.openxmlformats.org/officeDocument/2006/relationships/oleObject" Target="../embeddings/oleObject1.bin"/><Relationship Id="rId9" Type="http://schemas.openxmlformats.org/officeDocument/2006/relationships/oleObject" Target="../embeddings/oleObject6.bin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9.bin"/><Relationship Id="rId4" Type="http://schemas.openxmlformats.org/officeDocument/2006/relationships/oleObject" Target="../embeddings/oleObject8.bin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 l="-6000" r="-6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603644"/>
            <a:ext cx="9144000" cy="3574262"/>
          </a:xfrm>
          <a:ln>
            <a:noFill/>
          </a:ln>
        </p:spPr>
        <p:txBody>
          <a:bodyPr>
            <a:noAutofit/>
          </a:bodyPr>
          <a:lstStyle/>
          <a:p>
            <a:r>
              <a:rPr lang="ru-RU" sz="48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solidFill>
                  <a:srgbClr val="C00000"/>
                </a:soli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 Разложение многочленов на множители </a:t>
            </a:r>
            <a:r>
              <a:rPr lang="ru-RU" sz="54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solidFill>
                  <a:srgbClr val="C00000"/>
                </a:soli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/>
            </a:r>
            <a:br>
              <a:rPr lang="ru-RU" sz="54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solidFill>
                  <a:srgbClr val="C00000"/>
                </a:soli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</a:br>
            <a:r>
              <a:rPr lang="ru-RU" sz="54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solidFill>
                  <a:srgbClr val="C00000"/>
                </a:soli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Алгебра </a:t>
            </a:r>
            <a:br>
              <a:rPr lang="ru-RU" sz="54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solidFill>
                  <a:srgbClr val="C00000"/>
                </a:soli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</a:br>
            <a:r>
              <a:rPr lang="ru-RU" sz="54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solidFill>
                  <a:srgbClr val="C00000"/>
                </a:soli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7 класс</a:t>
            </a:r>
            <a:endParaRPr lang="ru-RU" sz="54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solidFill>
                <a:srgbClr val="C00000"/>
              </a:soli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523875"/>
          </a:xfrm>
        </p:spPr>
        <p:txBody>
          <a:bodyPr>
            <a:normAutofit/>
          </a:bodyPr>
          <a:lstStyle/>
          <a:p>
            <a:r>
              <a:rPr lang="ru-RU" sz="2400" dirty="0" smtClean="0">
                <a:solidFill>
                  <a:srgbClr val="385D8A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МБОУ </a:t>
            </a:r>
            <a:r>
              <a:rPr lang="ru-RU" sz="2400" dirty="0" smtClean="0">
                <a:solidFill>
                  <a:srgbClr val="385D8A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«</a:t>
            </a:r>
            <a:r>
              <a:rPr lang="ru-RU" sz="2400" dirty="0" err="1" smtClean="0">
                <a:solidFill>
                  <a:srgbClr val="385D8A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Луговецкая</a:t>
            </a:r>
            <a:r>
              <a:rPr lang="ru-RU" sz="2400" dirty="0" smtClean="0">
                <a:solidFill>
                  <a:srgbClr val="385D8A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СОШ»</a:t>
            </a:r>
            <a:endParaRPr lang="ru-RU" sz="2400" dirty="0">
              <a:solidFill>
                <a:srgbClr val="385D8A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0" y="5788153"/>
            <a:ext cx="9144000" cy="6583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+mn-lt"/>
                <a:ea typeface="+mn-ea"/>
                <a:cs typeface="+mn-cs"/>
              </a:rPr>
              <a:t>Учитель </a:t>
            </a: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+mn-lt"/>
                <a:ea typeface="+mn-ea"/>
                <a:cs typeface="+mn-cs"/>
              </a:rPr>
              <a:t>математики:  </a:t>
            </a:r>
            <a:r>
              <a:rPr kumimoji="0" lang="ru-RU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+mn-lt"/>
                <a:ea typeface="+mn-ea"/>
                <a:cs typeface="+mn-cs"/>
              </a:rPr>
              <a:t>Орешко</a:t>
            </a:r>
            <a:r>
              <a:rPr kumimoji="0" lang="ru-RU" sz="2800" b="0" i="0" u="none" strike="noStrike" kern="1200" cap="none" spc="0" normalizeH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+mn-lt"/>
                <a:ea typeface="+mn-ea"/>
                <a:cs typeface="+mn-cs"/>
              </a:rPr>
              <a:t> Вера </a:t>
            </a:r>
            <a:r>
              <a:rPr kumimoji="0" lang="ru-RU" sz="2800" b="0" i="0" u="none" strike="noStrike" kern="1200" cap="none" spc="0" normalizeH="0" noProof="0" dirty="0" err="1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+mn-lt"/>
                <a:ea typeface="+mn-ea"/>
                <a:cs typeface="+mn-cs"/>
              </a:rPr>
              <a:t>Фоковна</a:t>
            </a:r>
            <a:endParaRPr kumimoji="0" lang="ru-RU" sz="28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 advTm="2975"/>
    </mc:Choice>
    <mc:Fallback>
      <p:transition spd="slow" advTm="2975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569627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Способ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группировки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647722" y="1421722"/>
            <a:ext cx="586297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/>
              <a:t>аb</a:t>
            </a:r>
            <a:r>
              <a:rPr lang="ru-RU" sz="2800" baseline="30000" dirty="0"/>
              <a:t>2</a:t>
            </a:r>
            <a:r>
              <a:rPr lang="ru-RU" sz="2800" dirty="0"/>
              <a:t> </a:t>
            </a:r>
            <a:r>
              <a:rPr lang="ru-RU" sz="2800" dirty="0" smtClean="0"/>
              <a:t>– 2</a:t>
            </a:r>
            <a:r>
              <a:rPr lang="ru-RU" sz="2800" i="1" dirty="0" smtClean="0"/>
              <a:t>аb</a:t>
            </a:r>
            <a:r>
              <a:rPr lang="ru-RU" sz="2800" dirty="0" smtClean="0"/>
              <a:t> </a:t>
            </a:r>
            <a:r>
              <a:rPr lang="ru-RU" sz="2800" dirty="0"/>
              <a:t>+ З</a:t>
            </a:r>
            <a:r>
              <a:rPr lang="ru-RU" sz="2800" i="1" dirty="0"/>
              <a:t>а</a:t>
            </a:r>
            <a:r>
              <a:rPr lang="ru-RU" sz="2800" dirty="0"/>
              <a:t> + 2</a:t>
            </a:r>
            <a:r>
              <a:rPr lang="ru-RU" sz="2800" i="1" dirty="0"/>
              <a:t>b</a:t>
            </a:r>
            <a:r>
              <a:rPr lang="ru-RU" sz="2800" baseline="30000" dirty="0"/>
              <a:t>2</a:t>
            </a:r>
            <a:r>
              <a:rPr lang="ru-RU" sz="2800" dirty="0"/>
              <a:t> </a:t>
            </a:r>
            <a:r>
              <a:rPr lang="ru-RU" sz="2800" dirty="0" smtClean="0"/>
              <a:t>– 4</a:t>
            </a:r>
            <a:r>
              <a:rPr lang="ru-RU" sz="2800" i="1" dirty="0" smtClean="0"/>
              <a:t>b</a:t>
            </a:r>
            <a:r>
              <a:rPr lang="ru-RU" sz="2800" dirty="0" smtClean="0"/>
              <a:t> +</a:t>
            </a:r>
            <a:r>
              <a:rPr lang="en-US" sz="2800" dirty="0" smtClean="0"/>
              <a:t> 6 =</a:t>
            </a:r>
            <a:endParaRPr lang="ru-RU" sz="2800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1460411" y="711488"/>
            <a:ext cx="622317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>
                <a:solidFill>
                  <a:srgbClr val="0070C0"/>
                </a:solidFill>
              </a:rPr>
              <a:t>Разложить на </a:t>
            </a:r>
            <a:r>
              <a:rPr lang="ru-RU" sz="2400" i="1" dirty="0" smtClean="0">
                <a:solidFill>
                  <a:srgbClr val="0070C0"/>
                </a:solidFill>
              </a:rPr>
              <a:t>множители многочлен: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1591345" y="3652099"/>
            <a:ext cx="382348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/>
              <a:t>= </a:t>
            </a:r>
            <a:r>
              <a:rPr lang="ru-RU" sz="2800" dirty="0" smtClean="0"/>
              <a:t>(</a:t>
            </a:r>
            <a:r>
              <a:rPr lang="en-US" sz="2800" i="1" dirty="0"/>
              <a:t>b</a:t>
            </a:r>
            <a:r>
              <a:rPr lang="en-US" sz="2800" baseline="30000" dirty="0"/>
              <a:t>2</a:t>
            </a:r>
            <a:r>
              <a:rPr lang="ru-RU" sz="2800" dirty="0"/>
              <a:t> –</a:t>
            </a:r>
            <a:r>
              <a:rPr lang="en-US" sz="2800" dirty="0"/>
              <a:t> 2</a:t>
            </a:r>
            <a:r>
              <a:rPr lang="en-US" sz="2800" i="1" dirty="0"/>
              <a:t>b</a:t>
            </a:r>
            <a:r>
              <a:rPr lang="en-US" sz="2800" dirty="0"/>
              <a:t> + 3</a:t>
            </a:r>
            <a:r>
              <a:rPr lang="ru-RU" sz="2800" dirty="0"/>
              <a:t>) (</a:t>
            </a:r>
            <a:r>
              <a:rPr lang="ru-RU" sz="2800" i="1" dirty="0" smtClean="0"/>
              <a:t>а</a:t>
            </a:r>
            <a:r>
              <a:rPr lang="en-US" sz="2800" i="1" dirty="0" smtClean="0"/>
              <a:t> </a:t>
            </a:r>
            <a:r>
              <a:rPr lang="ru-RU" sz="2800" dirty="0" smtClean="0"/>
              <a:t>+ </a:t>
            </a:r>
            <a:r>
              <a:rPr lang="en-US" sz="2800" dirty="0" smtClean="0"/>
              <a:t>2</a:t>
            </a:r>
            <a:r>
              <a:rPr lang="ru-RU" sz="2800" dirty="0" smtClean="0"/>
              <a:t>)</a:t>
            </a:r>
            <a:endParaRPr lang="ru-RU" sz="28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317676" y="2926562"/>
            <a:ext cx="2100406" cy="493662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5160467" y="2938060"/>
            <a:ext cx="2109456" cy="487194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Прямоугольник 23"/>
          <p:cNvSpPr/>
          <p:nvPr/>
        </p:nvSpPr>
        <p:spPr>
          <a:xfrm>
            <a:off x="1647722" y="2149187"/>
            <a:ext cx="656290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smtClean="0"/>
              <a:t>= </a:t>
            </a:r>
            <a:r>
              <a:rPr lang="en-US" sz="2800" dirty="0" smtClean="0"/>
              <a:t>(</a:t>
            </a:r>
            <a:r>
              <a:rPr lang="ru-RU" sz="2800" i="1" dirty="0" smtClean="0"/>
              <a:t>аb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 2</a:t>
            </a:r>
            <a:r>
              <a:rPr lang="ru-RU" sz="2800" i="1" dirty="0"/>
              <a:t>аb</a:t>
            </a:r>
            <a:r>
              <a:rPr lang="ru-RU" sz="2800" dirty="0"/>
              <a:t> + </a:t>
            </a:r>
            <a:r>
              <a:rPr lang="ru-RU" sz="2800" dirty="0" smtClean="0"/>
              <a:t>З</a:t>
            </a:r>
            <a:r>
              <a:rPr lang="ru-RU" sz="2800" i="1" dirty="0" smtClean="0"/>
              <a:t>а</a:t>
            </a:r>
            <a:r>
              <a:rPr lang="en-US" sz="2800" dirty="0" smtClean="0"/>
              <a:t>)</a:t>
            </a:r>
            <a:r>
              <a:rPr lang="ru-RU" sz="2800" dirty="0" smtClean="0"/>
              <a:t> </a:t>
            </a:r>
            <a:r>
              <a:rPr lang="ru-RU" sz="2800" dirty="0"/>
              <a:t>+ </a:t>
            </a:r>
            <a:r>
              <a:rPr lang="en-US" sz="2800" dirty="0" smtClean="0"/>
              <a:t>(</a:t>
            </a:r>
            <a:r>
              <a:rPr lang="ru-RU" sz="2800" dirty="0" smtClean="0"/>
              <a:t>2</a:t>
            </a:r>
            <a:r>
              <a:rPr lang="ru-RU" sz="2800" i="1" dirty="0" smtClean="0"/>
              <a:t>b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 4</a:t>
            </a:r>
            <a:r>
              <a:rPr lang="ru-RU" sz="2800" i="1" dirty="0"/>
              <a:t>b</a:t>
            </a:r>
            <a:r>
              <a:rPr lang="ru-RU" sz="2800" dirty="0"/>
              <a:t> +</a:t>
            </a:r>
            <a:r>
              <a:rPr lang="en-US" sz="2800" dirty="0"/>
              <a:t> </a:t>
            </a:r>
            <a:r>
              <a:rPr lang="en-US" sz="2800" dirty="0" smtClean="0"/>
              <a:t>6) </a:t>
            </a:r>
            <a:r>
              <a:rPr lang="en-US" sz="2800" dirty="0"/>
              <a:t>=</a:t>
            </a:r>
            <a:endParaRPr lang="ru-RU" sz="2800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1591345" y="2897109"/>
            <a:ext cx="661928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= </a:t>
            </a:r>
            <a:r>
              <a:rPr lang="ru-RU" sz="2800" i="1" dirty="0" smtClean="0"/>
              <a:t>а </a:t>
            </a:r>
            <a:r>
              <a:rPr lang="ru-RU" sz="2800" dirty="0" smtClean="0"/>
              <a:t>(</a:t>
            </a:r>
            <a:r>
              <a:rPr lang="en-US" sz="2800" i="1" dirty="0" smtClean="0"/>
              <a:t>b</a:t>
            </a:r>
            <a:r>
              <a:rPr lang="en-US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en-US" sz="2800" dirty="0" smtClean="0"/>
              <a:t> 2</a:t>
            </a:r>
            <a:r>
              <a:rPr lang="en-US" sz="2800" i="1" dirty="0" smtClean="0"/>
              <a:t>b</a:t>
            </a:r>
            <a:r>
              <a:rPr lang="en-US" sz="2800" dirty="0" smtClean="0"/>
              <a:t> + 3</a:t>
            </a:r>
            <a:r>
              <a:rPr lang="ru-RU" sz="2800" dirty="0" smtClean="0"/>
              <a:t>) </a:t>
            </a:r>
            <a:r>
              <a:rPr lang="ru-RU" sz="2800" dirty="0"/>
              <a:t>+ </a:t>
            </a:r>
            <a:r>
              <a:rPr lang="en-US" sz="2800" dirty="0" smtClean="0"/>
              <a:t>2</a:t>
            </a:r>
            <a:r>
              <a:rPr lang="en-US" sz="2800" i="1" dirty="0" smtClean="0"/>
              <a:t> </a:t>
            </a:r>
            <a:r>
              <a:rPr lang="ru-RU" sz="2800" dirty="0" smtClean="0"/>
              <a:t>(</a:t>
            </a:r>
            <a:r>
              <a:rPr lang="en-US" sz="2800" i="1" dirty="0" smtClean="0"/>
              <a:t>b</a:t>
            </a:r>
            <a:r>
              <a:rPr lang="en-US" sz="2800" baseline="30000" dirty="0" smtClean="0"/>
              <a:t>2</a:t>
            </a:r>
            <a:r>
              <a:rPr lang="en-US" sz="2800" dirty="0" smtClean="0"/>
              <a:t> – 2</a:t>
            </a:r>
            <a:r>
              <a:rPr lang="en-US" sz="2800" i="1" dirty="0" smtClean="0"/>
              <a:t>b</a:t>
            </a:r>
            <a:r>
              <a:rPr lang="ru-RU" sz="2800" dirty="0" smtClean="0"/>
              <a:t> </a:t>
            </a:r>
            <a:r>
              <a:rPr lang="ru-RU" sz="2800" dirty="0"/>
              <a:t>+ </a:t>
            </a:r>
            <a:r>
              <a:rPr lang="ru-RU" sz="2800" dirty="0" smtClean="0"/>
              <a:t>3) =</a:t>
            </a:r>
            <a:endParaRPr lang="ru-RU" sz="2800" dirty="0"/>
          </a:p>
        </p:txBody>
      </p:sp>
      <p:sp>
        <p:nvSpPr>
          <p:cNvPr id="25" name="Скругленный прямоугольник 24"/>
          <p:cNvSpPr/>
          <p:nvPr/>
        </p:nvSpPr>
        <p:spPr>
          <a:xfrm>
            <a:off x="1996146" y="3688125"/>
            <a:ext cx="2096012" cy="487194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049883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1000"/>
                            </p:stCondLst>
                            <p:childTnLst>
                              <p:par>
                                <p:cTn id="2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4" grpId="0" animBg="1"/>
      <p:bldP spid="19" grpId="0" animBg="1"/>
      <p:bldP spid="24" grpId="0"/>
      <p:bldP spid="17" grpId="0"/>
      <p:bldP spid="25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569627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Способ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группировки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609599" y="1416657"/>
            <a:ext cx="269701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/>
              <a:t>х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</a:t>
            </a:r>
            <a:r>
              <a:rPr lang="ru-RU" sz="2800" dirty="0"/>
              <a:t>7</a:t>
            </a:r>
            <a:r>
              <a:rPr lang="ru-RU" sz="2800" i="1" dirty="0"/>
              <a:t>x</a:t>
            </a:r>
            <a:r>
              <a:rPr lang="ru-RU" sz="2800" dirty="0"/>
              <a:t> + 12 </a:t>
            </a:r>
            <a:r>
              <a:rPr lang="en-US" sz="2800" dirty="0" smtClean="0"/>
              <a:t>=</a:t>
            </a:r>
            <a:endParaRPr lang="ru-RU" sz="2800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1460411" y="711488"/>
            <a:ext cx="622317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>
                <a:solidFill>
                  <a:srgbClr val="0070C0"/>
                </a:solidFill>
              </a:rPr>
              <a:t>Разложить на </a:t>
            </a:r>
            <a:r>
              <a:rPr lang="ru-RU" sz="2400" i="1" dirty="0" smtClean="0">
                <a:solidFill>
                  <a:srgbClr val="0070C0"/>
                </a:solidFill>
              </a:rPr>
              <a:t>множители многочлен: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609599" y="2905780"/>
            <a:ext cx="261161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dirty="0" smtClean="0"/>
              <a:t>= </a:t>
            </a:r>
            <a:r>
              <a:rPr lang="ru-RU" sz="2800" dirty="0"/>
              <a:t>(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</a:t>
            </a:r>
            <a:r>
              <a:rPr lang="ru-RU" sz="2800" dirty="0" smtClean="0"/>
              <a:t>3)(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</a:t>
            </a:r>
            <a:r>
              <a:rPr lang="ru-RU" sz="2800" dirty="0" smtClean="0"/>
              <a:t>4)</a:t>
            </a:r>
            <a:endParaRPr lang="ru-RU" sz="2800" dirty="0"/>
          </a:p>
        </p:txBody>
      </p:sp>
      <p:sp>
        <p:nvSpPr>
          <p:cNvPr id="24" name="Прямоугольник 23"/>
          <p:cNvSpPr/>
          <p:nvPr/>
        </p:nvSpPr>
        <p:spPr>
          <a:xfrm>
            <a:off x="609599" y="2159415"/>
            <a:ext cx="656290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smtClean="0"/>
              <a:t>= </a:t>
            </a:r>
            <a:r>
              <a:rPr lang="ru-RU" sz="2800" dirty="0"/>
              <a:t>(</a:t>
            </a:r>
            <a:r>
              <a:rPr lang="ru-RU" sz="2800" i="1" dirty="0" smtClean="0"/>
              <a:t>х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</a:t>
            </a:r>
            <a:r>
              <a:rPr lang="ru-RU" sz="2800" dirty="0" err="1" smtClean="0"/>
              <a:t>З</a:t>
            </a:r>
            <a:r>
              <a:rPr lang="ru-RU" sz="2800" i="1" dirty="0" err="1" smtClean="0"/>
              <a:t>х</a:t>
            </a:r>
            <a:r>
              <a:rPr lang="ru-RU" sz="2800" dirty="0"/>
              <a:t>) + </a:t>
            </a:r>
            <a:r>
              <a:rPr lang="ru-RU" sz="2800" dirty="0" smtClean="0"/>
              <a:t>(</a:t>
            </a:r>
            <a:r>
              <a:rPr lang="ru-RU" sz="2800" dirty="0"/>
              <a:t>–</a:t>
            </a:r>
            <a:r>
              <a:rPr lang="ru-RU" sz="2800" dirty="0" smtClean="0"/>
              <a:t> </a:t>
            </a:r>
            <a:r>
              <a:rPr lang="ru-RU" sz="2800" dirty="0"/>
              <a:t>4</a:t>
            </a:r>
            <a:r>
              <a:rPr lang="ru-RU" sz="2800" i="1" dirty="0"/>
              <a:t>x</a:t>
            </a:r>
            <a:r>
              <a:rPr lang="ru-RU" sz="2800" dirty="0"/>
              <a:t> + 12) = </a:t>
            </a:r>
          </a:p>
        </p:txBody>
      </p:sp>
      <p:sp>
        <p:nvSpPr>
          <p:cNvPr id="17" name="Прямоугольник 16"/>
          <p:cNvSpPr/>
          <p:nvPr/>
        </p:nvSpPr>
        <p:spPr>
          <a:xfrm>
            <a:off x="4983547" y="2159415"/>
            <a:ext cx="417892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(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</a:t>
            </a:r>
            <a:r>
              <a:rPr lang="ru-RU" sz="2800" dirty="0" smtClean="0"/>
              <a:t>3) – 4</a:t>
            </a:r>
            <a:r>
              <a:rPr lang="en-US" sz="2800" dirty="0" smtClean="0"/>
              <a:t> </a:t>
            </a:r>
            <a:r>
              <a:rPr lang="ru-RU" sz="2800" dirty="0" smtClean="0"/>
              <a:t>(</a:t>
            </a:r>
            <a:r>
              <a:rPr lang="ru-RU" sz="2800" i="1" dirty="0" smtClean="0"/>
              <a:t>x</a:t>
            </a:r>
            <a:r>
              <a:rPr lang="ru-RU" sz="2800" dirty="0" smtClean="0"/>
              <a:t> – 3) =</a:t>
            </a:r>
            <a:endParaRPr lang="ru-RU" sz="2800" dirty="0"/>
          </a:p>
        </p:txBody>
      </p:sp>
      <p:sp>
        <p:nvSpPr>
          <p:cNvPr id="11" name="Прямоугольник 10"/>
          <p:cNvSpPr/>
          <p:nvPr/>
        </p:nvSpPr>
        <p:spPr>
          <a:xfrm>
            <a:off x="3172963" y="1419505"/>
            <a:ext cx="371736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/>
              <a:t>х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</a:t>
            </a:r>
            <a:r>
              <a:rPr lang="ru-RU" sz="2800" dirty="0" err="1" smtClean="0"/>
              <a:t>З</a:t>
            </a:r>
            <a:r>
              <a:rPr lang="ru-RU" sz="2800" i="1" dirty="0" err="1" smtClean="0"/>
              <a:t>x</a:t>
            </a:r>
            <a:r>
              <a:rPr lang="ru-RU" sz="2800" dirty="0" smtClean="0"/>
              <a:t> – 4</a:t>
            </a:r>
            <a:r>
              <a:rPr lang="ru-RU" sz="2800" i="1" dirty="0" smtClean="0"/>
              <a:t>x</a:t>
            </a:r>
            <a:r>
              <a:rPr lang="ru-RU" sz="2800" dirty="0" smtClean="0"/>
              <a:t> </a:t>
            </a:r>
            <a:r>
              <a:rPr lang="ru-RU" sz="2800" dirty="0"/>
              <a:t>+ 12 </a:t>
            </a:r>
            <a:r>
              <a:rPr lang="ru-RU" sz="2800" dirty="0" smtClean="0"/>
              <a:t>=</a:t>
            </a:r>
            <a:endParaRPr lang="ru-RU" sz="2800" dirty="0"/>
          </a:p>
        </p:txBody>
      </p:sp>
      <p:cxnSp>
        <p:nvCxnSpPr>
          <p:cNvPr id="6" name="Прямая соединительная линия 5"/>
          <p:cNvCxnSpPr/>
          <p:nvPr/>
        </p:nvCxnSpPr>
        <p:spPr>
          <a:xfrm>
            <a:off x="5401901" y="2682635"/>
            <a:ext cx="979054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единительная линия 17"/>
          <p:cNvCxnSpPr/>
          <p:nvPr/>
        </p:nvCxnSpPr>
        <p:spPr>
          <a:xfrm>
            <a:off x="7179901" y="2672870"/>
            <a:ext cx="979054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Прямая соединительная линия 19"/>
          <p:cNvCxnSpPr/>
          <p:nvPr/>
        </p:nvCxnSpPr>
        <p:spPr>
          <a:xfrm>
            <a:off x="1056191" y="3429000"/>
            <a:ext cx="979054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26826309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1000"/>
                            </p:stCondLst>
                            <p:childTnLst>
                              <p:par>
                                <p:cTn id="32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24" grpId="0"/>
      <p:bldP spid="17" grpId="0"/>
      <p:bldP spid="11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569627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Способ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группировки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3057052" y="1438690"/>
            <a:ext cx="302989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i="1" dirty="0" smtClean="0"/>
              <a:t>х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</a:t>
            </a:r>
            <a:r>
              <a:rPr lang="ru-RU" sz="2800" dirty="0"/>
              <a:t>7</a:t>
            </a:r>
            <a:r>
              <a:rPr lang="ru-RU" sz="2800" i="1" dirty="0"/>
              <a:t>x</a:t>
            </a:r>
            <a:r>
              <a:rPr lang="ru-RU" sz="2800" dirty="0"/>
              <a:t> + 12 </a:t>
            </a:r>
            <a:r>
              <a:rPr lang="en-US" sz="2800" dirty="0" smtClean="0"/>
              <a:t>= 0</a:t>
            </a:r>
            <a:endParaRPr lang="ru-RU" sz="2800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2936776" y="717288"/>
            <a:ext cx="327044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>
                <a:solidFill>
                  <a:srgbClr val="0070C0"/>
                </a:solidFill>
              </a:rPr>
              <a:t>Решить уравнение</a:t>
            </a:r>
            <a:r>
              <a:rPr lang="ru-RU" sz="2400" i="1" dirty="0" smtClean="0">
                <a:solidFill>
                  <a:srgbClr val="0070C0"/>
                </a:solidFill>
              </a:rPr>
              <a:t>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3103488" y="1923825"/>
            <a:ext cx="293702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2800" dirty="0" smtClean="0"/>
              <a:t>(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</a:t>
            </a:r>
            <a:r>
              <a:rPr lang="ru-RU" sz="2800" dirty="0" smtClean="0"/>
              <a:t>3)(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</a:t>
            </a:r>
            <a:r>
              <a:rPr lang="ru-RU" sz="2800" dirty="0" smtClean="0"/>
              <a:t>4)</a:t>
            </a:r>
            <a:r>
              <a:rPr lang="en-US" sz="2800" dirty="0" smtClean="0"/>
              <a:t> = 0</a:t>
            </a:r>
            <a:endParaRPr lang="ru-RU" sz="2800" dirty="0"/>
          </a:p>
        </p:txBody>
      </p:sp>
      <p:sp>
        <p:nvSpPr>
          <p:cNvPr id="13" name="Прямоугольник 12"/>
          <p:cNvSpPr/>
          <p:nvPr/>
        </p:nvSpPr>
        <p:spPr>
          <a:xfrm>
            <a:off x="1861241" y="2427066"/>
            <a:ext cx="1680268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</a:t>
            </a:r>
            <a:r>
              <a:rPr lang="ru-RU" sz="2800" dirty="0" smtClean="0"/>
              <a:t>3</a:t>
            </a:r>
            <a:r>
              <a:rPr lang="en-US" sz="2800" dirty="0" smtClean="0"/>
              <a:t> = 0</a:t>
            </a:r>
            <a:endParaRPr lang="ru-RU" sz="2800" dirty="0"/>
          </a:p>
        </p:txBody>
      </p:sp>
      <p:sp>
        <p:nvSpPr>
          <p:cNvPr id="14" name="Прямоугольник 13"/>
          <p:cNvSpPr/>
          <p:nvPr/>
        </p:nvSpPr>
        <p:spPr>
          <a:xfrm>
            <a:off x="5629381" y="2427066"/>
            <a:ext cx="186501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</a:t>
            </a:r>
            <a:r>
              <a:rPr lang="ru-RU" sz="2800" dirty="0" smtClean="0"/>
              <a:t>4</a:t>
            </a:r>
            <a:r>
              <a:rPr lang="en-US" sz="2800" dirty="0" smtClean="0"/>
              <a:t> = 0</a:t>
            </a:r>
            <a:endParaRPr lang="ru-RU" sz="2800" dirty="0"/>
          </a:p>
        </p:txBody>
      </p:sp>
      <p:sp>
        <p:nvSpPr>
          <p:cNvPr id="19" name="Прямоугольник 18"/>
          <p:cNvSpPr/>
          <p:nvPr/>
        </p:nvSpPr>
        <p:spPr>
          <a:xfrm>
            <a:off x="4146241" y="2427066"/>
            <a:ext cx="85151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>
                <a:solidFill>
                  <a:prstClr val="black"/>
                </a:solidFill>
              </a:rPr>
              <a:t>или</a:t>
            </a:r>
            <a:endParaRPr lang="ru-RU" sz="2800" dirty="0"/>
          </a:p>
        </p:txBody>
      </p:sp>
      <p:sp>
        <p:nvSpPr>
          <p:cNvPr id="21" name="Прямоугольник 20"/>
          <p:cNvSpPr/>
          <p:nvPr/>
        </p:nvSpPr>
        <p:spPr>
          <a:xfrm>
            <a:off x="1861241" y="2919381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/>
              <a:t>x</a:t>
            </a:r>
            <a:r>
              <a:rPr lang="en-US" sz="2800" dirty="0" smtClean="0"/>
              <a:t> = </a:t>
            </a:r>
            <a:r>
              <a:rPr lang="ru-RU" sz="2800" dirty="0" smtClean="0"/>
              <a:t>3</a:t>
            </a:r>
            <a:endParaRPr lang="ru-RU" sz="2800" dirty="0"/>
          </a:p>
        </p:txBody>
      </p:sp>
      <p:sp>
        <p:nvSpPr>
          <p:cNvPr id="22" name="Прямоугольник 21"/>
          <p:cNvSpPr/>
          <p:nvPr/>
        </p:nvSpPr>
        <p:spPr>
          <a:xfrm>
            <a:off x="5629381" y="2919381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/>
              <a:t>x</a:t>
            </a:r>
            <a:r>
              <a:rPr lang="en-US" sz="2800" dirty="0" smtClean="0"/>
              <a:t> = 4</a:t>
            </a:r>
            <a:endParaRPr lang="ru-RU" sz="2800" dirty="0"/>
          </a:p>
        </p:txBody>
      </p:sp>
      <p:sp>
        <p:nvSpPr>
          <p:cNvPr id="23" name="Прямоугольник 22"/>
          <p:cNvSpPr/>
          <p:nvPr/>
        </p:nvSpPr>
        <p:spPr>
          <a:xfrm>
            <a:off x="2384782" y="3637094"/>
            <a:ext cx="458699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800" i="1" dirty="0" smtClean="0"/>
              <a:t>Ответ: </a:t>
            </a:r>
            <a:r>
              <a:rPr lang="en-US" sz="2800" i="1" dirty="0" smtClean="0"/>
              <a:t> </a:t>
            </a:r>
            <a:r>
              <a:rPr lang="en-US" sz="2800" dirty="0" smtClean="0"/>
              <a:t>3</a:t>
            </a:r>
            <a:r>
              <a:rPr lang="ru-RU" sz="2800" dirty="0" smtClean="0"/>
              <a:t>; </a:t>
            </a:r>
            <a:r>
              <a:rPr lang="en-US" sz="2800" dirty="0" smtClean="0"/>
              <a:t>4</a:t>
            </a:r>
            <a:r>
              <a:rPr lang="ru-RU" sz="2800" dirty="0" smtClean="0"/>
              <a:t>.</a:t>
            </a: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11091706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2000"/>
                            </p:stCondLst>
                            <p:childTnLst>
                              <p:par>
                                <p:cTn id="1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3000"/>
                            </p:stCondLst>
                            <p:childTnLst>
                              <p:par>
                                <p:cTn id="2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4000"/>
                            </p:stCondLst>
                            <p:childTnLst>
                              <p:par>
                                <p:cTn id="2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5000"/>
                            </p:stCondLst>
                            <p:childTnLst>
                              <p:par>
                                <p:cTn id="30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3" grpId="0"/>
      <p:bldP spid="14" grpId="0"/>
      <p:bldP spid="19" grpId="0"/>
      <p:bldP spid="21" grpId="0"/>
      <p:bldP spid="22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569627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Способ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группировки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39907" y="1442280"/>
            <a:ext cx="426418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i="1" dirty="0" smtClean="0"/>
              <a:t>x</a:t>
            </a:r>
            <a:r>
              <a:rPr lang="ru-RU" sz="2800" baseline="30000" dirty="0" smtClean="0"/>
              <a:t>3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2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/>
              <a:t> </a:t>
            </a:r>
            <a:r>
              <a:rPr lang="en-US" sz="2800" dirty="0" smtClean="0"/>
              <a:t>+</a:t>
            </a:r>
            <a:r>
              <a:rPr lang="ru-RU" sz="2800" dirty="0" smtClean="0"/>
              <a:t> </a:t>
            </a:r>
            <a:r>
              <a:rPr lang="ru-RU" sz="2800" dirty="0" err="1" smtClean="0"/>
              <a:t>З</a:t>
            </a:r>
            <a:r>
              <a:rPr lang="ru-RU" sz="2800" i="1" dirty="0" err="1" smtClean="0"/>
              <a:t>x</a:t>
            </a:r>
            <a:r>
              <a:rPr lang="ru-RU" sz="2800" dirty="0" smtClean="0"/>
              <a:t> </a:t>
            </a:r>
            <a:r>
              <a:rPr lang="en-US" sz="2800" dirty="0" smtClean="0"/>
              <a:t>– 6</a:t>
            </a:r>
            <a:r>
              <a:rPr lang="ru-RU" sz="2800" dirty="0" smtClean="0"/>
              <a:t> </a:t>
            </a:r>
            <a:r>
              <a:rPr lang="ru-RU" sz="2800" dirty="0"/>
              <a:t>= </a:t>
            </a:r>
            <a:r>
              <a:rPr lang="ru-RU" sz="2800" dirty="0" smtClean="0"/>
              <a:t>0</a:t>
            </a:r>
            <a:endParaRPr lang="ru-RU" sz="2800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2936776" y="717288"/>
            <a:ext cx="327044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>
                <a:solidFill>
                  <a:srgbClr val="0070C0"/>
                </a:solidFill>
              </a:rPr>
              <a:t>Решить уравнение</a:t>
            </a:r>
            <a:r>
              <a:rPr lang="ru-RU" sz="2400" i="1" dirty="0" smtClean="0">
                <a:solidFill>
                  <a:srgbClr val="0070C0"/>
                </a:solidFill>
              </a:rPr>
              <a:t>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2992077" y="3162075"/>
            <a:ext cx="315983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2800" dirty="0" smtClean="0"/>
              <a:t>(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2</a:t>
            </a:r>
            <a:r>
              <a:rPr lang="ru-RU" sz="2800" dirty="0" smtClean="0"/>
              <a:t>)(</a:t>
            </a:r>
            <a:r>
              <a:rPr lang="ru-RU" sz="2800" i="1" dirty="0" smtClean="0"/>
              <a:t>x</a:t>
            </a:r>
            <a:r>
              <a:rPr lang="en-US" sz="2800" baseline="30000" dirty="0" smtClean="0"/>
              <a:t>2</a:t>
            </a:r>
            <a:r>
              <a:rPr lang="en-US" sz="2800" dirty="0" smtClean="0"/>
              <a:t> + 3</a:t>
            </a:r>
            <a:r>
              <a:rPr lang="ru-RU" sz="2800" dirty="0" smtClean="0"/>
              <a:t>)</a:t>
            </a:r>
            <a:r>
              <a:rPr lang="en-US" sz="2800" dirty="0" smtClean="0"/>
              <a:t> = 0</a:t>
            </a:r>
            <a:endParaRPr lang="ru-RU" sz="2800" dirty="0"/>
          </a:p>
        </p:txBody>
      </p:sp>
      <p:sp>
        <p:nvSpPr>
          <p:cNvPr id="13" name="Прямоугольник 12"/>
          <p:cNvSpPr/>
          <p:nvPr/>
        </p:nvSpPr>
        <p:spPr>
          <a:xfrm>
            <a:off x="1861241" y="3658344"/>
            <a:ext cx="1680268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2 = 0</a:t>
            </a:r>
            <a:endParaRPr lang="ru-RU" sz="2800" dirty="0"/>
          </a:p>
        </p:txBody>
      </p:sp>
      <p:sp>
        <p:nvSpPr>
          <p:cNvPr id="14" name="Прямоугольник 13"/>
          <p:cNvSpPr/>
          <p:nvPr/>
        </p:nvSpPr>
        <p:spPr>
          <a:xfrm>
            <a:off x="5629381" y="3658344"/>
            <a:ext cx="186501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/>
              <a:t>x</a:t>
            </a:r>
            <a:r>
              <a:rPr lang="en-US" sz="2800" baseline="30000" dirty="0"/>
              <a:t>2</a:t>
            </a:r>
            <a:r>
              <a:rPr lang="en-US" sz="2800" dirty="0"/>
              <a:t> + 3 </a:t>
            </a:r>
            <a:r>
              <a:rPr lang="en-US" sz="2800" dirty="0" smtClean="0"/>
              <a:t>= 0</a:t>
            </a:r>
            <a:endParaRPr lang="ru-RU" sz="2800" dirty="0"/>
          </a:p>
        </p:txBody>
      </p:sp>
      <p:sp>
        <p:nvSpPr>
          <p:cNvPr id="19" name="Прямоугольник 18"/>
          <p:cNvSpPr/>
          <p:nvPr/>
        </p:nvSpPr>
        <p:spPr>
          <a:xfrm>
            <a:off x="4146241" y="3649291"/>
            <a:ext cx="85151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>
                <a:solidFill>
                  <a:prstClr val="black"/>
                </a:solidFill>
              </a:rPr>
              <a:t>или</a:t>
            </a:r>
            <a:endParaRPr lang="ru-RU" sz="2800" dirty="0"/>
          </a:p>
        </p:txBody>
      </p:sp>
      <p:sp>
        <p:nvSpPr>
          <p:cNvPr id="21" name="Прямоугольник 20"/>
          <p:cNvSpPr/>
          <p:nvPr/>
        </p:nvSpPr>
        <p:spPr>
          <a:xfrm>
            <a:off x="1861241" y="4150659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/>
              <a:t>x</a:t>
            </a:r>
            <a:r>
              <a:rPr lang="en-US" sz="2800" dirty="0" smtClean="0"/>
              <a:t> = 2</a:t>
            </a:r>
            <a:endParaRPr lang="ru-RU" sz="2800" dirty="0"/>
          </a:p>
        </p:txBody>
      </p:sp>
      <p:sp>
        <p:nvSpPr>
          <p:cNvPr id="22" name="Прямоугольник 21"/>
          <p:cNvSpPr/>
          <p:nvPr/>
        </p:nvSpPr>
        <p:spPr>
          <a:xfrm>
            <a:off x="5629381" y="4150659"/>
            <a:ext cx="269496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/>
              <a:t>нет решений</a:t>
            </a:r>
            <a:endParaRPr lang="ru-RU" sz="2800" dirty="0"/>
          </a:p>
        </p:txBody>
      </p:sp>
      <p:sp>
        <p:nvSpPr>
          <p:cNvPr id="23" name="Прямоугольник 22"/>
          <p:cNvSpPr/>
          <p:nvPr/>
        </p:nvSpPr>
        <p:spPr>
          <a:xfrm>
            <a:off x="2278505" y="4877425"/>
            <a:ext cx="458699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800" i="1" dirty="0" smtClean="0"/>
              <a:t>Ответ: </a:t>
            </a:r>
            <a:r>
              <a:rPr lang="en-US" sz="2800" i="1" dirty="0" smtClean="0"/>
              <a:t> </a:t>
            </a:r>
            <a:r>
              <a:rPr lang="ru-RU" sz="2800" dirty="0" smtClean="0"/>
              <a:t>2.</a:t>
            </a:r>
            <a:endParaRPr lang="en-US" sz="2800" dirty="0" smtClean="0"/>
          </a:p>
        </p:txBody>
      </p:sp>
      <p:sp>
        <p:nvSpPr>
          <p:cNvPr id="12" name="Прямоугольник 11"/>
          <p:cNvSpPr/>
          <p:nvPr/>
        </p:nvSpPr>
        <p:spPr>
          <a:xfrm>
            <a:off x="1153508" y="1927415"/>
            <a:ext cx="334978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/>
              <a:t>x</a:t>
            </a:r>
            <a:r>
              <a:rPr lang="ru-RU" sz="2800" baseline="30000" dirty="0" smtClean="0"/>
              <a:t>3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2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 + </a:t>
            </a:r>
            <a:r>
              <a:rPr lang="ru-RU" sz="2800" dirty="0" err="1" smtClean="0"/>
              <a:t>З</a:t>
            </a:r>
            <a:r>
              <a:rPr lang="ru-RU" sz="2800" i="1" dirty="0" err="1" smtClean="0"/>
              <a:t>x</a:t>
            </a:r>
            <a:r>
              <a:rPr lang="ru-RU" sz="2800" dirty="0" smtClean="0"/>
              <a:t> – 6 =</a:t>
            </a:r>
            <a:endParaRPr lang="ru-RU" sz="2800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4264294" y="1927415"/>
            <a:ext cx="3866072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dirty="0" smtClean="0"/>
              <a:t>(</a:t>
            </a:r>
            <a:r>
              <a:rPr lang="ru-RU" sz="2800" i="1" dirty="0"/>
              <a:t>x</a:t>
            </a:r>
            <a:r>
              <a:rPr lang="ru-RU" sz="2800" baseline="30000" dirty="0"/>
              <a:t>3</a:t>
            </a:r>
            <a:r>
              <a:rPr lang="ru-RU" sz="2800" dirty="0"/>
              <a:t> </a:t>
            </a:r>
            <a:r>
              <a:rPr lang="ru-RU" sz="2800" dirty="0" smtClean="0"/>
              <a:t>– 2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/>
              <a:t>) + </a:t>
            </a:r>
            <a:r>
              <a:rPr lang="ru-RU" sz="2800" dirty="0" smtClean="0"/>
              <a:t>(</a:t>
            </a:r>
            <a:r>
              <a:rPr lang="ru-RU" sz="2800" dirty="0" err="1" smtClean="0"/>
              <a:t>З</a:t>
            </a:r>
            <a:r>
              <a:rPr lang="ru-RU" sz="2800" i="1" dirty="0" err="1" smtClean="0"/>
              <a:t>x</a:t>
            </a:r>
            <a:r>
              <a:rPr lang="ru-RU" sz="2800" dirty="0" smtClean="0"/>
              <a:t> – 6) </a:t>
            </a:r>
            <a:r>
              <a:rPr lang="ru-RU" sz="2800" dirty="0"/>
              <a:t>= </a:t>
            </a:r>
            <a:endParaRPr lang="en-US" sz="2800" dirty="0" smtClean="0"/>
          </a:p>
        </p:txBody>
      </p:sp>
      <p:sp>
        <p:nvSpPr>
          <p:cNvPr id="18" name="Прямоугольник 17"/>
          <p:cNvSpPr/>
          <p:nvPr/>
        </p:nvSpPr>
        <p:spPr>
          <a:xfrm>
            <a:off x="1149789" y="2429165"/>
            <a:ext cx="394731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 smtClean="0"/>
              <a:t>= 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(</a:t>
            </a:r>
            <a:r>
              <a:rPr lang="ru-RU" sz="2800" i="1" dirty="0" smtClean="0"/>
              <a:t>x</a:t>
            </a:r>
            <a:r>
              <a:rPr lang="ru-RU" sz="2800" dirty="0" smtClean="0"/>
              <a:t> – 2) + 3(</a:t>
            </a:r>
            <a:r>
              <a:rPr lang="ru-RU" sz="2800" i="1" dirty="0" smtClean="0"/>
              <a:t>х</a:t>
            </a:r>
            <a:r>
              <a:rPr lang="ru-RU" sz="2800" dirty="0" smtClean="0"/>
              <a:t> – 2) =</a:t>
            </a:r>
            <a:endParaRPr lang="ru-RU" sz="2800" dirty="0"/>
          </a:p>
        </p:txBody>
      </p:sp>
      <p:sp>
        <p:nvSpPr>
          <p:cNvPr id="20" name="Прямоугольник 19"/>
          <p:cNvSpPr/>
          <p:nvPr/>
        </p:nvSpPr>
        <p:spPr>
          <a:xfrm>
            <a:off x="4830141" y="2427396"/>
            <a:ext cx="279776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dirty="0" smtClean="0"/>
              <a:t>(</a:t>
            </a:r>
            <a:r>
              <a:rPr lang="ru-RU" sz="2800" i="1" dirty="0"/>
              <a:t>х</a:t>
            </a:r>
            <a:r>
              <a:rPr lang="ru-RU" sz="2800" dirty="0"/>
              <a:t> </a:t>
            </a:r>
            <a:r>
              <a:rPr lang="ru-RU" sz="2800" dirty="0" smtClean="0"/>
              <a:t>– 2)(</a:t>
            </a:r>
            <a:r>
              <a:rPr lang="ru-RU" sz="2800" i="1" dirty="0"/>
              <a:t>x</a:t>
            </a:r>
            <a:r>
              <a:rPr lang="ru-RU" sz="2800" baseline="30000" dirty="0"/>
              <a:t>2</a:t>
            </a:r>
            <a:r>
              <a:rPr lang="ru-RU" sz="2800" dirty="0"/>
              <a:t> + 3)</a:t>
            </a:r>
          </a:p>
        </p:txBody>
      </p:sp>
    </p:spTree>
    <p:extLst>
      <p:ext uri="{BB962C8B-B14F-4D97-AF65-F5344CB8AC3E}">
        <p14:creationId xmlns="" xmlns:p14="http://schemas.microsoft.com/office/powerpoint/2010/main" val="20526692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000"/>
                            </p:stCondLst>
                            <p:childTnLst>
                              <p:par>
                                <p:cTn id="3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2000"/>
                            </p:stCondLst>
                            <p:childTnLst>
                              <p:par>
                                <p:cTn id="3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3000"/>
                            </p:stCondLst>
                            <p:childTnLst>
                              <p:par>
                                <p:cTn id="4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000"/>
                            </p:stCondLst>
                            <p:childTnLst>
                              <p:par>
                                <p:cTn id="4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0"/>
                            </p:stCondLst>
                            <p:childTnLst>
                              <p:par>
                                <p:cTn id="50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10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3" grpId="0"/>
      <p:bldP spid="14" grpId="0"/>
      <p:bldP spid="19" grpId="0"/>
      <p:bldP spid="21" grpId="0"/>
      <p:bldP spid="22" grpId="0"/>
      <p:bldP spid="12" grpId="0"/>
      <p:bldP spid="17" grpId="0"/>
      <p:bldP spid="18" grpId="0"/>
      <p:bldP spid="20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860080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algn="ctr"/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 Разложение многочлена на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множители с помощью </a:t>
            </a:r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формул сокращённого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умножения</a:t>
            </a:r>
            <a:endParaRPr lang="ru-RU" sz="2800" b="1" dirty="0">
              <a:solidFill>
                <a:srgbClr val="0070C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1627123" y="968463"/>
            <a:ext cx="588975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 smtClean="0">
                <a:solidFill>
                  <a:srgbClr val="0070C0"/>
                </a:solidFill>
              </a:rPr>
              <a:t>Формулы сокращенного умножения: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24" name="Прямоугольник 23"/>
          <p:cNvSpPr/>
          <p:nvPr/>
        </p:nvSpPr>
        <p:spPr>
          <a:xfrm>
            <a:off x="434566" y="1574147"/>
            <a:ext cx="8274867" cy="45350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627063" indent="-627063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  <a:buFont typeface="+mj-lt"/>
              <a:buAutoNum type="arabicPeriod"/>
            </a:pPr>
            <a:r>
              <a:rPr lang="en-US" altLang="ru-RU" sz="2600" i="1" dirty="0" smtClean="0">
                <a:solidFill>
                  <a:srgbClr val="C00000"/>
                </a:solidFill>
              </a:rPr>
              <a:t>a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+ 2ab +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=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(a </a:t>
            </a:r>
            <a:r>
              <a:rPr lang="ru-RU" altLang="ru-RU" sz="2600" i="1" dirty="0">
                <a:solidFill>
                  <a:srgbClr val="C00000"/>
                </a:solidFill>
              </a:rPr>
              <a:t>+</a:t>
            </a:r>
            <a:r>
              <a:rPr lang="en-US" altLang="ru-RU" sz="2600" i="1" dirty="0">
                <a:solidFill>
                  <a:srgbClr val="C00000"/>
                </a:solidFill>
              </a:rPr>
              <a:t> b)</a:t>
            </a:r>
            <a:r>
              <a:rPr lang="en-US" altLang="ru-RU" sz="2600" i="1" baseline="30000" dirty="0">
                <a:solidFill>
                  <a:srgbClr val="C00000"/>
                </a:solidFill>
              </a:rPr>
              <a:t>2</a:t>
            </a:r>
            <a:r>
              <a:rPr lang="en-US" altLang="ru-RU" sz="2600" i="1" dirty="0">
                <a:solidFill>
                  <a:srgbClr val="C00000"/>
                </a:solidFill>
              </a:rPr>
              <a:t> </a:t>
            </a:r>
            <a:r>
              <a:rPr lang="ru-RU" altLang="ru-RU" sz="2600" i="1" dirty="0" smtClean="0">
                <a:solidFill>
                  <a:srgbClr val="000066"/>
                </a:solidFill>
              </a:rPr>
              <a:t>– квадрат суммы</a:t>
            </a:r>
            <a:endParaRPr lang="en-US" altLang="ru-RU" sz="2600" i="1" dirty="0" smtClean="0">
              <a:solidFill>
                <a:srgbClr val="000066"/>
              </a:solidFill>
            </a:endParaRPr>
          </a:p>
          <a:p>
            <a:pPr marL="627063" indent="-627063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  <a:buFont typeface="+mj-lt"/>
              <a:buAutoNum type="arabicPeriod"/>
            </a:pPr>
            <a:r>
              <a:rPr lang="en-US" altLang="ru-RU" sz="2600" i="1" dirty="0" smtClean="0">
                <a:solidFill>
                  <a:srgbClr val="C00000"/>
                </a:solidFill>
              </a:rPr>
              <a:t>a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– 2ab +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600" i="1" dirty="0">
                <a:solidFill>
                  <a:srgbClr val="C00000"/>
                </a:solidFill>
              </a:rPr>
              <a:t>=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(</a:t>
            </a:r>
            <a:r>
              <a:rPr lang="en-US" altLang="ru-RU" sz="2600" i="1" dirty="0">
                <a:solidFill>
                  <a:srgbClr val="C00000"/>
                </a:solidFill>
              </a:rPr>
              <a:t>a – b)</a:t>
            </a:r>
            <a:r>
              <a:rPr lang="en-US" altLang="ru-RU" sz="2600" i="1" baseline="30000" dirty="0">
                <a:solidFill>
                  <a:srgbClr val="C00000"/>
                </a:solidFill>
              </a:rPr>
              <a:t>2</a:t>
            </a:r>
            <a:r>
              <a:rPr lang="en-US" altLang="ru-RU" sz="2600" i="1" dirty="0">
                <a:solidFill>
                  <a:srgbClr val="C00000"/>
                </a:solidFill>
              </a:rPr>
              <a:t> </a:t>
            </a:r>
            <a:r>
              <a:rPr lang="ru-RU" altLang="ru-RU" sz="2600" i="1" dirty="0" smtClean="0">
                <a:solidFill>
                  <a:srgbClr val="000066"/>
                </a:solidFill>
              </a:rPr>
              <a:t>– квадрат разности</a:t>
            </a:r>
            <a:endParaRPr lang="en-US" altLang="ru-RU" sz="2600" i="1" dirty="0" smtClean="0">
              <a:solidFill>
                <a:srgbClr val="000066"/>
              </a:solidFill>
            </a:endParaRPr>
          </a:p>
          <a:p>
            <a:pPr marL="627063" indent="-627063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  <a:buFont typeface="+mj-lt"/>
              <a:buAutoNum type="arabicPeriod"/>
            </a:pPr>
            <a:r>
              <a:rPr lang="en-US" altLang="ru-RU" sz="2600" i="1" dirty="0" smtClean="0">
                <a:solidFill>
                  <a:srgbClr val="C00000"/>
                </a:solidFill>
              </a:rPr>
              <a:t>a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 – 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 = (a – b)(a + b)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</a:t>
            </a:r>
            <a:r>
              <a:rPr lang="ru-RU" altLang="ru-RU" sz="2600" i="1" dirty="0" smtClean="0">
                <a:solidFill>
                  <a:srgbClr val="000066"/>
                </a:solidFill>
              </a:rPr>
              <a:t>– разность квадратов</a:t>
            </a:r>
            <a:endParaRPr lang="en-US" altLang="ru-RU" sz="2600" i="1" dirty="0" smtClean="0">
              <a:solidFill>
                <a:srgbClr val="000066"/>
              </a:solidFill>
            </a:endParaRPr>
          </a:p>
          <a:p>
            <a:pPr marL="627063" indent="-627063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  <a:buFont typeface="+mj-lt"/>
              <a:buAutoNum type="arabicPeriod"/>
            </a:pPr>
            <a:r>
              <a:rPr lang="en-US" altLang="ru-RU" sz="2600" i="1" dirty="0" smtClean="0">
                <a:solidFill>
                  <a:srgbClr val="C00000"/>
                </a:solidFill>
              </a:rPr>
              <a:t>a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3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 – 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3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 = (a – b)(a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 </a:t>
            </a:r>
            <a:r>
              <a:rPr lang="en-US" altLang="ru-RU" sz="2600" i="1" dirty="0">
                <a:solidFill>
                  <a:srgbClr val="C00000"/>
                </a:solidFill>
              </a:rPr>
              <a:t>+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ab +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)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</a:t>
            </a:r>
            <a:r>
              <a:rPr lang="ru-RU" altLang="ru-RU" sz="2600" i="1" dirty="0" smtClean="0">
                <a:solidFill>
                  <a:srgbClr val="000066"/>
                </a:solidFill>
              </a:rPr>
              <a:t>– разность кубов</a:t>
            </a:r>
            <a:endParaRPr lang="en-US" altLang="ru-RU" sz="2600" i="1" dirty="0">
              <a:solidFill>
                <a:srgbClr val="000066"/>
              </a:solidFill>
            </a:endParaRPr>
          </a:p>
          <a:p>
            <a:pPr marL="627063" indent="-627063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  <a:buFont typeface="+mj-lt"/>
              <a:buAutoNum type="arabicPeriod"/>
            </a:pPr>
            <a:r>
              <a:rPr lang="en-US" altLang="ru-RU" sz="2600" i="1" dirty="0">
                <a:solidFill>
                  <a:srgbClr val="C00000"/>
                </a:solidFill>
              </a:rPr>
              <a:t>a</a:t>
            </a:r>
            <a:r>
              <a:rPr lang="en-US" altLang="ru-RU" sz="2600" i="1" baseline="30000" dirty="0">
                <a:solidFill>
                  <a:srgbClr val="C00000"/>
                </a:solidFill>
              </a:rPr>
              <a:t>3</a:t>
            </a:r>
            <a:r>
              <a:rPr lang="en-US" altLang="ru-RU" sz="2600" i="1" dirty="0">
                <a:solidFill>
                  <a:srgbClr val="C00000"/>
                </a:solidFill>
              </a:rPr>
              <a:t> 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+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600" i="1" dirty="0">
                <a:solidFill>
                  <a:srgbClr val="C00000"/>
                </a:solidFill>
              </a:rPr>
              <a:t>b</a:t>
            </a:r>
            <a:r>
              <a:rPr lang="en-US" altLang="ru-RU" sz="2600" i="1" baseline="30000" dirty="0">
                <a:solidFill>
                  <a:srgbClr val="C00000"/>
                </a:solidFill>
              </a:rPr>
              <a:t>3</a:t>
            </a:r>
            <a:r>
              <a:rPr lang="en-US" altLang="ru-RU" sz="2600" i="1" dirty="0">
                <a:solidFill>
                  <a:srgbClr val="C00000"/>
                </a:solidFill>
              </a:rPr>
              <a:t> = (a 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+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600" i="1" dirty="0">
                <a:solidFill>
                  <a:srgbClr val="C00000"/>
                </a:solidFill>
              </a:rPr>
              <a:t>b)(a</a:t>
            </a:r>
            <a:r>
              <a:rPr lang="en-US" altLang="ru-RU" sz="2600" i="1" baseline="30000" dirty="0">
                <a:solidFill>
                  <a:srgbClr val="C00000"/>
                </a:solidFill>
              </a:rPr>
              <a:t>2 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–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 ab +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)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</a:t>
            </a:r>
            <a:r>
              <a:rPr lang="ru-RU" altLang="ru-RU" sz="2600" i="1" dirty="0" smtClean="0">
                <a:solidFill>
                  <a:srgbClr val="000066"/>
                </a:solidFill>
              </a:rPr>
              <a:t>– сумма кубов</a:t>
            </a:r>
            <a:endParaRPr lang="en-US" altLang="ru-RU" sz="2600" i="1" dirty="0">
              <a:solidFill>
                <a:srgbClr val="000066"/>
              </a:solidFill>
            </a:endParaRPr>
          </a:p>
          <a:p>
            <a:pPr marL="627063" indent="-627063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  <a:buFont typeface="+mj-lt"/>
              <a:buAutoNum type="arabicPeriod"/>
            </a:pPr>
            <a:r>
              <a:rPr lang="en-US" altLang="ru-RU" sz="2600" i="1" dirty="0" smtClean="0">
                <a:solidFill>
                  <a:srgbClr val="C00000"/>
                </a:solidFill>
              </a:rPr>
              <a:t>a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3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+ 3a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b + 3ab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 + 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3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=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(</a:t>
            </a:r>
            <a:r>
              <a:rPr lang="en-US" altLang="ru-RU" sz="2600" i="1" dirty="0">
                <a:solidFill>
                  <a:srgbClr val="C00000"/>
                </a:solidFill>
              </a:rPr>
              <a:t>a + b)</a:t>
            </a:r>
            <a:r>
              <a:rPr lang="en-US" altLang="ru-RU" sz="2600" i="1" baseline="30000" dirty="0">
                <a:solidFill>
                  <a:srgbClr val="C00000"/>
                </a:solidFill>
              </a:rPr>
              <a:t>3</a:t>
            </a:r>
            <a:r>
              <a:rPr lang="en-US" altLang="ru-RU" sz="2600" i="1" dirty="0">
                <a:solidFill>
                  <a:srgbClr val="C00000"/>
                </a:solidFill>
              </a:rPr>
              <a:t> </a:t>
            </a:r>
            <a:r>
              <a:rPr lang="ru-RU" altLang="ru-RU" sz="2600" i="1" dirty="0" smtClean="0">
                <a:solidFill>
                  <a:srgbClr val="000066"/>
                </a:solidFill>
              </a:rPr>
              <a:t>– куб суммы</a:t>
            </a:r>
            <a:endParaRPr lang="en-US" altLang="ru-RU" sz="2600" i="1" dirty="0" smtClean="0">
              <a:solidFill>
                <a:srgbClr val="000066"/>
              </a:solidFill>
            </a:endParaRPr>
          </a:p>
          <a:p>
            <a:pPr marL="627063" indent="-627063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  <a:buFont typeface="+mj-lt"/>
              <a:buAutoNum type="arabicPeriod"/>
            </a:pPr>
            <a:r>
              <a:rPr lang="en-US" altLang="ru-RU" sz="2600" i="1" dirty="0" smtClean="0">
                <a:solidFill>
                  <a:srgbClr val="C00000"/>
                </a:solidFill>
              </a:rPr>
              <a:t>a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3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– 3a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b + 3ab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 – b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3</a:t>
            </a:r>
            <a:r>
              <a:rPr lang="ru-RU" altLang="ru-RU" sz="2600" i="1" dirty="0" smtClean="0">
                <a:solidFill>
                  <a:srgbClr val="C00000"/>
                </a:solidFill>
              </a:rPr>
              <a:t> = </a:t>
            </a:r>
            <a:r>
              <a:rPr lang="en-US" altLang="ru-RU" sz="2600" i="1" dirty="0">
                <a:solidFill>
                  <a:srgbClr val="C00000"/>
                </a:solidFill>
              </a:rPr>
              <a:t>(a – </a:t>
            </a:r>
            <a:r>
              <a:rPr lang="en-US" altLang="ru-RU" sz="2600" i="1" dirty="0" smtClean="0">
                <a:solidFill>
                  <a:srgbClr val="C00000"/>
                </a:solidFill>
              </a:rPr>
              <a:t>b)</a:t>
            </a:r>
            <a:r>
              <a:rPr lang="en-US" altLang="ru-RU" sz="2600" i="1" baseline="30000" dirty="0" smtClean="0">
                <a:solidFill>
                  <a:srgbClr val="C00000"/>
                </a:solidFill>
              </a:rPr>
              <a:t>3</a:t>
            </a:r>
            <a:r>
              <a:rPr lang="ru-RU" altLang="ru-RU" sz="2600" i="1" dirty="0">
                <a:solidFill>
                  <a:srgbClr val="C00000"/>
                </a:solidFill>
              </a:rPr>
              <a:t> </a:t>
            </a:r>
            <a:r>
              <a:rPr lang="ru-RU" altLang="ru-RU" sz="2600" i="1" dirty="0" smtClean="0">
                <a:solidFill>
                  <a:srgbClr val="000066"/>
                </a:solidFill>
              </a:rPr>
              <a:t>– куб разности</a:t>
            </a:r>
            <a:endParaRPr lang="en-US" altLang="ru-RU" sz="2600" i="1" baseline="30000" dirty="0">
              <a:solidFill>
                <a:srgbClr val="000066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1368681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860080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algn="ctr"/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 Разложение многочлена на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множители с помощью </a:t>
            </a:r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формул сокращённого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умножения</a:t>
            </a:r>
            <a:endParaRPr lang="ru-RU" sz="2800" b="1" dirty="0">
              <a:solidFill>
                <a:srgbClr val="0070C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246830" y="1927992"/>
            <a:ext cx="2657192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36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/>
              <a:t> </a:t>
            </a:r>
            <a:r>
              <a:rPr lang="en-US" sz="2800" dirty="0" smtClean="0"/>
              <a:t>– 6</a:t>
            </a:r>
            <a:r>
              <a:rPr lang="ru-RU" sz="2800" dirty="0" smtClean="0"/>
              <a:t>4 =</a:t>
            </a:r>
            <a:endParaRPr lang="ru-RU" sz="2800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2313208" y="950356"/>
            <a:ext cx="451758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 smtClean="0">
                <a:solidFill>
                  <a:srgbClr val="0070C0"/>
                </a:solidFill>
              </a:rPr>
              <a:t>Разложить на множители: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679005" y="3178223"/>
            <a:ext cx="477117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= ((3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2</a:t>
            </a:r>
            <a:r>
              <a:rPr lang="ru-RU" sz="2800" dirty="0" smtClean="0"/>
              <a:t>) – 7)((3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 2) + 7)</a:t>
            </a:r>
            <a:endParaRPr lang="ru-RU" sz="2800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3296631" y="1926309"/>
            <a:ext cx="334978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(6</a:t>
            </a:r>
            <a:r>
              <a:rPr lang="ru-RU" sz="2800" i="1" dirty="0" smtClean="0"/>
              <a:t>x</a:t>
            </a:r>
            <a:r>
              <a:rPr lang="ru-RU" sz="800" i="1" dirty="0" smtClean="0"/>
              <a:t> </a:t>
            </a:r>
            <a:r>
              <a:rPr lang="ru-RU" sz="2800" dirty="0" smtClean="0"/>
              <a:t>)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8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 =</a:t>
            </a:r>
            <a:endParaRPr lang="ru-RU" sz="2800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5275622" y="1926309"/>
            <a:ext cx="283670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(6</a:t>
            </a:r>
            <a:r>
              <a:rPr lang="ru-RU" sz="2800" i="1" dirty="0" smtClean="0"/>
              <a:t>х – </a:t>
            </a:r>
            <a:r>
              <a:rPr lang="ru-RU" sz="2800" dirty="0" smtClean="0"/>
              <a:t>8)(6</a:t>
            </a:r>
            <a:r>
              <a:rPr lang="ru-RU" sz="2800" i="1" dirty="0" smtClean="0"/>
              <a:t>x</a:t>
            </a:r>
            <a:r>
              <a:rPr lang="ru-RU" sz="2800" dirty="0" smtClean="0"/>
              <a:t> + 8) </a:t>
            </a:r>
            <a:endParaRPr lang="en-US" sz="2800" dirty="0" smtClean="0"/>
          </a:p>
        </p:txBody>
      </p:sp>
      <p:sp>
        <p:nvSpPr>
          <p:cNvPr id="18" name="Прямоугольник 17"/>
          <p:cNvSpPr/>
          <p:nvPr/>
        </p:nvSpPr>
        <p:spPr>
          <a:xfrm>
            <a:off x="1910276" y="2665380"/>
            <a:ext cx="394731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(3</a:t>
            </a:r>
            <a:r>
              <a:rPr lang="ru-RU" sz="2800" i="1" dirty="0" smtClean="0"/>
              <a:t>x</a:t>
            </a:r>
            <a:r>
              <a:rPr lang="ru-RU" sz="2800" dirty="0" smtClean="0"/>
              <a:t> – 2)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– 49 =</a:t>
            </a:r>
            <a:endParaRPr lang="ru-RU" sz="2800" dirty="0"/>
          </a:p>
        </p:txBody>
      </p:sp>
      <p:sp>
        <p:nvSpPr>
          <p:cNvPr id="20" name="Прямоугольник 19"/>
          <p:cNvSpPr/>
          <p:nvPr/>
        </p:nvSpPr>
        <p:spPr>
          <a:xfrm>
            <a:off x="4521955" y="2670788"/>
            <a:ext cx="278790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(3</a:t>
            </a:r>
            <a:r>
              <a:rPr lang="ru-RU" sz="2800" i="1" dirty="0" smtClean="0"/>
              <a:t>х</a:t>
            </a:r>
            <a:r>
              <a:rPr lang="ru-RU" sz="2800" dirty="0" smtClean="0"/>
              <a:t> – 2)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– 7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4" name="Прямоугольник 23"/>
          <p:cNvSpPr/>
          <p:nvPr/>
        </p:nvSpPr>
        <p:spPr>
          <a:xfrm>
            <a:off x="5270282" y="3186116"/>
            <a:ext cx="330334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= (3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–</a:t>
            </a:r>
            <a:r>
              <a:rPr lang="en-US" sz="2800" dirty="0" smtClean="0"/>
              <a:t> </a:t>
            </a:r>
            <a:r>
              <a:rPr lang="ru-RU" sz="2800" dirty="0" smtClean="0"/>
              <a:t>9)(3</a:t>
            </a:r>
            <a:r>
              <a:rPr lang="ru-RU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+ 5)</a:t>
            </a:r>
            <a:endParaRPr lang="ru-RU" sz="2800" dirty="0"/>
          </a:p>
        </p:txBody>
      </p:sp>
      <p:sp>
        <p:nvSpPr>
          <p:cNvPr id="25" name="Прямоугольник 24"/>
          <p:cNvSpPr/>
          <p:nvPr/>
        </p:nvSpPr>
        <p:spPr>
          <a:xfrm>
            <a:off x="1539084" y="3917792"/>
            <a:ext cx="304196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81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8</a:t>
            </a:r>
            <a:r>
              <a:rPr lang="ru-RU" sz="2800" dirty="0"/>
              <a:t> </a:t>
            </a:r>
            <a:r>
              <a:rPr lang="en-US" sz="2800" dirty="0" smtClean="0"/>
              <a:t>– </a:t>
            </a:r>
            <a:r>
              <a:rPr lang="ru-RU" sz="2800" dirty="0" smtClean="0"/>
              <a:t>625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4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6" name="Прямоугольник 25"/>
          <p:cNvSpPr/>
          <p:nvPr/>
        </p:nvSpPr>
        <p:spPr>
          <a:xfrm>
            <a:off x="4150764" y="3907415"/>
            <a:ext cx="334978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(9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ru-RU" sz="800" i="1" dirty="0" smtClean="0"/>
              <a:t> </a:t>
            </a:r>
            <a:r>
              <a:rPr lang="ru-RU" sz="2800" dirty="0" smtClean="0"/>
              <a:t>)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(25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7" name="Прямоугольник 26"/>
          <p:cNvSpPr/>
          <p:nvPr/>
        </p:nvSpPr>
        <p:spPr>
          <a:xfrm>
            <a:off x="9049" y="4509752"/>
            <a:ext cx="4572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=(9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ru-RU" sz="2800" i="1" dirty="0" smtClean="0"/>
              <a:t> – </a:t>
            </a:r>
            <a:r>
              <a:rPr lang="ru-RU" sz="2800" dirty="0" smtClean="0"/>
              <a:t>25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2</a:t>
            </a:r>
            <a:r>
              <a:rPr lang="ru-RU" sz="2800" dirty="0"/>
              <a:t>)(</a:t>
            </a:r>
            <a:r>
              <a:rPr lang="ru-RU" sz="2800" dirty="0" smtClean="0"/>
              <a:t>9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ru-RU" sz="2800" i="1" dirty="0" smtClean="0"/>
              <a:t> + </a:t>
            </a:r>
            <a:r>
              <a:rPr lang="ru-RU" sz="2800" dirty="0" smtClean="0"/>
              <a:t>25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)=</a:t>
            </a:r>
            <a:endParaRPr lang="en-US" sz="2800" dirty="0" smtClean="0"/>
          </a:p>
        </p:txBody>
      </p:sp>
      <p:sp>
        <p:nvSpPr>
          <p:cNvPr id="3" name="Прямоугольник 2"/>
          <p:cNvSpPr/>
          <p:nvPr/>
        </p:nvSpPr>
        <p:spPr>
          <a:xfrm>
            <a:off x="480267" y="1276905"/>
            <a:ext cx="8183464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</a:pPr>
            <a:r>
              <a:rPr lang="en-US" altLang="ru-RU" sz="2800" i="1" dirty="0">
                <a:solidFill>
                  <a:srgbClr val="C00000"/>
                </a:solidFill>
              </a:rPr>
              <a:t>a</a:t>
            </a:r>
            <a:r>
              <a:rPr lang="en-US" altLang="ru-RU" sz="2800" baseline="30000" dirty="0">
                <a:solidFill>
                  <a:srgbClr val="C00000"/>
                </a:solidFill>
              </a:rPr>
              <a:t>2</a:t>
            </a:r>
            <a:r>
              <a:rPr lang="en-US" altLang="ru-RU" sz="2800" i="1" dirty="0">
                <a:solidFill>
                  <a:srgbClr val="C00000"/>
                </a:solidFill>
              </a:rPr>
              <a:t> – b</a:t>
            </a:r>
            <a:r>
              <a:rPr lang="en-US" altLang="ru-RU" sz="2800" baseline="30000" dirty="0">
                <a:solidFill>
                  <a:srgbClr val="C00000"/>
                </a:solidFill>
              </a:rPr>
              <a:t>2</a:t>
            </a:r>
            <a:r>
              <a:rPr lang="en-US" altLang="ru-RU" sz="2800" i="1" dirty="0">
                <a:solidFill>
                  <a:srgbClr val="C00000"/>
                </a:solidFill>
              </a:rPr>
              <a:t> = </a:t>
            </a:r>
            <a:r>
              <a:rPr lang="en-US" altLang="ru-RU" sz="2800" dirty="0">
                <a:solidFill>
                  <a:srgbClr val="C00000"/>
                </a:solidFill>
              </a:rPr>
              <a:t>(</a:t>
            </a:r>
            <a:r>
              <a:rPr lang="en-US" altLang="ru-RU" sz="2800" i="1" dirty="0">
                <a:solidFill>
                  <a:srgbClr val="C00000"/>
                </a:solidFill>
              </a:rPr>
              <a:t>a – b</a:t>
            </a:r>
            <a:r>
              <a:rPr lang="en-US" altLang="ru-RU" sz="2800" dirty="0">
                <a:solidFill>
                  <a:srgbClr val="C00000"/>
                </a:solidFill>
              </a:rPr>
              <a:t>)(</a:t>
            </a:r>
            <a:r>
              <a:rPr lang="en-US" altLang="ru-RU" sz="2800" i="1" dirty="0">
                <a:solidFill>
                  <a:srgbClr val="C00000"/>
                </a:solidFill>
              </a:rPr>
              <a:t>a + b</a:t>
            </a:r>
            <a:r>
              <a:rPr lang="en-US" altLang="ru-RU" sz="2800" dirty="0" smtClean="0">
                <a:solidFill>
                  <a:srgbClr val="C00000"/>
                </a:solidFill>
              </a:rPr>
              <a:t>)</a:t>
            </a:r>
            <a:endParaRPr lang="en-US" altLang="ru-RU" sz="2800" i="1" dirty="0">
              <a:solidFill>
                <a:srgbClr val="C00000"/>
              </a:solidFill>
            </a:endParaRPr>
          </a:p>
        </p:txBody>
      </p:sp>
      <p:sp>
        <p:nvSpPr>
          <p:cNvPr id="29" name="Прямоугольник 28"/>
          <p:cNvSpPr/>
          <p:nvPr/>
        </p:nvSpPr>
        <p:spPr>
          <a:xfrm>
            <a:off x="1479990" y="5122466"/>
            <a:ext cx="608393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dirty="0"/>
              <a:t>= </a:t>
            </a:r>
            <a:r>
              <a:rPr lang="ru-RU" sz="2800" dirty="0" smtClean="0"/>
              <a:t>(3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 </a:t>
            </a:r>
            <a:r>
              <a:rPr lang="ru-RU" sz="2800" dirty="0" smtClean="0"/>
              <a:t>5</a:t>
            </a:r>
            <a:r>
              <a:rPr lang="ru-RU" sz="2800" i="1" dirty="0" smtClean="0"/>
              <a:t>с</a:t>
            </a:r>
            <a:r>
              <a:rPr lang="ru-RU" sz="2800" dirty="0" smtClean="0"/>
              <a:t>)(3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+ 5</a:t>
            </a:r>
            <a:r>
              <a:rPr lang="ru-RU" sz="2800" i="1" dirty="0" smtClean="0"/>
              <a:t>с</a:t>
            </a:r>
            <a:r>
              <a:rPr lang="ru-RU" sz="2800" dirty="0" smtClean="0"/>
              <a:t>)(9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ru-RU" sz="2800" i="1" dirty="0" smtClean="0"/>
              <a:t> + </a:t>
            </a:r>
            <a:r>
              <a:rPr lang="ru-RU" sz="2800" dirty="0" smtClean="0"/>
              <a:t>25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 </a:t>
            </a:r>
            <a:endParaRPr lang="en-US" sz="2800" dirty="0" smtClean="0"/>
          </a:p>
        </p:txBody>
      </p:sp>
      <p:sp>
        <p:nvSpPr>
          <p:cNvPr id="30" name="Прямоугольник 29"/>
          <p:cNvSpPr/>
          <p:nvPr/>
        </p:nvSpPr>
        <p:spPr>
          <a:xfrm>
            <a:off x="4407525" y="4509752"/>
            <a:ext cx="473647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((3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– (5</a:t>
            </a:r>
            <a:r>
              <a:rPr lang="ru-RU" sz="2800" i="1" dirty="0" smtClean="0"/>
              <a:t>с</a:t>
            </a:r>
            <a:r>
              <a:rPr lang="ru-RU" sz="2800" dirty="0" smtClean="0"/>
              <a:t>)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)(</a:t>
            </a:r>
            <a:r>
              <a:rPr lang="ru-RU" sz="2800" dirty="0"/>
              <a:t>9</a:t>
            </a:r>
            <a:r>
              <a:rPr lang="ru-RU" sz="2800" i="1" dirty="0"/>
              <a:t>а</a:t>
            </a:r>
            <a:r>
              <a:rPr lang="ru-RU" sz="2800" baseline="30000" dirty="0"/>
              <a:t>4</a:t>
            </a:r>
            <a:r>
              <a:rPr lang="ru-RU" sz="2800" i="1" dirty="0"/>
              <a:t> + </a:t>
            </a:r>
            <a:r>
              <a:rPr lang="ru-RU" sz="2800" dirty="0" smtClean="0"/>
              <a:t>25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)=</a:t>
            </a:r>
            <a:r>
              <a:rPr lang="ru-RU" sz="2800" baseline="30000" dirty="0" smtClean="0"/>
              <a:t> </a:t>
            </a:r>
            <a:r>
              <a:rPr lang="ru-RU" sz="2800" dirty="0" smtClean="0"/>
              <a:t> </a:t>
            </a: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31572693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5" grpId="0"/>
      <p:bldP spid="12" grpId="0"/>
      <p:bldP spid="17" grpId="0"/>
      <p:bldP spid="18" grpId="0"/>
      <p:bldP spid="20" grpId="0"/>
      <p:bldP spid="24" grpId="0"/>
      <p:bldP spid="25" grpId="0"/>
      <p:bldP spid="26" grpId="0"/>
      <p:bldP spid="27" grpId="0"/>
      <p:bldP spid="29" grpId="0"/>
      <p:bldP spid="30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860080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algn="ctr"/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 Разложение многочлена на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множители с помощью </a:t>
            </a:r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формул сокращённого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умножения</a:t>
            </a:r>
            <a:endParaRPr lang="ru-RU" sz="2800" b="1" dirty="0">
              <a:solidFill>
                <a:srgbClr val="0070C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450123" y="2171569"/>
            <a:ext cx="2657192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27</a:t>
            </a:r>
            <a:r>
              <a:rPr lang="ru-RU" sz="2800" i="1" dirty="0" smtClean="0"/>
              <a:t>x</a:t>
            </a:r>
            <a:r>
              <a:rPr lang="en-US" sz="2800" baseline="30000" dirty="0" smtClean="0"/>
              <a:t>3</a:t>
            </a:r>
            <a:r>
              <a:rPr lang="ru-RU" sz="2800" dirty="0"/>
              <a:t> </a:t>
            </a:r>
            <a:r>
              <a:rPr lang="en-US" sz="2800" dirty="0" smtClean="0"/>
              <a:t>– 6</a:t>
            </a:r>
            <a:r>
              <a:rPr lang="ru-RU" sz="2800" dirty="0" smtClean="0"/>
              <a:t>4 =</a:t>
            </a:r>
            <a:endParaRPr lang="ru-RU" sz="2800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2313208" y="950356"/>
            <a:ext cx="451758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 smtClean="0">
                <a:solidFill>
                  <a:srgbClr val="0070C0"/>
                </a:solidFill>
              </a:rPr>
              <a:t>Разложить на множители: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1864999" y="3422657"/>
            <a:ext cx="540492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= (</a:t>
            </a:r>
            <a:r>
              <a:rPr lang="en-US" sz="2800" dirty="0" smtClean="0"/>
              <a:t>6</a:t>
            </a:r>
            <a:r>
              <a:rPr lang="en-US" sz="2800" i="1" dirty="0" smtClean="0"/>
              <a:t>n</a:t>
            </a:r>
            <a:r>
              <a:rPr lang="en-US" sz="2800" dirty="0" smtClean="0"/>
              <a:t> + </a:t>
            </a:r>
            <a:r>
              <a:rPr lang="en-US" sz="2800" i="1" dirty="0" smtClean="0"/>
              <a:t>m</a:t>
            </a:r>
            <a:r>
              <a:rPr lang="en-US" sz="2800" baseline="30000" dirty="0" smtClean="0"/>
              <a:t>2</a:t>
            </a:r>
            <a:r>
              <a:rPr lang="ru-RU" sz="2800" dirty="0" smtClean="0"/>
              <a:t>)(</a:t>
            </a:r>
            <a:r>
              <a:rPr lang="en-US" sz="2800" dirty="0" smtClean="0"/>
              <a:t>36</a:t>
            </a:r>
            <a:r>
              <a:rPr lang="en-US" sz="2800" i="1" dirty="0" smtClean="0"/>
              <a:t>n</a:t>
            </a:r>
            <a:r>
              <a:rPr lang="en-US" sz="2800" baseline="30000" dirty="0" smtClean="0"/>
              <a:t>2</a:t>
            </a:r>
            <a:r>
              <a:rPr lang="en-US" sz="2800" dirty="0" smtClean="0"/>
              <a:t> </a:t>
            </a:r>
            <a:r>
              <a:rPr lang="ru-RU" sz="2800" dirty="0" smtClean="0"/>
              <a:t>– </a:t>
            </a:r>
            <a:r>
              <a:rPr lang="en-US" sz="2800" dirty="0" smtClean="0"/>
              <a:t>6</a:t>
            </a:r>
            <a:r>
              <a:rPr lang="en-US" sz="2800" i="1" dirty="0" smtClean="0"/>
              <a:t>m</a:t>
            </a:r>
            <a:r>
              <a:rPr lang="en-US" sz="2800" baseline="30000" dirty="0" smtClean="0"/>
              <a:t>2</a:t>
            </a:r>
            <a:r>
              <a:rPr lang="en-US" sz="2800" i="1" dirty="0" smtClean="0"/>
              <a:t>n</a:t>
            </a:r>
            <a:r>
              <a:rPr lang="en-US" sz="2800" dirty="0" smtClean="0"/>
              <a:t> + </a:t>
            </a:r>
            <a:r>
              <a:rPr lang="en-US" sz="2800" i="1" dirty="0" smtClean="0"/>
              <a:t>m</a:t>
            </a:r>
            <a:r>
              <a:rPr lang="en-US" sz="2800" baseline="30000" dirty="0" smtClean="0"/>
              <a:t>4</a:t>
            </a:r>
            <a:r>
              <a:rPr lang="ru-RU" sz="2800" dirty="0" smtClean="0"/>
              <a:t>)</a:t>
            </a:r>
            <a:endParaRPr lang="ru-RU" sz="2800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2499924" y="2169886"/>
            <a:ext cx="334978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</a:t>
            </a:r>
            <a:r>
              <a:rPr lang="en-US" sz="2800" dirty="0" smtClean="0"/>
              <a:t>3</a:t>
            </a:r>
            <a:r>
              <a:rPr lang="ru-RU" sz="2800" i="1" dirty="0" smtClean="0"/>
              <a:t>x</a:t>
            </a:r>
            <a:r>
              <a:rPr lang="ru-RU" sz="800" i="1" dirty="0" smtClean="0"/>
              <a:t> </a:t>
            </a:r>
            <a:r>
              <a:rPr lang="ru-RU" sz="2800" dirty="0" smtClean="0"/>
              <a:t>)</a:t>
            </a:r>
            <a:r>
              <a:rPr lang="en-US" sz="2800" baseline="30000" dirty="0" smtClean="0"/>
              <a:t>3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</a:t>
            </a:r>
            <a:r>
              <a:rPr lang="en-US" sz="2800" dirty="0" smtClean="0"/>
              <a:t>4</a:t>
            </a:r>
            <a:r>
              <a:rPr lang="en-US" sz="2800" baseline="30000" dirty="0" smtClean="0"/>
              <a:t>3</a:t>
            </a:r>
            <a:r>
              <a:rPr lang="ru-RU" sz="2800" dirty="0" smtClean="0"/>
              <a:t> =</a:t>
            </a:r>
            <a:endParaRPr lang="ru-RU" sz="2800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4552378" y="2170743"/>
            <a:ext cx="423853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</a:t>
            </a:r>
            <a:r>
              <a:rPr lang="en-US" sz="2800" dirty="0" smtClean="0"/>
              <a:t>3</a:t>
            </a:r>
            <a:r>
              <a:rPr lang="ru-RU" sz="2800" i="1" dirty="0" smtClean="0"/>
              <a:t>х – </a:t>
            </a:r>
            <a:r>
              <a:rPr lang="en-US" sz="2800" dirty="0" smtClean="0"/>
              <a:t>4</a:t>
            </a:r>
            <a:r>
              <a:rPr lang="ru-RU" sz="2800" dirty="0" smtClean="0"/>
              <a:t>)(</a:t>
            </a:r>
            <a:r>
              <a:rPr lang="en-US" sz="2800" dirty="0" smtClean="0"/>
              <a:t>9</a:t>
            </a:r>
            <a:r>
              <a:rPr lang="ru-RU" sz="2800" i="1" dirty="0" smtClean="0"/>
              <a:t>x</a:t>
            </a:r>
            <a:r>
              <a:rPr lang="en-US" sz="2800" baseline="30000" dirty="0" smtClean="0"/>
              <a:t>2</a:t>
            </a:r>
            <a:r>
              <a:rPr lang="ru-RU" sz="2800" dirty="0" smtClean="0"/>
              <a:t> +</a:t>
            </a:r>
            <a:r>
              <a:rPr lang="en-US" sz="2800" dirty="0" smtClean="0"/>
              <a:t> 12</a:t>
            </a:r>
            <a:r>
              <a:rPr lang="en-US" sz="2800" i="1" dirty="0" smtClean="0"/>
              <a:t>x</a:t>
            </a:r>
            <a:r>
              <a:rPr lang="en-US" sz="2800" dirty="0" smtClean="0"/>
              <a:t> + 16</a:t>
            </a:r>
            <a:r>
              <a:rPr lang="ru-RU" sz="2800" dirty="0" smtClean="0"/>
              <a:t>) </a:t>
            </a:r>
            <a:endParaRPr lang="en-US" sz="2800" dirty="0" smtClean="0"/>
          </a:p>
        </p:txBody>
      </p:sp>
      <p:sp>
        <p:nvSpPr>
          <p:cNvPr id="18" name="Прямоугольник 17"/>
          <p:cNvSpPr/>
          <p:nvPr/>
        </p:nvSpPr>
        <p:spPr>
          <a:xfrm>
            <a:off x="2100403" y="2909814"/>
            <a:ext cx="247159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216</a:t>
            </a:r>
            <a:r>
              <a:rPr lang="en-US" sz="2800" i="1" dirty="0" smtClean="0"/>
              <a:t>n</a:t>
            </a:r>
            <a:r>
              <a:rPr lang="en-US" sz="2800" baseline="30000" dirty="0" smtClean="0"/>
              <a:t>3</a:t>
            </a:r>
            <a:r>
              <a:rPr lang="ru-RU" sz="2800" dirty="0" smtClean="0"/>
              <a:t> </a:t>
            </a:r>
            <a:r>
              <a:rPr lang="en-US" sz="2800" dirty="0" smtClean="0"/>
              <a:t>+</a:t>
            </a:r>
            <a:r>
              <a:rPr lang="ru-RU" sz="2800" dirty="0" smtClean="0"/>
              <a:t> </a:t>
            </a:r>
            <a:r>
              <a:rPr lang="en-US" sz="2800" i="1" dirty="0" smtClean="0"/>
              <a:t>m</a:t>
            </a:r>
            <a:r>
              <a:rPr lang="en-US" sz="2800" baseline="30000" dirty="0" smtClean="0"/>
              <a:t>6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0" name="Прямоугольник 19"/>
          <p:cNvSpPr/>
          <p:nvPr/>
        </p:nvSpPr>
        <p:spPr>
          <a:xfrm>
            <a:off x="4431420" y="2915222"/>
            <a:ext cx="278790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(6</a:t>
            </a:r>
            <a:r>
              <a:rPr lang="en-US" sz="2800" i="1" dirty="0" smtClean="0"/>
              <a:t>n</a:t>
            </a:r>
            <a:r>
              <a:rPr lang="en-US" sz="2800" dirty="0" smtClean="0"/>
              <a:t>)</a:t>
            </a:r>
            <a:r>
              <a:rPr lang="en-US" sz="2800" baseline="30000" dirty="0" smtClean="0"/>
              <a:t>3</a:t>
            </a:r>
            <a:r>
              <a:rPr lang="ru-RU" sz="2800" dirty="0" smtClean="0"/>
              <a:t> </a:t>
            </a:r>
            <a:r>
              <a:rPr lang="en-US" sz="2800" dirty="0" smtClean="0"/>
              <a:t>+</a:t>
            </a:r>
            <a:r>
              <a:rPr lang="ru-RU" sz="2800" dirty="0" smtClean="0"/>
              <a:t> </a:t>
            </a:r>
            <a:r>
              <a:rPr lang="en-US" sz="2800" dirty="0" smtClean="0"/>
              <a:t>(</a:t>
            </a:r>
            <a:r>
              <a:rPr lang="en-US" sz="2800" i="1" dirty="0" smtClean="0"/>
              <a:t>m</a:t>
            </a:r>
            <a:r>
              <a:rPr lang="ru-RU" sz="2800" baseline="30000" dirty="0" smtClean="0"/>
              <a:t>2</a:t>
            </a:r>
            <a:r>
              <a:rPr lang="en-US" sz="2800" dirty="0" smtClean="0"/>
              <a:t>)</a:t>
            </a:r>
            <a:r>
              <a:rPr lang="en-US" sz="2800" baseline="30000" dirty="0" smtClean="0"/>
              <a:t>3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5" name="Прямоугольник 24"/>
          <p:cNvSpPr/>
          <p:nvPr/>
        </p:nvSpPr>
        <p:spPr>
          <a:xfrm>
            <a:off x="579420" y="4134585"/>
            <a:ext cx="304196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/>
              <a:t>а</a:t>
            </a:r>
            <a:r>
              <a:rPr lang="en-US" sz="2800" baseline="30000" dirty="0" smtClean="0"/>
              <a:t>12</a:t>
            </a:r>
            <a:r>
              <a:rPr lang="ru-RU" sz="2800" dirty="0"/>
              <a:t> </a:t>
            </a:r>
            <a:r>
              <a:rPr lang="en-US" sz="2800" dirty="0" smtClean="0"/>
              <a:t>– </a:t>
            </a:r>
            <a:r>
              <a:rPr lang="ru-RU" sz="2800" i="1" dirty="0" smtClean="0"/>
              <a:t>с</a:t>
            </a:r>
            <a:r>
              <a:rPr lang="en-US" sz="2800" baseline="30000" dirty="0" smtClean="0"/>
              <a:t>6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6" name="Прямоугольник 25"/>
          <p:cNvSpPr/>
          <p:nvPr/>
        </p:nvSpPr>
        <p:spPr>
          <a:xfrm>
            <a:off x="2204269" y="4141472"/>
            <a:ext cx="334978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ru-RU" sz="800" i="1" dirty="0" smtClean="0"/>
              <a:t> </a:t>
            </a:r>
            <a:r>
              <a:rPr lang="ru-RU" sz="2800" dirty="0" smtClean="0"/>
              <a:t>)</a:t>
            </a:r>
            <a:r>
              <a:rPr lang="en-US" sz="2800" baseline="30000" dirty="0" smtClean="0"/>
              <a:t>3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(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</a:t>
            </a:r>
            <a:r>
              <a:rPr lang="en-US" sz="2800" baseline="30000" dirty="0" smtClean="0"/>
              <a:t>3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7" name="Прямоугольник 26"/>
          <p:cNvSpPr/>
          <p:nvPr/>
        </p:nvSpPr>
        <p:spPr>
          <a:xfrm>
            <a:off x="4431420" y="4131752"/>
            <a:ext cx="4572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ru-RU" sz="2800" i="1" dirty="0" smtClean="0"/>
              <a:t> – с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)(</a:t>
            </a:r>
            <a:r>
              <a:rPr lang="ru-RU" sz="2800" i="1" dirty="0" smtClean="0"/>
              <a:t>а</a:t>
            </a:r>
            <a:r>
              <a:rPr lang="en-US" sz="2800" baseline="30000" dirty="0" smtClean="0"/>
              <a:t>8</a:t>
            </a:r>
            <a:r>
              <a:rPr lang="ru-RU" sz="2800" i="1" dirty="0" smtClean="0"/>
              <a:t> + </a:t>
            </a:r>
            <a:r>
              <a:rPr lang="en-US" sz="2800" i="1" dirty="0" smtClean="0"/>
              <a:t>a</a:t>
            </a:r>
            <a:r>
              <a:rPr lang="en-US" sz="2800" baseline="30000" dirty="0" smtClean="0"/>
              <a:t>4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2</a:t>
            </a:r>
            <a:r>
              <a:rPr lang="en-US" sz="2800" dirty="0" smtClean="0"/>
              <a:t> + </a:t>
            </a:r>
            <a:r>
              <a:rPr lang="en-US" sz="2800" i="1" dirty="0" smtClean="0"/>
              <a:t>c</a:t>
            </a:r>
            <a:r>
              <a:rPr lang="en-US" sz="2800" baseline="30000" dirty="0" smtClean="0"/>
              <a:t>4</a:t>
            </a:r>
            <a:r>
              <a:rPr lang="ru-RU" sz="2800" dirty="0" smtClean="0"/>
              <a:t>)=</a:t>
            </a:r>
            <a:endParaRPr lang="en-US" sz="2800" dirty="0" smtClean="0"/>
          </a:p>
        </p:txBody>
      </p:sp>
      <p:sp>
        <p:nvSpPr>
          <p:cNvPr id="3" name="Прямоугольник 2"/>
          <p:cNvSpPr/>
          <p:nvPr/>
        </p:nvSpPr>
        <p:spPr>
          <a:xfrm>
            <a:off x="480267" y="1276905"/>
            <a:ext cx="8183464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</a:pPr>
            <a:r>
              <a:rPr lang="en-US" altLang="ru-RU" sz="2800" i="1" dirty="0" smtClean="0">
                <a:solidFill>
                  <a:srgbClr val="C00000"/>
                </a:solidFill>
              </a:rPr>
              <a:t>a</a:t>
            </a:r>
            <a:r>
              <a:rPr lang="ru-RU" altLang="ru-RU" sz="2800" baseline="30000" dirty="0" smtClean="0">
                <a:solidFill>
                  <a:srgbClr val="C00000"/>
                </a:solidFill>
              </a:rPr>
              <a:t>3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800" i="1" dirty="0">
                <a:solidFill>
                  <a:srgbClr val="C00000"/>
                </a:solidFill>
              </a:rPr>
              <a:t>– 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b</a:t>
            </a:r>
            <a:r>
              <a:rPr lang="ru-RU" altLang="ru-RU" sz="2800" baseline="30000" dirty="0" smtClean="0">
                <a:solidFill>
                  <a:srgbClr val="C00000"/>
                </a:solidFill>
              </a:rPr>
              <a:t>3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800" i="1" dirty="0">
                <a:solidFill>
                  <a:srgbClr val="C00000"/>
                </a:solidFill>
              </a:rPr>
              <a:t>= </a:t>
            </a:r>
            <a:r>
              <a:rPr lang="en-US" altLang="ru-RU" sz="2800" dirty="0">
                <a:solidFill>
                  <a:srgbClr val="C00000"/>
                </a:solidFill>
              </a:rPr>
              <a:t>(</a:t>
            </a:r>
            <a:r>
              <a:rPr lang="en-US" altLang="ru-RU" sz="2800" i="1" dirty="0">
                <a:solidFill>
                  <a:srgbClr val="C00000"/>
                </a:solidFill>
              </a:rPr>
              <a:t>a – b</a:t>
            </a:r>
            <a:r>
              <a:rPr lang="en-US" altLang="ru-RU" sz="2800" dirty="0">
                <a:solidFill>
                  <a:srgbClr val="C00000"/>
                </a:solidFill>
              </a:rPr>
              <a:t>)(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a</a:t>
            </a:r>
            <a:r>
              <a:rPr lang="ru-RU" altLang="ru-RU" sz="2800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 </a:t>
            </a:r>
            <a:r>
              <a:rPr lang="en-US" altLang="ru-RU" sz="2800" i="1" dirty="0">
                <a:solidFill>
                  <a:srgbClr val="C00000"/>
                </a:solidFill>
              </a:rPr>
              <a:t>+ </a:t>
            </a:r>
            <a:r>
              <a:rPr lang="ru-RU" altLang="ru-RU" sz="2800" i="1" dirty="0" smtClean="0">
                <a:solidFill>
                  <a:srgbClr val="C00000"/>
                </a:solidFill>
              </a:rPr>
              <a:t>а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b</a:t>
            </a:r>
            <a:r>
              <a:rPr lang="ru-RU" altLang="ru-RU" sz="2800" i="1" dirty="0" smtClean="0">
                <a:solidFill>
                  <a:srgbClr val="C00000"/>
                </a:solidFill>
              </a:rPr>
              <a:t> + 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b</a:t>
            </a:r>
            <a:r>
              <a:rPr lang="en-US" altLang="ru-RU" sz="2800" baseline="30000" dirty="0" smtClean="0">
                <a:solidFill>
                  <a:srgbClr val="C00000"/>
                </a:solidFill>
              </a:rPr>
              <a:t>2</a:t>
            </a:r>
            <a:r>
              <a:rPr lang="en-US" altLang="ru-RU" sz="2800" dirty="0" smtClean="0">
                <a:solidFill>
                  <a:srgbClr val="C00000"/>
                </a:solidFill>
              </a:rPr>
              <a:t>)</a:t>
            </a:r>
            <a:endParaRPr lang="en-US" altLang="ru-RU" sz="2800" i="1" dirty="0">
              <a:solidFill>
                <a:srgbClr val="C00000"/>
              </a:solidFill>
            </a:endParaRPr>
          </a:p>
        </p:txBody>
      </p:sp>
      <p:sp>
        <p:nvSpPr>
          <p:cNvPr id="29" name="Прямоугольник 28"/>
          <p:cNvSpPr/>
          <p:nvPr/>
        </p:nvSpPr>
        <p:spPr>
          <a:xfrm>
            <a:off x="1510413" y="5122056"/>
            <a:ext cx="608393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dirty="0"/>
              <a:t>= </a:t>
            </a:r>
            <a:r>
              <a:rPr lang="ru-RU" sz="2800" dirty="0" smtClean="0"/>
              <a:t>(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 </a:t>
            </a:r>
            <a:r>
              <a:rPr lang="ru-RU" sz="2800" i="1" dirty="0" smtClean="0"/>
              <a:t>с</a:t>
            </a:r>
            <a:r>
              <a:rPr lang="ru-RU" sz="2800" dirty="0" smtClean="0"/>
              <a:t>)(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+ </a:t>
            </a:r>
            <a:r>
              <a:rPr lang="ru-RU" sz="2800" i="1" dirty="0" smtClean="0"/>
              <a:t>с</a:t>
            </a:r>
            <a:r>
              <a:rPr lang="ru-RU" sz="2800" dirty="0" smtClean="0"/>
              <a:t>)(</a:t>
            </a:r>
            <a:r>
              <a:rPr lang="ru-RU" sz="2800" i="1" dirty="0"/>
              <a:t>а</a:t>
            </a:r>
            <a:r>
              <a:rPr lang="en-US" sz="2800" baseline="30000" dirty="0"/>
              <a:t>8</a:t>
            </a:r>
            <a:r>
              <a:rPr lang="ru-RU" sz="2800" i="1" dirty="0"/>
              <a:t> + </a:t>
            </a:r>
            <a:r>
              <a:rPr lang="en-US" sz="2800" i="1" dirty="0"/>
              <a:t>a</a:t>
            </a:r>
            <a:r>
              <a:rPr lang="en-US" sz="2800" baseline="30000" dirty="0"/>
              <a:t>4</a:t>
            </a:r>
            <a:r>
              <a:rPr lang="ru-RU" sz="2800" i="1" dirty="0"/>
              <a:t>с</a:t>
            </a:r>
            <a:r>
              <a:rPr lang="ru-RU" sz="2800" baseline="30000" dirty="0"/>
              <a:t>2</a:t>
            </a:r>
            <a:r>
              <a:rPr lang="en-US" sz="2800" dirty="0"/>
              <a:t> + </a:t>
            </a:r>
            <a:r>
              <a:rPr lang="en-US" sz="2800" i="1" dirty="0"/>
              <a:t>c</a:t>
            </a:r>
            <a:r>
              <a:rPr lang="en-US" sz="2800" baseline="30000" dirty="0"/>
              <a:t>4</a:t>
            </a:r>
            <a:r>
              <a:rPr lang="ru-RU" sz="2800" dirty="0" smtClean="0"/>
              <a:t>) </a:t>
            </a:r>
            <a:endParaRPr lang="en-US" sz="2800" dirty="0" smtClean="0"/>
          </a:p>
        </p:txBody>
      </p:sp>
      <p:sp>
        <p:nvSpPr>
          <p:cNvPr id="30" name="Прямоугольник 29"/>
          <p:cNvSpPr/>
          <p:nvPr/>
        </p:nvSpPr>
        <p:spPr>
          <a:xfrm>
            <a:off x="2204269" y="4654972"/>
            <a:ext cx="489792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 smtClean="0"/>
              <a:t>= </a:t>
            </a:r>
            <a:r>
              <a:rPr lang="ru-RU" sz="2800" dirty="0" smtClean="0"/>
              <a:t>((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– 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)(</a:t>
            </a:r>
            <a:r>
              <a:rPr lang="ru-RU" sz="2800" i="1" dirty="0"/>
              <a:t>а</a:t>
            </a:r>
            <a:r>
              <a:rPr lang="en-US" sz="2800" baseline="30000" dirty="0"/>
              <a:t>8</a:t>
            </a:r>
            <a:r>
              <a:rPr lang="ru-RU" sz="2800" i="1" dirty="0"/>
              <a:t> + </a:t>
            </a:r>
            <a:r>
              <a:rPr lang="en-US" sz="2800" i="1" dirty="0"/>
              <a:t>a</a:t>
            </a:r>
            <a:r>
              <a:rPr lang="en-US" sz="2800" baseline="30000" dirty="0"/>
              <a:t>4</a:t>
            </a:r>
            <a:r>
              <a:rPr lang="ru-RU" sz="2800" i="1" dirty="0"/>
              <a:t>с</a:t>
            </a:r>
            <a:r>
              <a:rPr lang="ru-RU" sz="2800" baseline="30000" dirty="0"/>
              <a:t>2</a:t>
            </a:r>
            <a:r>
              <a:rPr lang="en-US" sz="2800" dirty="0"/>
              <a:t> + </a:t>
            </a:r>
            <a:r>
              <a:rPr lang="en-US" sz="2800" i="1" dirty="0"/>
              <a:t>c</a:t>
            </a:r>
            <a:r>
              <a:rPr lang="en-US" sz="2800" baseline="30000" dirty="0"/>
              <a:t>4</a:t>
            </a:r>
            <a:r>
              <a:rPr lang="ru-RU" sz="2800" dirty="0" smtClean="0"/>
              <a:t>)=</a:t>
            </a:r>
            <a:r>
              <a:rPr lang="ru-RU" sz="2800" baseline="30000" dirty="0" smtClean="0"/>
              <a:t> </a:t>
            </a:r>
            <a:r>
              <a:rPr lang="ru-RU" sz="2800" dirty="0" smtClean="0"/>
              <a:t> </a:t>
            </a: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38791133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5" grpId="0"/>
      <p:bldP spid="12" grpId="0"/>
      <p:bldP spid="17" grpId="0"/>
      <p:bldP spid="18" grpId="0"/>
      <p:bldP spid="20" grpId="0"/>
      <p:bldP spid="25" grpId="0"/>
      <p:bldP spid="26" grpId="0"/>
      <p:bldP spid="27" grpId="0"/>
      <p:bldP spid="29" grpId="0"/>
      <p:bldP spid="30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860080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algn="ctr"/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 Разложение многочлена на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множители с помощью </a:t>
            </a:r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формул сокращённого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умножения</a:t>
            </a:r>
            <a:endParaRPr lang="ru-RU" sz="2800" b="1" dirty="0">
              <a:solidFill>
                <a:srgbClr val="0070C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386748" y="2425069"/>
            <a:ext cx="327085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25</a:t>
            </a:r>
            <a:r>
              <a:rPr lang="ru-RU" sz="2800" i="1" dirty="0" smtClean="0"/>
              <a:t>x</a:t>
            </a:r>
            <a:r>
              <a:rPr lang="en-US" sz="2800" baseline="30000" dirty="0" smtClean="0"/>
              <a:t>2</a:t>
            </a:r>
            <a:r>
              <a:rPr lang="ru-RU" sz="2800" dirty="0"/>
              <a:t> </a:t>
            </a:r>
            <a:r>
              <a:rPr lang="en-US" sz="2800" dirty="0" smtClean="0"/>
              <a:t>– 20</a:t>
            </a:r>
            <a:r>
              <a:rPr lang="en-US" sz="2800" i="1" dirty="0" smtClean="0"/>
              <a:t>x</a:t>
            </a:r>
            <a:r>
              <a:rPr lang="en-US" sz="2800" dirty="0" smtClean="0"/>
              <a:t> + 4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2313208" y="950356"/>
            <a:ext cx="451758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 smtClean="0">
                <a:solidFill>
                  <a:srgbClr val="0070C0"/>
                </a:solidFill>
              </a:rPr>
              <a:t>Разложить на множители: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3336193" y="3901659"/>
            <a:ext cx="247161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dirty="0" smtClean="0"/>
              <a:t>= (</a:t>
            </a:r>
            <a:r>
              <a:rPr lang="en-US" sz="2800" i="1" dirty="0" smtClean="0"/>
              <a:t>n</a:t>
            </a:r>
            <a:r>
              <a:rPr lang="en-US" sz="2800" baseline="30000" dirty="0" smtClean="0"/>
              <a:t>2</a:t>
            </a:r>
            <a:r>
              <a:rPr lang="en-US" sz="2800" dirty="0" smtClean="0"/>
              <a:t> + 2</a:t>
            </a:r>
            <a:r>
              <a:rPr lang="en-US" sz="2800" i="1" dirty="0" smtClean="0"/>
              <a:t>m</a:t>
            </a:r>
            <a:r>
              <a:rPr lang="ru-RU" sz="2800" dirty="0" smtClean="0"/>
              <a:t>)</a:t>
            </a:r>
            <a:r>
              <a:rPr lang="en-US" sz="2800" baseline="30000" dirty="0" smtClean="0"/>
              <a:t>2</a:t>
            </a:r>
            <a:endParaRPr lang="ru-RU" sz="2800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3272826" y="2423576"/>
            <a:ext cx="418723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</a:t>
            </a:r>
            <a:r>
              <a:rPr lang="en-US" sz="2800" dirty="0" smtClean="0"/>
              <a:t>5</a:t>
            </a:r>
            <a:r>
              <a:rPr lang="ru-RU" sz="2800" i="1" dirty="0" smtClean="0"/>
              <a:t>x</a:t>
            </a:r>
            <a:r>
              <a:rPr lang="ru-RU" sz="800" i="1" dirty="0" smtClean="0"/>
              <a:t> </a:t>
            </a:r>
            <a:r>
              <a:rPr lang="ru-RU" sz="2800" dirty="0" smtClean="0"/>
              <a:t>)</a:t>
            </a:r>
            <a:r>
              <a:rPr lang="en-US" sz="2800" baseline="30000" dirty="0" smtClean="0"/>
              <a:t>2</a:t>
            </a:r>
            <a:r>
              <a:rPr lang="ru-RU" sz="2800" dirty="0" smtClean="0"/>
              <a:t> </a:t>
            </a:r>
            <a:r>
              <a:rPr lang="ru-RU" sz="2800" dirty="0"/>
              <a:t>–</a:t>
            </a:r>
            <a:r>
              <a:rPr lang="ru-RU" sz="2800" dirty="0" smtClean="0"/>
              <a:t> </a:t>
            </a:r>
            <a:r>
              <a:rPr lang="en-US" sz="2800" dirty="0" smtClean="0"/>
              <a:t>2 · 5</a:t>
            </a:r>
            <a:r>
              <a:rPr lang="en-US" sz="2800" i="1" dirty="0" smtClean="0"/>
              <a:t>x </a:t>
            </a:r>
            <a:r>
              <a:rPr lang="en-US" sz="2800" dirty="0" smtClean="0"/>
              <a:t>· 2 + 2</a:t>
            </a:r>
            <a:r>
              <a:rPr lang="en-US" sz="2800" baseline="30000" dirty="0" smtClean="0"/>
              <a:t>2</a:t>
            </a:r>
            <a:r>
              <a:rPr lang="ru-RU" sz="2800" dirty="0" smtClean="0"/>
              <a:t> =</a:t>
            </a:r>
            <a:endParaRPr lang="ru-RU" sz="2800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7155949" y="2413856"/>
            <a:ext cx="176668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</a:t>
            </a:r>
            <a:r>
              <a:rPr lang="en-US" sz="2800" dirty="0" smtClean="0"/>
              <a:t>5</a:t>
            </a:r>
            <a:r>
              <a:rPr lang="ru-RU" sz="2800" i="1" dirty="0" smtClean="0"/>
              <a:t>х – </a:t>
            </a:r>
            <a:r>
              <a:rPr lang="en-US" sz="2800" dirty="0" smtClean="0"/>
              <a:t>2</a:t>
            </a:r>
            <a:r>
              <a:rPr lang="ru-RU" sz="2800" dirty="0" smtClean="0"/>
              <a:t>)</a:t>
            </a:r>
            <a:r>
              <a:rPr lang="en-US" sz="2800" baseline="30000" dirty="0" smtClean="0"/>
              <a:t>2</a:t>
            </a:r>
            <a:endParaRPr lang="en-US" sz="2800" dirty="0" smtClean="0"/>
          </a:p>
        </p:txBody>
      </p:sp>
      <p:sp>
        <p:nvSpPr>
          <p:cNvPr id="18" name="Прямоугольник 17"/>
          <p:cNvSpPr/>
          <p:nvPr/>
        </p:nvSpPr>
        <p:spPr>
          <a:xfrm>
            <a:off x="1006958" y="3404103"/>
            <a:ext cx="354693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smtClean="0"/>
              <a:t>n</a:t>
            </a:r>
            <a:r>
              <a:rPr lang="en-US" sz="2800" baseline="30000" dirty="0" smtClean="0"/>
              <a:t>4</a:t>
            </a:r>
            <a:r>
              <a:rPr lang="ru-RU" sz="2800" dirty="0" smtClean="0"/>
              <a:t> </a:t>
            </a:r>
            <a:r>
              <a:rPr lang="en-US" sz="2800" dirty="0" smtClean="0"/>
              <a:t>+</a:t>
            </a:r>
            <a:r>
              <a:rPr lang="ru-RU" sz="2800" dirty="0" smtClean="0"/>
              <a:t> </a:t>
            </a:r>
            <a:r>
              <a:rPr lang="en-US" sz="2800" dirty="0" smtClean="0"/>
              <a:t>4</a:t>
            </a:r>
            <a:r>
              <a:rPr lang="en-US" sz="2800" i="1" dirty="0" smtClean="0"/>
              <a:t>mn</a:t>
            </a:r>
            <a:r>
              <a:rPr lang="en-US" sz="2800" baseline="30000" dirty="0" smtClean="0"/>
              <a:t>2</a:t>
            </a:r>
            <a:r>
              <a:rPr lang="ru-RU" sz="2800" dirty="0" smtClean="0"/>
              <a:t> </a:t>
            </a:r>
            <a:r>
              <a:rPr lang="en-US" sz="2800" dirty="0" smtClean="0"/>
              <a:t>+ 4</a:t>
            </a:r>
            <a:r>
              <a:rPr lang="en-US" sz="2800" i="1" dirty="0" smtClean="0"/>
              <a:t>m</a:t>
            </a:r>
            <a:r>
              <a:rPr lang="en-US" sz="2800" baseline="30000" dirty="0" smtClean="0"/>
              <a:t>2 </a:t>
            </a:r>
            <a:r>
              <a:rPr lang="ru-RU" sz="2800" dirty="0" smtClean="0"/>
              <a:t>=</a:t>
            </a:r>
            <a:endParaRPr lang="ru-RU" sz="2800" dirty="0"/>
          </a:p>
        </p:txBody>
      </p:sp>
      <p:sp>
        <p:nvSpPr>
          <p:cNvPr id="20" name="Прямоугольник 19"/>
          <p:cNvSpPr/>
          <p:nvPr/>
        </p:nvSpPr>
        <p:spPr>
          <a:xfrm>
            <a:off x="4209860" y="3404103"/>
            <a:ext cx="449957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(</a:t>
            </a:r>
            <a:r>
              <a:rPr lang="en-US" sz="2800" i="1" dirty="0" smtClean="0"/>
              <a:t>n</a:t>
            </a:r>
            <a:r>
              <a:rPr lang="en-US" sz="2800" baseline="30000" dirty="0" smtClean="0"/>
              <a:t>2</a:t>
            </a:r>
            <a:r>
              <a:rPr lang="en-US" sz="2800" dirty="0" smtClean="0"/>
              <a:t>)</a:t>
            </a:r>
            <a:r>
              <a:rPr lang="en-US" sz="2800" baseline="30000" dirty="0" smtClean="0"/>
              <a:t>2</a:t>
            </a:r>
            <a:r>
              <a:rPr lang="ru-RU" sz="2800" dirty="0" smtClean="0"/>
              <a:t> </a:t>
            </a:r>
            <a:r>
              <a:rPr lang="en-US" sz="2800" dirty="0" smtClean="0"/>
              <a:t>+</a:t>
            </a:r>
            <a:r>
              <a:rPr lang="ru-RU" sz="2800" dirty="0" smtClean="0"/>
              <a:t> </a:t>
            </a:r>
            <a:r>
              <a:rPr lang="en-US" sz="2800" dirty="0" smtClean="0"/>
              <a:t>2</a:t>
            </a:r>
            <a:r>
              <a:rPr lang="en-US" sz="2800" i="1" dirty="0" smtClean="0"/>
              <a:t>n</a:t>
            </a:r>
            <a:r>
              <a:rPr lang="en-US" sz="2800" baseline="30000" dirty="0" smtClean="0"/>
              <a:t>2 </a:t>
            </a:r>
            <a:r>
              <a:rPr lang="en-US" sz="2800" dirty="0" smtClean="0"/>
              <a:t>· 2</a:t>
            </a:r>
            <a:r>
              <a:rPr lang="en-US" sz="2800" i="1" dirty="0" smtClean="0"/>
              <a:t>m + </a:t>
            </a:r>
            <a:r>
              <a:rPr lang="en-US" sz="2800" dirty="0" smtClean="0"/>
              <a:t>(2</a:t>
            </a:r>
            <a:r>
              <a:rPr lang="en-US" sz="2800" i="1" dirty="0" smtClean="0"/>
              <a:t>m</a:t>
            </a:r>
            <a:r>
              <a:rPr lang="en-US" sz="2800" dirty="0" smtClean="0"/>
              <a:t>)</a:t>
            </a:r>
            <a:r>
              <a:rPr lang="ru-RU" sz="2800" baseline="30000" dirty="0" smtClean="0"/>
              <a:t>2</a:t>
            </a:r>
            <a:r>
              <a:rPr lang="en-US" sz="2800" dirty="0" smtClean="0"/>
              <a:t> </a:t>
            </a:r>
            <a:r>
              <a:rPr lang="ru-RU" sz="2800" dirty="0" smtClean="0"/>
              <a:t>=</a:t>
            </a:r>
            <a:endParaRPr lang="ru-RU" sz="2800" dirty="0"/>
          </a:p>
        </p:txBody>
      </p:sp>
      <p:sp>
        <p:nvSpPr>
          <p:cNvPr id="25" name="Прямоугольник 24"/>
          <p:cNvSpPr/>
          <p:nvPr/>
        </p:nvSpPr>
        <p:spPr>
          <a:xfrm>
            <a:off x="579420" y="4886018"/>
            <a:ext cx="363044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16</a:t>
            </a:r>
            <a:r>
              <a:rPr lang="ru-RU" sz="2800" i="1" dirty="0" smtClean="0"/>
              <a:t>а</a:t>
            </a:r>
            <a:r>
              <a:rPr lang="en-US" sz="2800" baseline="30000" dirty="0" smtClean="0"/>
              <a:t>8</a:t>
            </a:r>
            <a:r>
              <a:rPr lang="ru-RU" sz="2800" dirty="0"/>
              <a:t> </a:t>
            </a:r>
            <a:r>
              <a:rPr lang="en-US" sz="2800" dirty="0" smtClean="0"/>
              <a:t>– 8</a:t>
            </a:r>
            <a:r>
              <a:rPr lang="en-US" sz="2800" i="1" dirty="0" smtClean="0"/>
              <a:t>a</a:t>
            </a:r>
            <a:r>
              <a:rPr lang="en-US" sz="2800" baseline="30000" dirty="0" smtClean="0"/>
              <a:t>4</a:t>
            </a:r>
            <a:r>
              <a:rPr lang="en-US" sz="2800" i="1" dirty="0" smtClean="0"/>
              <a:t>c</a:t>
            </a:r>
            <a:r>
              <a:rPr lang="en-US" sz="2800" baseline="30000" dirty="0" smtClean="0"/>
              <a:t>3</a:t>
            </a:r>
            <a:r>
              <a:rPr lang="en-US" sz="2800" dirty="0" smtClean="0"/>
              <a:t> + </a:t>
            </a:r>
            <a:r>
              <a:rPr lang="ru-RU" sz="2800" i="1" dirty="0" smtClean="0"/>
              <a:t>с</a:t>
            </a:r>
            <a:r>
              <a:rPr lang="en-US" sz="2800" baseline="30000" dirty="0" smtClean="0"/>
              <a:t>6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6" name="Прямоугольник 25"/>
          <p:cNvSpPr/>
          <p:nvPr/>
        </p:nvSpPr>
        <p:spPr>
          <a:xfrm>
            <a:off x="3470809" y="5394869"/>
            <a:ext cx="220238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= </a:t>
            </a:r>
            <a:r>
              <a:rPr lang="ru-RU" sz="2800" dirty="0" smtClean="0"/>
              <a:t>(</a:t>
            </a:r>
            <a:r>
              <a:rPr lang="en-US" sz="2800" dirty="0" smtClean="0"/>
              <a:t>4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ru-RU" sz="800" i="1" dirty="0" smtClean="0"/>
              <a:t> </a:t>
            </a:r>
            <a:r>
              <a:rPr lang="ru-RU" sz="2800" dirty="0" smtClean="0"/>
              <a:t>– </a:t>
            </a:r>
            <a:r>
              <a:rPr lang="ru-RU" sz="2800" i="1" dirty="0" smtClean="0"/>
              <a:t>с</a:t>
            </a:r>
            <a:r>
              <a:rPr lang="en-US" sz="2800" baseline="30000" dirty="0" smtClean="0"/>
              <a:t>3</a:t>
            </a:r>
            <a:r>
              <a:rPr lang="ru-RU" sz="2800" dirty="0" smtClean="0"/>
              <a:t>)</a:t>
            </a:r>
            <a:r>
              <a:rPr lang="en-US" sz="2800" baseline="30000" dirty="0" smtClean="0"/>
              <a:t>2</a:t>
            </a:r>
            <a:r>
              <a:rPr lang="ru-RU" sz="2800" dirty="0" smtClean="0"/>
              <a:t> </a:t>
            </a:r>
            <a:endParaRPr lang="ru-RU" sz="2800" dirty="0"/>
          </a:p>
        </p:txBody>
      </p:sp>
      <p:sp>
        <p:nvSpPr>
          <p:cNvPr id="27" name="Прямоугольник 26"/>
          <p:cNvSpPr/>
          <p:nvPr/>
        </p:nvSpPr>
        <p:spPr>
          <a:xfrm>
            <a:off x="3847723" y="4883185"/>
            <a:ext cx="515569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</a:t>
            </a:r>
            <a:r>
              <a:rPr lang="en-US" sz="2800" dirty="0" smtClean="0"/>
              <a:t>4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en-US" sz="2800" dirty="0" smtClean="0"/>
              <a:t>)</a:t>
            </a:r>
            <a:r>
              <a:rPr lang="en-US" sz="2800" baseline="30000" dirty="0" smtClean="0"/>
              <a:t>2</a:t>
            </a:r>
            <a:r>
              <a:rPr lang="ru-RU" sz="2800" i="1" dirty="0" smtClean="0"/>
              <a:t> – </a:t>
            </a:r>
            <a:r>
              <a:rPr lang="en-US" sz="2800" dirty="0" smtClean="0"/>
              <a:t>2</a:t>
            </a:r>
            <a:r>
              <a:rPr lang="en-US" sz="2800" i="1" dirty="0" smtClean="0"/>
              <a:t> · </a:t>
            </a:r>
            <a:r>
              <a:rPr lang="en-US" sz="2800" dirty="0"/>
              <a:t>4</a:t>
            </a:r>
            <a:r>
              <a:rPr lang="ru-RU" sz="2800" i="1" dirty="0"/>
              <a:t>а</a:t>
            </a:r>
            <a:r>
              <a:rPr lang="ru-RU" sz="2800" baseline="30000" dirty="0"/>
              <a:t>4 </a:t>
            </a:r>
            <a:r>
              <a:rPr lang="ru-RU" sz="2800" dirty="0" smtClean="0"/>
              <a:t>·</a:t>
            </a:r>
            <a:r>
              <a:rPr lang="en-US" sz="2800" dirty="0" smtClean="0"/>
              <a:t> </a:t>
            </a:r>
            <a:r>
              <a:rPr lang="ru-RU" sz="2800" i="1" dirty="0" smtClean="0"/>
              <a:t>с</a:t>
            </a:r>
            <a:r>
              <a:rPr lang="en-US" sz="2800" baseline="30000" dirty="0" smtClean="0"/>
              <a:t>3</a:t>
            </a:r>
            <a:r>
              <a:rPr lang="en-US" sz="2800" dirty="0" smtClean="0"/>
              <a:t> + (</a:t>
            </a:r>
            <a:r>
              <a:rPr lang="en-US" sz="2800" i="1" dirty="0" smtClean="0"/>
              <a:t>c</a:t>
            </a:r>
            <a:r>
              <a:rPr lang="en-US" sz="2800" baseline="30000" dirty="0" smtClean="0"/>
              <a:t>3</a:t>
            </a:r>
            <a:r>
              <a:rPr lang="en-US" sz="2800" dirty="0" smtClean="0"/>
              <a:t>)</a:t>
            </a:r>
            <a:r>
              <a:rPr lang="en-US" sz="2800" baseline="30000" dirty="0" smtClean="0"/>
              <a:t>2</a:t>
            </a:r>
            <a:r>
              <a:rPr lang="en-US" sz="2800" dirty="0" smtClean="0"/>
              <a:t> =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168213" y="1286709"/>
            <a:ext cx="4072111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</a:pPr>
            <a:r>
              <a:rPr lang="en-US" altLang="ru-RU" sz="2800" i="1" dirty="0">
                <a:solidFill>
                  <a:srgbClr val="C00000"/>
                </a:solidFill>
              </a:rPr>
              <a:t>a</a:t>
            </a:r>
            <a:r>
              <a:rPr lang="en-US" altLang="ru-RU" sz="2800" baseline="30000" dirty="0">
                <a:solidFill>
                  <a:srgbClr val="C00000"/>
                </a:solidFill>
              </a:rPr>
              <a:t>2</a:t>
            </a:r>
            <a:r>
              <a:rPr lang="en-US" altLang="ru-RU" sz="2800" i="1" baseline="30000" dirty="0">
                <a:solidFill>
                  <a:srgbClr val="C00000"/>
                </a:solidFill>
              </a:rPr>
              <a:t> </a:t>
            </a:r>
            <a:r>
              <a:rPr lang="en-US" altLang="ru-RU" sz="2800" i="1" dirty="0">
                <a:solidFill>
                  <a:srgbClr val="C00000"/>
                </a:solidFill>
              </a:rPr>
              <a:t>+ </a:t>
            </a:r>
            <a:r>
              <a:rPr lang="en-US" altLang="ru-RU" sz="2800" dirty="0">
                <a:solidFill>
                  <a:srgbClr val="C00000"/>
                </a:solidFill>
              </a:rPr>
              <a:t>2</a:t>
            </a:r>
            <a:r>
              <a:rPr lang="en-US" altLang="ru-RU" sz="2800" i="1" dirty="0">
                <a:solidFill>
                  <a:srgbClr val="C00000"/>
                </a:solidFill>
              </a:rPr>
              <a:t>ab +</a:t>
            </a:r>
            <a:r>
              <a:rPr lang="ru-RU" altLang="ru-RU" sz="2800" i="1" dirty="0">
                <a:solidFill>
                  <a:srgbClr val="C00000"/>
                </a:solidFill>
              </a:rPr>
              <a:t> </a:t>
            </a:r>
            <a:r>
              <a:rPr lang="en-US" altLang="ru-RU" sz="2800" i="1" dirty="0">
                <a:solidFill>
                  <a:srgbClr val="C00000"/>
                </a:solidFill>
              </a:rPr>
              <a:t>b</a:t>
            </a:r>
            <a:r>
              <a:rPr lang="en-US" altLang="ru-RU" sz="2800" baseline="30000" dirty="0">
                <a:solidFill>
                  <a:srgbClr val="C00000"/>
                </a:solidFill>
              </a:rPr>
              <a:t>2</a:t>
            </a:r>
            <a:r>
              <a:rPr lang="ru-RU" altLang="ru-RU" sz="2800" i="1" dirty="0">
                <a:solidFill>
                  <a:srgbClr val="C00000"/>
                </a:solidFill>
              </a:rPr>
              <a:t> = </a:t>
            </a:r>
            <a:r>
              <a:rPr lang="en-US" altLang="ru-RU" sz="2800" dirty="0">
                <a:solidFill>
                  <a:srgbClr val="C00000"/>
                </a:solidFill>
              </a:rPr>
              <a:t>(</a:t>
            </a:r>
            <a:r>
              <a:rPr lang="en-US" altLang="ru-RU" sz="2800" i="1" dirty="0">
                <a:solidFill>
                  <a:srgbClr val="C00000"/>
                </a:solidFill>
              </a:rPr>
              <a:t>a </a:t>
            </a:r>
            <a:r>
              <a:rPr lang="ru-RU" altLang="ru-RU" sz="2800" i="1" dirty="0">
                <a:solidFill>
                  <a:srgbClr val="C00000"/>
                </a:solidFill>
              </a:rPr>
              <a:t>+</a:t>
            </a:r>
            <a:r>
              <a:rPr lang="en-US" altLang="ru-RU" sz="2800" i="1" dirty="0">
                <a:solidFill>
                  <a:srgbClr val="C00000"/>
                </a:solidFill>
              </a:rPr>
              <a:t> 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b</a:t>
            </a:r>
            <a:r>
              <a:rPr lang="en-US" altLang="ru-RU" sz="2800" dirty="0" smtClean="0">
                <a:solidFill>
                  <a:srgbClr val="C00000"/>
                </a:solidFill>
              </a:rPr>
              <a:t>)</a:t>
            </a:r>
            <a:r>
              <a:rPr lang="en-US" altLang="ru-RU" sz="2800" baseline="30000" dirty="0" smtClean="0">
                <a:solidFill>
                  <a:srgbClr val="C00000"/>
                </a:solidFill>
              </a:rPr>
              <a:t>2</a:t>
            </a:r>
            <a:endParaRPr lang="en-US" altLang="ru-RU" sz="2800" dirty="0">
              <a:solidFill>
                <a:srgbClr val="C00000"/>
              </a:soli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4792466" y="1280424"/>
            <a:ext cx="4076649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  <a:spcBef>
                <a:spcPts val="200"/>
              </a:spcBef>
              <a:spcAft>
                <a:spcPts val="200"/>
              </a:spcAft>
              <a:buClr>
                <a:srgbClr val="002060"/>
              </a:buClr>
            </a:pPr>
            <a:r>
              <a:rPr lang="en-US" altLang="ru-RU" sz="2800" i="1" dirty="0">
                <a:solidFill>
                  <a:srgbClr val="C00000"/>
                </a:solidFill>
              </a:rPr>
              <a:t>a</a:t>
            </a:r>
            <a:r>
              <a:rPr lang="en-US" altLang="ru-RU" sz="2800" baseline="30000" dirty="0">
                <a:solidFill>
                  <a:srgbClr val="C00000"/>
                </a:solidFill>
              </a:rPr>
              <a:t>2</a:t>
            </a:r>
            <a:r>
              <a:rPr lang="en-US" altLang="ru-RU" sz="2800" i="1" baseline="30000" dirty="0">
                <a:solidFill>
                  <a:srgbClr val="C00000"/>
                </a:solidFill>
              </a:rPr>
              <a:t> 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– </a:t>
            </a:r>
            <a:r>
              <a:rPr lang="en-US" altLang="ru-RU" sz="2800" dirty="0" smtClean="0">
                <a:solidFill>
                  <a:srgbClr val="C00000"/>
                </a:solidFill>
              </a:rPr>
              <a:t>2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ab </a:t>
            </a:r>
            <a:r>
              <a:rPr lang="en-US" altLang="ru-RU" sz="2800" i="1" dirty="0">
                <a:solidFill>
                  <a:srgbClr val="C00000"/>
                </a:solidFill>
              </a:rPr>
              <a:t>+</a:t>
            </a:r>
            <a:r>
              <a:rPr lang="ru-RU" altLang="ru-RU" sz="2800" i="1" dirty="0">
                <a:solidFill>
                  <a:srgbClr val="C00000"/>
                </a:solidFill>
              </a:rPr>
              <a:t> </a:t>
            </a:r>
            <a:r>
              <a:rPr lang="en-US" altLang="ru-RU" sz="2800" i="1" dirty="0">
                <a:solidFill>
                  <a:srgbClr val="C00000"/>
                </a:solidFill>
              </a:rPr>
              <a:t>b</a:t>
            </a:r>
            <a:r>
              <a:rPr lang="en-US" altLang="ru-RU" sz="2800" baseline="30000" dirty="0">
                <a:solidFill>
                  <a:srgbClr val="C00000"/>
                </a:solidFill>
              </a:rPr>
              <a:t>2</a:t>
            </a:r>
            <a:r>
              <a:rPr lang="ru-RU" altLang="ru-RU" sz="2800" i="1" dirty="0">
                <a:solidFill>
                  <a:srgbClr val="C00000"/>
                </a:solidFill>
              </a:rPr>
              <a:t> = </a:t>
            </a:r>
            <a:r>
              <a:rPr lang="en-US" altLang="ru-RU" sz="2800" dirty="0">
                <a:solidFill>
                  <a:srgbClr val="C00000"/>
                </a:solidFill>
              </a:rPr>
              <a:t>(</a:t>
            </a:r>
            <a:r>
              <a:rPr lang="en-US" altLang="ru-RU" sz="2800" i="1" dirty="0">
                <a:solidFill>
                  <a:srgbClr val="C00000"/>
                </a:solidFill>
              </a:rPr>
              <a:t>a </a:t>
            </a:r>
            <a:r>
              <a:rPr lang="en-US" altLang="ru-RU" sz="2800" i="1" dirty="0" smtClean="0">
                <a:solidFill>
                  <a:srgbClr val="C00000"/>
                </a:solidFill>
              </a:rPr>
              <a:t>– b</a:t>
            </a:r>
            <a:r>
              <a:rPr lang="en-US" altLang="ru-RU" sz="2800" dirty="0" smtClean="0">
                <a:solidFill>
                  <a:srgbClr val="C00000"/>
                </a:solidFill>
              </a:rPr>
              <a:t>)</a:t>
            </a:r>
            <a:r>
              <a:rPr lang="en-US" altLang="ru-RU" sz="2800" baseline="30000" dirty="0" smtClean="0">
                <a:solidFill>
                  <a:srgbClr val="C00000"/>
                </a:solidFill>
              </a:rPr>
              <a:t>2</a:t>
            </a:r>
            <a:endParaRPr lang="en-US" altLang="ru-RU" sz="28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6183411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5" grpId="0"/>
      <p:bldP spid="12" grpId="0"/>
      <p:bldP spid="17" grpId="0"/>
      <p:bldP spid="18" grpId="0"/>
      <p:bldP spid="20" grpId="0"/>
      <p:bldP spid="25" grpId="0"/>
      <p:bldP spid="26" grpId="0"/>
      <p:bldP spid="27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33375" y="676960"/>
            <a:ext cx="847725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1950" lvl="0" indent="-361950">
              <a:buFont typeface="Arial" pitchFamily="34" charset="0"/>
              <a:buChar char="•"/>
            </a:pPr>
            <a:r>
              <a:rPr lang="ru-RU" sz="2000" i="1" dirty="0" smtClean="0"/>
              <a:t>Алгебра 7 класс. Учебник / А.Г. Мордкович, Т.Н. </a:t>
            </a:r>
            <a:r>
              <a:rPr lang="ru-RU" sz="2000" i="1" dirty="0" err="1" smtClean="0"/>
              <a:t>Мишустина</a:t>
            </a:r>
            <a:r>
              <a:rPr lang="ru-RU" sz="2000" i="1" dirty="0" smtClean="0"/>
              <a:t>,  Москва: Мнемозина, 2015г.</a:t>
            </a:r>
          </a:p>
          <a:p>
            <a:pPr marL="361950" indent="-361950">
              <a:buFont typeface="Arial" pitchFamily="34" charset="0"/>
              <a:buChar char="•"/>
            </a:pPr>
            <a:r>
              <a:rPr lang="ru-RU" sz="2000" dirty="0" smtClean="0">
                <a:solidFill>
                  <a:srgbClr val="385D8A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МБОУ СОШ №5 – «Школа здоровья и развития»</a:t>
            </a:r>
          </a:p>
          <a:p>
            <a:pPr marL="361950" lvl="0" indent="-361950">
              <a:buFont typeface="Arial" pitchFamily="34" charset="0"/>
              <a:buChar char="•"/>
            </a:pPr>
            <a:endParaRPr lang="ru-RU" sz="2000" i="1" dirty="0" smtClean="0"/>
          </a:p>
        </p:txBody>
      </p:sp>
      <p:sp>
        <p:nvSpPr>
          <p:cNvPr id="3" name="Заголовок 3"/>
          <p:cNvSpPr txBox="1">
            <a:spLocks/>
          </p:cNvSpPr>
          <p:nvPr/>
        </p:nvSpPr>
        <p:spPr>
          <a:xfrm>
            <a:off x="0" y="0"/>
            <a:ext cx="9144000" cy="638690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Использованы ресурсы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1034322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 Что такое разложение многочлена на множители и зачем оно нужно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" name="Прямоугольник с двумя скругленными противолежащими углами 9"/>
          <p:cNvSpPr/>
          <p:nvPr/>
        </p:nvSpPr>
        <p:spPr>
          <a:xfrm>
            <a:off x="329784" y="4301057"/>
            <a:ext cx="8484432" cy="983694"/>
          </a:xfrm>
          <a:prstGeom prst="round2DiagRect">
            <a:avLst>
              <a:gd name="adj1" fmla="val 26795"/>
              <a:gd name="adj2" fmla="val 0"/>
            </a:avLst>
          </a:prstGeom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lvl="0" algn="ctr"/>
            <a:r>
              <a:rPr lang="ru-RU" sz="2400" i="1" dirty="0" smtClean="0"/>
              <a:t>Обычно в таких случаях говорят, что многочлен удалось </a:t>
            </a:r>
            <a:r>
              <a:rPr lang="ru-RU" altLang="ru-RU" sz="2400" i="1" dirty="0" smtClean="0">
                <a:solidFill>
                  <a:srgbClr val="C00000"/>
                </a:solidFill>
              </a:rPr>
              <a:t>разложить на множители</a:t>
            </a:r>
            <a:r>
              <a:rPr lang="ru-RU" altLang="ru-RU" sz="2400" i="1" dirty="0" smtClean="0"/>
              <a:t>. </a:t>
            </a:r>
            <a:endParaRPr lang="ru-RU" altLang="ru-RU" sz="2400" i="1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0" y="1408225"/>
            <a:ext cx="303276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800" dirty="0" smtClean="0"/>
              <a:t>(</a:t>
            </a:r>
            <a:r>
              <a:rPr lang="en-US" sz="2800" dirty="0" smtClean="0"/>
              <a:t>3</a:t>
            </a:r>
            <a:r>
              <a:rPr lang="en-US" sz="2800" i="1" dirty="0" smtClean="0"/>
              <a:t>x</a:t>
            </a:r>
            <a:r>
              <a:rPr lang="ru-RU" sz="2800" dirty="0" smtClean="0"/>
              <a:t> – </a:t>
            </a:r>
            <a:r>
              <a:rPr lang="en-US" sz="2800" dirty="0" smtClean="0"/>
              <a:t>5</a:t>
            </a:r>
            <a:r>
              <a:rPr lang="ru-RU" sz="2800" dirty="0" smtClean="0"/>
              <a:t>)(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+ </a:t>
            </a:r>
            <a:r>
              <a:rPr lang="en-US" sz="2800" dirty="0" smtClean="0"/>
              <a:t>4</a:t>
            </a:r>
            <a:r>
              <a:rPr lang="ru-RU" sz="2800" dirty="0" smtClean="0"/>
              <a:t>) =</a:t>
            </a:r>
            <a:endParaRPr lang="en-US" sz="2800" dirty="0" smtClean="0"/>
          </a:p>
        </p:txBody>
      </p:sp>
      <p:sp>
        <p:nvSpPr>
          <p:cNvPr id="14" name="Прямоугольник 13"/>
          <p:cNvSpPr/>
          <p:nvPr/>
        </p:nvSpPr>
        <p:spPr>
          <a:xfrm>
            <a:off x="0" y="2145242"/>
            <a:ext cx="9144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800" dirty="0" smtClean="0"/>
              <a:t>(</a:t>
            </a:r>
            <a:r>
              <a:rPr lang="en-US" sz="2800" dirty="0" smtClean="0"/>
              <a:t>3</a:t>
            </a:r>
            <a:r>
              <a:rPr lang="en-US" sz="2800" i="1" dirty="0" smtClean="0"/>
              <a:t>x</a:t>
            </a:r>
            <a:r>
              <a:rPr lang="ru-RU" sz="2800" dirty="0" smtClean="0"/>
              <a:t> – </a:t>
            </a:r>
            <a:r>
              <a:rPr lang="en-US" sz="2800" dirty="0" smtClean="0"/>
              <a:t>5</a:t>
            </a:r>
            <a:r>
              <a:rPr lang="ru-RU" sz="2800" dirty="0" smtClean="0"/>
              <a:t>)(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+ </a:t>
            </a:r>
            <a:r>
              <a:rPr lang="en-US" sz="2800" dirty="0" smtClean="0"/>
              <a:t>4</a:t>
            </a:r>
            <a:r>
              <a:rPr lang="ru-RU" sz="2800" dirty="0" smtClean="0"/>
              <a:t>) = </a:t>
            </a:r>
            <a:r>
              <a:rPr lang="en-US" sz="2800" dirty="0" smtClean="0"/>
              <a:t>3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 + </a:t>
            </a:r>
            <a:r>
              <a:rPr lang="en-US" sz="2800" dirty="0" smtClean="0"/>
              <a:t>7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– </a:t>
            </a:r>
            <a:r>
              <a:rPr lang="en-US" sz="2800" dirty="0" smtClean="0"/>
              <a:t>20</a:t>
            </a:r>
            <a:r>
              <a:rPr lang="ru-RU" sz="2800" dirty="0" smtClean="0"/>
              <a:t> </a:t>
            </a:r>
            <a:endParaRPr lang="en-US" sz="2800" dirty="0" smtClean="0"/>
          </a:p>
        </p:txBody>
      </p:sp>
      <p:sp>
        <p:nvSpPr>
          <p:cNvPr id="17" name="Прямоугольник 16"/>
          <p:cNvSpPr/>
          <p:nvPr/>
        </p:nvSpPr>
        <p:spPr>
          <a:xfrm>
            <a:off x="0" y="3389424"/>
            <a:ext cx="9144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en-US" sz="2800" dirty="0" smtClean="0"/>
              <a:t>3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 + </a:t>
            </a:r>
            <a:r>
              <a:rPr lang="en-US" sz="2800" dirty="0" smtClean="0"/>
              <a:t>7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– </a:t>
            </a:r>
            <a:r>
              <a:rPr lang="en-US" sz="2800" dirty="0" smtClean="0"/>
              <a:t>20</a:t>
            </a:r>
            <a:r>
              <a:rPr lang="ru-RU" sz="2800" dirty="0" smtClean="0"/>
              <a:t> =</a:t>
            </a:r>
            <a:r>
              <a:rPr lang="en-US" sz="2800" dirty="0" smtClean="0"/>
              <a:t> </a:t>
            </a:r>
            <a:r>
              <a:rPr lang="ru-RU" sz="2800" dirty="0" smtClean="0"/>
              <a:t>(</a:t>
            </a:r>
            <a:r>
              <a:rPr lang="en-US" sz="2800" dirty="0" smtClean="0"/>
              <a:t>3</a:t>
            </a:r>
            <a:r>
              <a:rPr lang="en-US" sz="2800" i="1" dirty="0" smtClean="0"/>
              <a:t>x</a:t>
            </a:r>
            <a:r>
              <a:rPr lang="ru-RU" sz="2800" dirty="0" smtClean="0"/>
              <a:t> – </a:t>
            </a:r>
            <a:r>
              <a:rPr lang="en-US" sz="2800" dirty="0" smtClean="0"/>
              <a:t>5</a:t>
            </a:r>
            <a:r>
              <a:rPr lang="ru-RU" sz="2800" dirty="0" smtClean="0"/>
              <a:t>)(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+ </a:t>
            </a:r>
            <a:r>
              <a:rPr lang="en-US" sz="2800" dirty="0" smtClean="0"/>
              <a:t>4</a:t>
            </a:r>
            <a:r>
              <a:rPr lang="ru-RU" sz="2800" dirty="0" smtClean="0"/>
              <a:t>)</a:t>
            </a:r>
            <a:endParaRPr lang="en-US" sz="2800" dirty="0" smtClean="0"/>
          </a:p>
        </p:txBody>
      </p:sp>
      <p:sp>
        <p:nvSpPr>
          <p:cNvPr id="18" name="Прямоугольник 17"/>
          <p:cNvSpPr/>
          <p:nvPr/>
        </p:nvSpPr>
        <p:spPr>
          <a:xfrm>
            <a:off x="4149209" y="2768068"/>
            <a:ext cx="85151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>
                <a:solidFill>
                  <a:prstClr val="black"/>
                </a:solidFill>
              </a:rPr>
              <a:t>или</a:t>
            </a:r>
            <a:endParaRPr lang="ru-RU" sz="2800" dirty="0"/>
          </a:p>
        </p:txBody>
      </p:sp>
      <p:sp>
        <p:nvSpPr>
          <p:cNvPr id="19" name="Прямоугольник 18"/>
          <p:cNvSpPr/>
          <p:nvPr/>
        </p:nvSpPr>
        <p:spPr>
          <a:xfrm>
            <a:off x="2503357" y="1410722"/>
            <a:ext cx="649074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r"/>
            <a:r>
              <a:rPr lang="en-US" sz="2800" dirty="0" smtClean="0"/>
              <a:t>3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 + </a:t>
            </a:r>
            <a:r>
              <a:rPr lang="en-US" sz="2800" dirty="0" smtClean="0"/>
              <a:t>12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– </a:t>
            </a:r>
            <a:r>
              <a:rPr lang="en-US" sz="2800" dirty="0" smtClean="0"/>
              <a:t>5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– </a:t>
            </a:r>
            <a:r>
              <a:rPr lang="en-US" sz="2800" dirty="0" smtClean="0"/>
              <a:t>20</a:t>
            </a:r>
            <a:r>
              <a:rPr lang="ru-RU" sz="2800" dirty="0" smtClean="0"/>
              <a:t> = </a:t>
            </a:r>
            <a:r>
              <a:rPr lang="en-US" sz="2800" dirty="0" smtClean="0"/>
              <a:t>3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 + </a:t>
            </a:r>
            <a:r>
              <a:rPr lang="en-US" sz="2800" dirty="0" smtClean="0"/>
              <a:t>7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– </a:t>
            </a:r>
            <a:r>
              <a:rPr lang="en-US" sz="2800" dirty="0" smtClean="0"/>
              <a:t>20</a:t>
            </a:r>
            <a:r>
              <a:rPr lang="ru-RU" sz="2800" dirty="0" smtClean="0"/>
              <a:t> </a:t>
            </a:r>
            <a:endParaRPr lang="en-US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1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1034322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 Что такое разложение многочлена на множители и зачем оно нужно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" name="Прямоугольник с двумя скругленными противолежащими углами 9"/>
          <p:cNvSpPr/>
          <p:nvPr/>
        </p:nvSpPr>
        <p:spPr>
          <a:xfrm>
            <a:off x="344776" y="2819102"/>
            <a:ext cx="8484432" cy="983694"/>
          </a:xfrm>
          <a:prstGeom prst="round2DiagRect">
            <a:avLst>
              <a:gd name="adj1" fmla="val 26795"/>
              <a:gd name="adj2" fmla="val 0"/>
            </a:avLst>
          </a:prstGeom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lvl="0" algn="ctr"/>
            <a:r>
              <a:rPr lang="ru-RU" sz="2400" i="1" dirty="0" smtClean="0"/>
              <a:t>Если </a:t>
            </a:r>
            <a:r>
              <a:rPr lang="ru-RU" sz="2400" i="1" dirty="0" smtClean="0">
                <a:solidFill>
                  <a:srgbClr val="C00000"/>
                </a:solidFill>
              </a:rPr>
              <a:t>произведение</a:t>
            </a:r>
            <a:r>
              <a:rPr lang="ru-RU" sz="2400" i="1" dirty="0" smtClean="0"/>
              <a:t> двух множителей </a:t>
            </a:r>
            <a:r>
              <a:rPr lang="ru-RU" sz="2400" i="1" dirty="0" smtClean="0">
                <a:solidFill>
                  <a:srgbClr val="C00000"/>
                </a:solidFill>
              </a:rPr>
              <a:t>равно нулю</a:t>
            </a:r>
            <a:r>
              <a:rPr lang="ru-RU" sz="2400" i="1" dirty="0" smtClean="0"/>
              <a:t>, то один из множителей </a:t>
            </a:r>
            <a:r>
              <a:rPr lang="ru-RU" sz="2400" i="1" dirty="0" smtClean="0">
                <a:solidFill>
                  <a:srgbClr val="C00000"/>
                </a:solidFill>
              </a:rPr>
              <a:t>равен нулю</a:t>
            </a:r>
            <a:r>
              <a:rPr lang="ru-RU" sz="2400" i="1" dirty="0" smtClean="0"/>
              <a:t>:</a:t>
            </a:r>
            <a:r>
              <a:rPr lang="ru-RU" altLang="ru-RU" sz="2400" i="1" dirty="0" smtClean="0"/>
              <a:t> </a:t>
            </a:r>
            <a:endParaRPr lang="ru-RU" altLang="ru-RU" sz="2400" i="1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-5937" y="1683478"/>
            <a:ext cx="9144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en-US" sz="2800" dirty="0" smtClean="0"/>
              <a:t>3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 + </a:t>
            </a:r>
            <a:r>
              <a:rPr lang="en-US" sz="2800" dirty="0" smtClean="0"/>
              <a:t>7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– </a:t>
            </a:r>
            <a:r>
              <a:rPr lang="en-US" sz="2800" dirty="0" smtClean="0"/>
              <a:t>20</a:t>
            </a:r>
            <a:r>
              <a:rPr lang="ru-RU" sz="2800" dirty="0" smtClean="0"/>
              <a:t> = 0 </a:t>
            </a:r>
            <a:endParaRPr lang="en-US" sz="2800" dirty="0" smtClean="0"/>
          </a:p>
        </p:txBody>
      </p:sp>
      <p:sp>
        <p:nvSpPr>
          <p:cNvPr id="14" name="Прямоугольник 13"/>
          <p:cNvSpPr/>
          <p:nvPr/>
        </p:nvSpPr>
        <p:spPr>
          <a:xfrm>
            <a:off x="0" y="2186055"/>
            <a:ext cx="9144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800" dirty="0" smtClean="0"/>
              <a:t>(</a:t>
            </a:r>
            <a:r>
              <a:rPr lang="en-US" sz="2800" dirty="0" smtClean="0"/>
              <a:t>3</a:t>
            </a:r>
            <a:r>
              <a:rPr lang="en-US" sz="2800" i="1" dirty="0" smtClean="0"/>
              <a:t>x</a:t>
            </a:r>
            <a:r>
              <a:rPr lang="ru-RU" sz="2800" dirty="0" smtClean="0"/>
              <a:t> – </a:t>
            </a:r>
            <a:r>
              <a:rPr lang="en-US" sz="2800" dirty="0" smtClean="0"/>
              <a:t>5</a:t>
            </a:r>
            <a:r>
              <a:rPr lang="ru-RU" sz="2800" dirty="0" smtClean="0"/>
              <a:t>)(</a:t>
            </a:r>
            <a:r>
              <a:rPr lang="ru-RU" sz="2800" i="1" dirty="0" err="1" smtClean="0"/>
              <a:t>х</a:t>
            </a:r>
            <a:r>
              <a:rPr lang="ru-RU" sz="2800" dirty="0" smtClean="0"/>
              <a:t> + </a:t>
            </a:r>
            <a:r>
              <a:rPr lang="en-US" sz="2800" dirty="0" smtClean="0"/>
              <a:t>4</a:t>
            </a:r>
            <a:r>
              <a:rPr lang="ru-RU" sz="2800" dirty="0" smtClean="0"/>
              <a:t>) = </a:t>
            </a:r>
            <a:r>
              <a:rPr lang="en-US" sz="2800" dirty="0" smtClean="0"/>
              <a:t>0</a:t>
            </a:r>
            <a:r>
              <a:rPr lang="ru-RU" sz="2800" dirty="0" smtClean="0"/>
              <a:t> </a:t>
            </a:r>
            <a:endParaRPr lang="en-US" sz="2800" dirty="0" smtClean="0"/>
          </a:p>
        </p:txBody>
      </p:sp>
      <p:sp>
        <p:nvSpPr>
          <p:cNvPr id="17" name="Прямоугольник 16"/>
          <p:cNvSpPr/>
          <p:nvPr/>
        </p:nvSpPr>
        <p:spPr>
          <a:xfrm>
            <a:off x="1683943" y="3909924"/>
            <a:ext cx="207324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800" dirty="0" smtClean="0"/>
              <a:t>3</a:t>
            </a:r>
            <a:r>
              <a:rPr lang="en-US" sz="2800" i="1" dirty="0" smtClean="0"/>
              <a:t>x</a:t>
            </a:r>
            <a:r>
              <a:rPr lang="ru-RU" sz="2800" dirty="0" smtClean="0"/>
              <a:t> – </a:t>
            </a:r>
            <a:r>
              <a:rPr lang="en-US" sz="2800" dirty="0" smtClean="0"/>
              <a:t>5</a:t>
            </a:r>
            <a:r>
              <a:rPr lang="ru-RU" sz="2800" dirty="0" smtClean="0"/>
              <a:t> = 0</a:t>
            </a:r>
            <a:endParaRPr lang="en-US" sz="2800" dirty="0" smtClean="0"/>
          </a:p>
        </p:txBody>
      </p:sp>
      <p:sp>
        <p:nvSpPr>
          <p:cNvPr id="18" name="Прямоугольник 17"/>
          <p:cNvSpPr/>
          <p:nvPr/>
        </p:nvSpPr>
        <p:spPr>
          <a:xfrm>
            <a:off x="4149208" y="3903164"/>
            <a:ext cx="85151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>
                <a:solidFill>
                  <a:prstClr val="black"/>
                </a:solidFill>
              </a:rPr>
              <a:t>или</a:t>
            </a:r>
            <a:endParaRPr lang="ru-RU" sz="2800" dirty="0"/>
          </a:p>
        </p:txBody>
      </p:sp>
      <p:sp>
        <p:nvSpPr>
          <p:cNvPr id="8" name="Прямоугольник 7"/>
          <p:cNvSpPr/>
          <p:nvPr/>
        </p:nvSpPr>
        <p:spPr>
          <a:xfrm>
            <a:off x="5770169" y="3909307"/>
            <a:ext cx="216066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i="1" dirty="0" err="1" smtClean="0"/>
              <a:t>х</a:t>
            </a:r>
            <a:r>
              <a:rPr lang="ru-RU" sz="2800" dirty="0" smtClean="0"/>
              <a:t> + </a:t>
            </a:r>
            <a:r>
              <a:rPr lang="en-US" sz="2800" dirty="0" smtClean="0"/>
              <a:t>4</a:t>
            </a:r>
            <a:r>
              <a:rPr lang="ru-RU" sz="2800" dirty="0" smtClean="0"/>
              <a:t> = 0</a:t>
            </a:r>
            <a:endParaRPr lang="en-US" sz="2800" dirty="0" smtClean="0"/>
          </a:p>
        </p:txBody>
      </p:sp>
      <p:sp>
        <p:nvSpPr>
          <p:cNvPr id="9" name="Прямоугольник 8"/>
          <p:cNvSpPr/>
          <p:nvPr/>
        </p:nvSpPr>
        <p:spPr>
          <a:xfrm>
            <a:off x="1683943" y="4377117"/>
            <a:ext cx="207324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800" dirty="0" smtClean="0"/>
              <a:t>3</a:t>
            </a:r>
            <a:r>
              <a:rPr lang="en-US" sz="2800" i="1" dirty="0" smtClean="0"/>
              <a:t>x</a:t>
            </a:r>
            <a:r>
              <a:rPr lang="ru-RU" sz="2800" dirty="0" smtClean="0"/>
              <a:t> = </a:t>
            </a:r>
            <a:r>
              <a:rPr lang="en-US" sz="2800" dirty="0" smtClean="0"/>
              <a:t>5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1683943" y="4889281"/>
            <a:ext cx="207324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800" i="1" dirty="0" smtClean="0"/>
              <a:t>x</a:t>
            </a:r>
            <a:r>
              <a:rPr lang="ru-RU" sz="2800" dirty="0" smtClean="0"/>
              <a:t> = </a:t>
            </a:r>
            <a:r>
              <a:rPr lang="en-US" sz="2800" dirty="0" smtClean="0"/>
              <a:t>5</a:t>
            </a:r>
            <a:r>
              <a:rPr lang="ru-RU" sz="2800" dirty="0" smtClean="0"/>
              <a:t>/3</a:t>
            </a:r>
            <a:endParaRPr lang="en-US" sz="2800" dirty="0" smtClean="0"/>
          </a:p>
        </p:txBody>
      </p:sp>
      <p:sp>
        <p:nvSpPr>
          <p:cNvPr id="12" name="Прямоугольник 11"/>
          <p:cNvSpPr/>
          <p:nvPr/>
        </p:nvSpPr>
        <p:spPr>
          <a:xfrm>
            <a:off x="5770169" y="4394607"/>
            <a:ext cx="216066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i="1" dirty="0" err="1" smtClean="0"/>
              <a:t>х</a:t>
            </a:r>
            <a:r>
              <a:rPr lang="ru-RU" sz="2800" dirty="0" smtClean="0"/>
              <a:t>  = -</a:t>
            </a:r>
            <a:r>
              <a:rPr lang="en-US" sz="2800" dirty="0" smtClean="0"/>
              <a:t>4</a:t>
            </a:r>
          </a:p>
        </p:txBody>
      </p:sp>
      <p:sp>
        <p:nvSpPr>
          <p:cNvPr id="13" name="Прямоугольник 12"/>
          <p:cNvSpPr/>
          <p:nvPr/>
        </p:nvSpPr>
        <p:spPr>
          <a:xfrm>
            <a:off x="2310984" y="5623799"/>
            <a:ext cx="458699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800" i="1" dirty="0" smtClean="0"/>
              <a:t>Ответ: </a:t>
            </a:r>
            <a:r>
              <a:rPr lang="ru-RU" sz="2800" dirty="0" smtClean="0"/>
              <a:t>-4; 5/3.</a:t>
            </a:r>
            <a:endParaRPr lang="en-US" sz="2800" dirty="0" smtClean="0"/>
          </a:p>
        </p:txBody>
      </p:sp>
      <p:sp>
        <p:nvSpPr>
          <p:cNvPr id="15" name="Прямоугольник 14"/>
          <p:cNvSpPr/>
          <p:nvPr/>
        </p:nvSpPr>
        <p:spPr>
          <a:xfrm>
            <a:off x="-14990" y="1199162"/>
            <a:ext cx="91440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400" i="1" dirty="0" smtClean="0">
                <a:solidFill>
                  <a:srgbClr val="0070C0"/>
                </a:solidFill>
              </a:rPr>
              <a:t>Решить уравнение: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0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10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10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5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0" dur="10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1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1034322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 Что такое разложение многочлена на множители и зачем оно нужно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19" name="Объект 18"/>
          <p:cNvGraphicFramePr>
            <a:graphicFrameLocks noChangeAspect="1"/>
          </p:cNvGraphicFramePr>
          <p:nvPr>
            <p:extLst>
              <p:ext uri="{D42A27DB-BD31-4B8C-83A1-F6EECF244321}">
                <p14:modId xmlns="" xmlns:p14="http://schemas.microsoft.com/office/powerpoint/2010/main" val="3170795214"/>
              </p:ext>
            </p:extLst>
          </p:nvPr>
        </p:nvGraphicFramePr>
        <p:xfrm>
          <a:off x="208327" y="1225550"/>
          <a:ext cx="2322513" cy="1127125"/>
        </p:xfrm>
        <a:graphic>
          <a:graphicData uri="http://schemas.openxmlformats.org/presentationml/2006/ole">
            <p:oleObj spid="_x0000_s44085" name="Уравнение" r:id="rId4" imgW="863280" imgH="419040" progId="">
              <p:embed/>
            </p:oleObj>
          </a:graphicData>
        </a:graphic>
      </p:graphicFrame>
      <p:graphicFrame>
        <p:nvGraphicFramePr>
          <p:cNvPr id="44036" name="Object 4"/>
          <p:cNvGraphicFramePr>
            <a:graphicFrameLocks noChangeAspect="1"/>
          </p:cNvGraphicFramePr>
          <p:nvPr>
            <p:extLst>
              <p:ext uri="{D42A27DB-BD31-4B8C-83A1-F6EECF244321}">
                <p14:modId xmlns="" xmlns:p14="http://schemas.microsoft.com/office/powerpoint/2010/main" val="646554876"/>
              </p:ext>
            </p:extLst>
          </p:nvPr>
        </p:nvGraphicFramePr>
        <p:xfrm>
          <a:off x="2531845" y="1285875"/>
          <a:ext cx="3827462" cy="1128713"/>
        </p:xfrm>
        <a:graphic>
          <a:graphicData uri="http://schemas.openxmlformats.org/presentationml/2006/ole">
            <p:oleObj spid="_x0000_s44086" name="Уравнение" r:id="rId5" imgW="1422360" imgH="419040" progId="">
              <p:embed/>
            </p:oleObj>
          </a:graphicData>
        </a:graphic>
      </p:graphicFrame>
      <p:graphicFrame>
        <p:nvGraphicFramePr>
          <p:cNvPr id="44037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="" xmlns:p14="http://schemas.microsoft.com/office/powerpoint/2010/main" val="522947315"/>
              </p:ext>
            </p:extLst>
          </p:nvPr>
        </p:nvGraphicFramePr>
        <p:xfrm>
          <a:off x="6334088" y="1289050"/>
          <a:ext cx="1981200" cy="1060450"/>
        </p:xfrm>
        <a:graphic>
          <a:graphicData uri="http://schemas.openxmlformats.org/presentationml/2006/ole">
            <p:oleObj spid="_x0000_s44087" name="Уравнение" r:id="rId6" imgW="736560" imgH="393480" progId="">
              <p:embed/>
            </p:oleObj>
          </a:graphicData>
        </a:graphic>
      </p:graphicFrame>
      <p:graphicFrame>
        <p:nvGraphicFramePr>
          <p:cNvPr id="44038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="" xmlns:p14="http://schemas.microsoft.com/office/powerpoint/2010/main" val="1850806765"/>
              </p:ext>
            </p:extLst>
          </p:nvPr>
        </p:nvGraphicFramePr>
        <p:xfrm>
          <a:off x="8319503" y="1287463"/>
          <a:ext cx="614363" cy="1060450"/>
        </p:xfrm>
        <a:graphic>
          <a:graphicData uri="http://schemas.openxmlformats.org/presentationml/2006/ole">
            <p:oleObj spid="_x0000_s44088" name="Уравнение" r:id="rId7" imgW="228600" imgH="393480" progId="">
              <p:embed/>
            </p:oleObj>
          </a:graphicData>
        </a:graphic>
      </p:graphicFrame>
      <p:graphicFrame>
        <p:nvGraphicFramePr>
          <p:cNvPr id="44040" name="Object 8"/>
          <p:cNvGraphicFramePr>
            <a:graphicFrameLocks noChangeAspect="1"/>
          </p:cNvGraphicFramePr>
          <p:nvPr>
            <p:extLst>
              <p:ext uri="{D42A27DB-BD31-4B8C-83A1-F6EECF244321}">
                <p14:modId xmlns="" xmlns:p14="http://schemas.microsoft.com/office/powerpoint/2010/main" val="2774581795"/>
              </p:ext>
            </p:extLst>
          </p:nvPr>
        </p:nvGraphicFramePr>
        <p:xfrm>
          <a:off x="406979" y="3470275"/>
          <a:ext cx="3244850" cy="1066800"/>
        </p:xfrm>
        <a:graphic>
          <a:graphicData uri="http://schemas.openxmlformats.org/presentationml/2006/ole">
            <p:oleObj spid="_x0000_s44089" name="Уравнение" r:id="rId8" imgW="1117440" imgH="419040" progId="">
              <p:embed/>
            </p:oleObj>
          </a:graphicData>
        </a:graphic>
      </p:graphicFrame>
      <p:sp>
        <p:nvSpPr>
          <p:cNvPr id="20" name="Прямоугольник 19"/>
          <p:cNvSpPr/>
          <p:nvPr/>
        </p:nvSpPr>
        <p:spPr>
          <a:xfrm>
            <a:off x="1048743" y="2632659"/>
            <a:ext cx="70775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smtClean="0">
                <a:solidFill>
                  <a:srgbClr val="C00000"/>
                </a:solidFill>
              </a:rPr>
              <a:t>Из материалов ЕГЭ по математике:</a:t>
            </a:r>
            <a:endParaRPr lang="ru-RU" sz="2800" dirty="0">
              <a:solidFill>
                <a:srgbClr val="C00000"/>
              </a:solidFill>
            </a:endParaRPr>
          </a:p>
        </p:txBody>
      </p:sp>
      <p:graphicFrame>
        <p:nvGraphicFramePr>
          <p:cNvPr id="44041" name="Object 9"/>
          <p:cNvGraphicFramePr>
            <a:graphicFrameLocks noChangeAspect="1"/>
          </p:cNvGraphicFramePr>
          <p:nvPr>
            <p:extLst>
              <p:ext uri="{D42A27DB-BD31-4B8C-83A1-F6EECF244321}">
                <p14:modId xmlns="" xmlns:p14="http://schemas.microsoft.com/office/powerpoint/2010/main" val="2216555550"/>
              </p:ext>
            </p:extLst>
          </p:nvPr>
        </p:nvGraphicFramePr>
        <p:xfrm>
          <a:off x="3658387" y="3533775"/>
          <a:ext cx="5160963" cy="1004888"/>
        </p:xfrm>
        <a:graphic>
          <a:graphicData uri="http://schemas.openxmlformats.org/presentationml/2006/ole">
            <p:oleObj spid="_x0000_s44090" name="Уравнение" r:id="rId9" imgW="1777680" imgH="393480" progId="">
              <p:embed/>
            </p:oleObj>
          </a:graphicData>
        </a:graphic>
      </p:graphicFrame>
      <p:graphicFrame>
        <p:nvGraphicFramePr>
          <p:cNvPr id="44042" name="Object 10"/>
          <p:cNvGraphicFramePr>
            <a:graphicFrameLocks noChangeAspect="1"/>
          </p:cNvGraphicFramePr>
          <p:nvPr>
            <p:extLst>
              <p:ext uri="{D42A27DB-BD31-4B8C-83A1-F6EECF244321}">
                <p14:modId xmlns="" xmlns:p14="http://schemas.microsoft.com/office/powerpoint/2010/main" val="818396437"/>
              </p:ext>
            </p:extLst>
          </p:nvPr>
        </p:nvGraphicFramePr>
        <p:xfrm>
          <a:off x="2592388" y="4772025"/>
          <a:ext cx="4016375" cy="1003300"/>
        </p:xfrm>
        <a:graphic>
          <a:graphicData uri="http://schemas.openxmlformats.org/presentationml/2006/ole">
            <p:oleObj spid="_x0000_s44091" name="Уравнение" r:id="rId10" imgW="1384200" imgH="393480" progId="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440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440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440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1000"/>
                                        <p:tgtEl>
                                          <p:spTgt spid="440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1000"/>
                                        <p:tgtEl>
                                          <p:spTgt spid="440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1000"/>
                                        <p:tgtEl>
                                          <p:spTgt spid="440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569627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Вынесение общего множителя за скобки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379080" y="1432095"/>
            <a:ext cx="223353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800" dirty="0" smtClean="0"/>
              <a:t>3</a:t>
            </a:r>
            <a:r>
              <a:rPr lang="ru-RU" sz="2800" i="1" dirty="0" err="1" smtClean="0"/>
              <a:t>x</a:t>
            </a:r>
            <a:r>
              <a:rPr lang="ru-RU" sz="2800" dirty="0" smtClean="0"/>
              <a:t>  + </a:t>
            </a:r>
            <a:r>
              <a:rPr lang="en-US" sz="2800" dirty="0" smtClean="0"/>
              <a:t>12</a:t>
            </a:r>
            <a:r>
              <a:rPr lang="ru-RU" sz="2800" i="1" dirty="0" smtClean="0"/>
              <a:t>у</a:t>
            </a:r>
            <a:r>
              <a:rPr lang="ru-RU" sz="2800" dirty="0" smtClean="0"/>
              <a:t> =</a:t>
            </a:r>
            <a:endParaRPr lang="en-US" sz="2800" dirty="0" smtClean="0"/>
          </a:p>
        </p:txBody>
      </p:sp>
      <p:sp>
        <p:nvSpPr>
          <p:cNvPr id="6" name="Прямоугольник 5"/>
          <p:cNvSpPr/>
          <p:nvPr/>
        </p:nvSpPr>
        <p:spPr>
          <a:xfrm>
            <a:off x="3450221" y="1434594"/>
            <a:ext cx="205115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800" dirty="0" smtClean="0"/>
              <a:t>3</a:t>
            </a:r>
            <a:r>
              <a:rPr lang="ru-RU" sz="800" dirty="0" smtClean="0"/>
              <a:t> </a:t>
            </a:r>
            <a:r>
              <a:rPr lang="ru-RU" sz="2800" dirty="0" smtClean="0"/>
              <a:t>(</a:t>
            </a:r>
            <a:r>
              <a:rPr lang="ru-RU" sz="2800" i="1" dirty="0" err="1" smtClean="0"/>
              <a:t>x</a:t>
            </a:r>
            <a:r>
              <a:rPr lang="ru-RU" sz="2800" dirty="0" smtClean="0"/>
              <a:t>  + 4</a:t>
            </a:r>
            <a:r>
              <a:rPr lang="ru-RU" sz="2800" i="1" dirty="0" smtClean="0"/>
              <a:t>у</a:t>
            </a:r>
            <a:r>
              <a:rPr lang="ru-RU" sz="2800" dirty="0" smtClean="0"/>
              <a:t>)</a:t>
            </a:r>
            <a:endParaRPr lang="en-US" sz="2800" dirty="0" smtClean="0"/>
          </a:p>
        </p:txBody>
      </p:sp>
      <p:sp>
        <p:nvSpPr>
          <p:cNvPr id="7" name="Прямоугольник 6"/>
          <p:cNvSpPr/>
          <p:nvPr/>
        </p:nvSpPr>
        <p:spPr>
          <a:xfrm>
            <a:off x="1379080" y="2169111"/>
            <a:ext cx="223353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i="1" dirty="0" smtClean="0"/>
              <a:t>а</a:t>
            </a:r>
            <a:r>
              <a:rPr lang="ru-RU" sz="2800" baseline="30000" dirty="0" smtClean="0"/>
              <a:t>5</a:t>
            </a:r>
            <a:r>
              <a:rPr lang="ru-RU" sz="2800" dirty="0" smtClean="0"/>
              <a:t> – 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3</a:t>
            </a:r>
            <a:r>
              <a:rPr lang="ru-RU" sz="2800" dirty="0" smtClean="0"/>
              <a:t> =</a:t>
            </a:r>
            <a:endParaRPr lang="en-US" sz="2800" dirty="0" smtClean="0"/>
          </a:p>
        </p:txBody>
      </p:sp>
      <p:sp>
        <p:nvSpPr>
          <p:cNvPr id="8" name="Прямоугольник 7"/>
          <p:cNvSpPr/>
          <p:nvPr/>
        </p:nvSpPr>
        <p:spPr>
          <a:xfrm>
            <a:off x="2970538" y="2165672"/>
            <a:ext cx="241091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i="1" dirty="0" smtClean="0"/>
              <a:t>а</a:t>
            </a:r>
            <a:r>
              <a:rPr lang="ru-RU" sz="2800" baseline="30000" dirty="0" smtClean="0"/>
              <a:t>3 </a:t>
            </a:r>
            <a:r>
              <a:rPr lang="ru-RU" sz="2800" dirty="0" smtClean="0"/>
              <a:t>(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– 1)</a:t>
            </a:r>
            <a:endParaRPr lang="en-US" sz="2800" dirty="0" smtClean="0"/>
          </a:p>
        </p:txBody>
      </p:sp>
      <p:sp>
        <p:nvSpPr>
          <p:cNvPr id="9" name="Прямоугольник 8"/>
          <p:cNvSpPr/>
          <p:nvPr/>
        </p:nvSpPr>
        <p:spPr>
          <a:xfrm>
            <a:off x="1379079" y="2915798"/>
            <a:ext cx="262327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5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4</a:t>
            </a:r>
            <a:r>
              <a:rPr lang="ru-RU" sz="2800" dirty="0" smtClean="0"/>
              <a:t>  + </a:t>
            </a:r>
            <a:r>
              <a:rPr lang="en-US" sz="2800" dirty="0" smtClean="0"/>
              <a:t>1</a:t>
            </a:r>
            <a:r>
              <a:rPr lang="ru-RU" sz="2800" dirty="0" smtClean="0"/>
              <a:t>0</a:t>
            </a:r>
            <a:r>
              <a:rPr lang="ru-RU" sz="2800" i="1" dirty="0" smtClean="0"/>
              <a:t>х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=</a:t>
            </a:r>
            <a:endParaRPr lang="en-US" sz="2800" dirty="0" smtClean="0"/>
          </a:p>
        </p:txBody>
      </p:sp>
      <p:sp>
        <p:nvSpPr>
          <p:cNvPr id="10" name="Прямоугольник 9"/>
          <p:cNvSpPr/>
          <p:nvPr/>
        </p:nvSpPr>
        <p:spPr>
          <a:xfrm>
            <a:off x="3750025" y="2918297"/>
            <a:ext cx="260578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5</a:t>
            </a:r>
            <a:r>
              <a:rPr lang="ru-RU" sz="2800" i="1" dirty="0" smtClean="0"/>
              <a:t>х</a:t>
            </a:r>
            <a:r>
              <a:rPr lang="ru-RU" sz="2800" baseline="30000" dirty="0" smtClean="0"/>
              <a:t>2 </a:t>
            </a:r>
            <a:r>
              <a:rPr lang="ru-RU" sz="2800" dirty="0" smtClean="0"/>
              <a:t>(</a:t>
            </a:r>
            <a:r>
              <a:rPr lang="ru-RU" sz="2800" i="1" dirty="0" smtClean="0"/>
              <a:t>x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+ 2)</a:t>
            </a:r>
            <a:endParaRPr lang="en-US" sz="2800" dirty="0" smtClean="0"/>
          </a:p>
        </p:txBody>
      </p:sp>
      <p:sp>
        <p:nvSpPr>
          <p:cNvPr id="12" name="Прямоугольник 11"/>
          <p:cNvSpPr/>
          <p:nvPr/>
        </p:nvSpPr>
        <p:spPr>
          <a:xfrm>
            <a:off x="1379079" y="3649699"/>
            <a:ext cx="391243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9</a:t>
            </a:r>
            <a:r>
              <a:rPr lang="ru-RU" sz="2800" i="1" dirty="0" smtClean="0"/>
              <a:t>т</a:t>
            </a:r>
            <a:r>
              <a:rPr lang="ru-RU" sz="2800" baseline="30000" dirty="0" smtClean="0"/>
              <a:t>4</a:t>
            </a:r>
            <a:r>
              <a:rPr lang="ru-RU" sz="2800" dirty="0" smtClean="0"/>
              <a:t>  + 6</a:t>
            </a:r>
            <a:r>
              <a:rPr lang="ru-RU" sz="2800" i="1" dirty="0" smtClean="0"/>
              <a:t>т</a:t>
            </a:r>
            <a:r>
              <a:rPr lang="ru-RU" sz="2800" i="1" baseline="30000" dirty="0" smtClean="0"/>
              <a:t>2</a:t>
            </a:r>
            <a:r>
              <a:rPr lang="ru-RU" sz="2800" dirty="0" smtClean="0"/>
              <a:t> – 15</a:t>
            </a:r>
            <a:r>
              <a:rPr lang="ru-RU" sz="2800" i="1" dirty="0" smtClean="0"/>
              <a:t>т</a:t>
            </a:r>
            <a:r>
              <a:rPr lang="ru-RU" sz="2800" baseline="30000" dirty="0" smtClean="0"/>
              <a:t>3</a:t>
            </a:r>
            <a:r>
              <a:rPr lang="ru-RU" sz="2800" dirty="0" smtClean="0"/>
              <a:t> =</a:t>
            </a:r>
            <a:endParaRPr lang="en-US" sz="2800" dirty="0" smtClean="0"/>
          </a:p>
        </p:txBody>
      </p:sp>
      <p:sp>
        <p:nvSpPr>
          <p:cNvPr id="13" name="Прямоугольник 12"/>
          <p:cNvSpPr/>
          <p:nvPr/>
        </p:nvSpPr>
        <p:spPr>
          <a:xfrm>
            <a:off x="4994196" y="3652198"/>
            <a:ext cx="362513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3</a:t>
            </a:r>
            <a:r>
              <a:rPr lang="ru-RU" sz="2800" i="1" dirty="0" smtClean="0"/>
              <a:t>т</a:t>
            </a:r>
            <a:r>
              <a:rPr lang="ru-RU" sz="2800" baseline="30000" dirty="0" smtClean="0"/>
              <a:t>2 </a:t>
            </a:r>
            <a:r>
              <a:rPr lang="ru-RU" sz="2800" dirty="0" smtClean="0"/>
              <a:t>(</a:t>
            </a:r>
            <a:r>
              <a:rPr lang="ru-RU" sz="2800" dirty="0" err="1" smtClean="0"/>
              <a:t>3</a:t>
            </a:r>
            <a:r>
              <a:rPr lang="ru-RU" sz="2800" i="1" dirty="0" err="1" smtClean="0"/>
              <a:t>т</a:t>
            </a:r>
            <a:r>
              <a:rPr lang="ru-RU" sz="2800" baseline="30000" dirty="0" err="1" smtClean="0"/>
              <a:t>2</a:t>
            </a:r>
            <a:r>
              <a:rPr lang="ru-RU" sz="2800" dirty="0" smtClean="0"/>
              <a:t> + 2 – 5</a:t>
            </a:r>
            <a:r>
              <a:rPr lang="ru-RU" sz="2800" i="1" dirty="0" smtClean="0"/>
              <a:t>т</a:t>
            </a:r>
            <a:r>
              <a:rPr lang="ru-RU" sz="2800" dirty="0" smtClean="0"/>
              <a:t>)</a:t>
            </a:r>
            <a:endParaRPr lang="en-US" sz="2800" dirty="0" smtClean="0"/>
          </a:p>
        </p:txBody>
      </p:sp>
      <p:sp>
        <p:nvSpPr>
          <p:cNvPr id="14" name="Прямоугольник 13"/>
          <p:cNvSpPr/>
          <p:nvPr/>
        </p:nvSpPr>
        <p:spPr>
          <a:xfrm>
            <a:off x="1379080" y="4386715"/>
            <a:ext cx="391243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16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5</a:t>
            </a:r>
            <a:r>
              <a:rPr lang="ru-RU" sz="2800" dirty="0" smtClean="0"/>
              <a:t> – 12</a:t>
            </a:r>
            <a:r>
              <a:rPr lang="ru-RU" sz="2800" i="1" dirty="0" smtClean="0"/>
              <a:t>а</a:t>
            </a:r>
            <a:r>
              <a:rPr lang="ru-RU" sz="2800" i="1" baseline="30000" dirty="0" smtClean="0"/>
              <a:t>2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4</a:t>
            </a:r>
            <a:r>
              <a:rPr lang="ru-RU" sz="2800" dirty="0" smtClean="0"/>
              <a:t> =</a:t>
            </a:r>
            <a:endParaRPr lang="en-US" sz="2800" dirty="0" smtClean="0"/>
          </a:p>
        </p:txBody>
      </p:sp>
      <p:sp>
        <p:nvSpPr>
          <p:cNvPr id="15" name="Прямоугольник 14"/>
          <p:cNvSpPr/>
          <p:nvPr/>
        </p:nvSpPr>
        <p:spPr>
          <a:xfrm>
            <a:off x="4499527" y="4389214"/>
            <a:ext cx="362513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4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i="1" dirty="0" smtClean="0"/>
              <a:t>с</a:t>
            </a:r>
            <a:r>
              <a:rPr lang="ru-RU" sz="2800" baseline="30000" dirty="0" smtClean="0"/>
              <a:t>4 </a:t>
            </a:r>
            <a:r>
              <a:rPr lang="ru-RU" sz="2800" dirty="0" smtClean="0"/>
              <a:t>(4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i="1" dirty="0" smtClean="0"/>
              <a:t>с</a:t>
            </a:r>
            <a:r>
              <a:rPr lang="ru-RU" sz="2800" dirty="0" smtClean="0"/>
              <a:t> – 3)</a:t>
            </a:r>
            <a:endParaRPr lang="en-US" sz="2800" dirty="0" smtClean="0"/>
          </a:p>
        </p:txBody>
      </p:sp>
      <p:sp>
        <p:nvSpPr>
          <p:cNvPr id="17" name="Прямоугольник 16"/>
          <p:cNvSpPr/>
          <p:nvPr/>
        </p:nvSpPr>
        <p:spPr>
          <a:xfrm>
            <a:off x="0" y="731930"/>
            <a:ext cx="91440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400" i="1" dirty="0" smtClean="0">
                <a:solidFill>
                  <a:srgbClr val="0070C0"/>
                </a:solidFill>
              </a:rPr>
              <a:t>Вынести за скобки общий множитель: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10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10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10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569627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Вынесение общего множителя за скобки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219212" y="1717230"/>
            <a:ext cx="8705575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 algn="just">
              <a:buFont typeface="+mj-lt"/>
              <a:buAutoNum type="arabicPeriod"/>
            </a:pPr>
            <a:r>
              <a:rPr lang="ru-RU" altLang="ru-RU" sz="2400" i="1" dirty="0" smtClean="0">
                <a:solidFill>
                  <a:schemeClr val="dk1"/>
                </a:solidFill>
              </a:rPr>
              <a:t>Найти наибольший общий делитель коэффициентов всех одночленов, входящих в многочлен, </a:t>
            </a:r>
            <a:r>
              <a:rPr lang="ru-RU" altLang="ru-RU" sz="2400" i="1" dirty="0">
                <a:solidFill>
                  <a:schemeClr val="dk1"/>
                </a:solidFill>
              </a:rPr>
              <a:t>‒</a:t>
            </a:r>
            <a:r>
              <a:rPr lang="ru-RU" altLang="ru-RU" sz="2400" i="1" dirty="0" smtClean="0">
                <a:solidFill>
                  <a:schemeClr val="dk1"/>
                </a:solidFill>
              </a:rPr>
              <a:t> он и будет общим числовым множителем (разумеется, это относится только к случаю целочисленных коэффициентов).</a:t>
            </a:r>
            <a:endParaRPr lang="ru-RU" altLang="ru-RU" sz="2400" i="1" dirty="0">
              <a:solidFill>
                <a:schemeClr val="dk1"/>
              </a:solidFill>
            </a:endParaRPr>
          </a:p>
          <a:p>
            <a:pPr marL="457200" indent="-457200" algn="just">
              <a:buFont typeface="+mj-lt"/>
              <a:buAutoNum type="arabicPeriod"/>
            </a:pPr>
            <a:r>
              <a:rPr lang="ru-RU" altLang="ru-RU" sz="2400" i="1" dirty="0" smtClean="0">
                <a:solidFill>
                  <a:schemeClr val="dk1"/>
                </a:solidFill>
              </a:rPr>
              <a:t>Найти переменные, которые входят в каждый член многочлена, и выбрать для каждой из них наименьший (из имеющихся) показатель степени.</a:t>
            </a:r>
            <a:endParaRPr lang="ru-RU" altLang="ru-RU" sz="2400" i="1" dirty="0">
              <a:solidFill>
                <a:schemeClr val="dk1"/>
              </a:solidFill>
            </a:endParaRPr>
          </a:p>
          <a:p>
            <a:pPr marL="457200" indent="-457200" algn="just">
              <a:buFont typeface="+mj-lt"/>
              <a:buAutoNum type="arabicPeriod"/>
            </a:pPr>
            <a:r>
              <a:rPr lang="ru-RU" altLang="ru-RU" sz="2400" i="1" dirty="0" smtClean="0">
                <a:solidFill>
                  <a:schemeClr val="dk1"/>
                </a:solidFill>
              </a:rPr>
              <a:t>Произведение коэффициента, найденного на первом шаге, и степеней, найденных на втором шаге, является общим множителем, который целесообразно вынести за скобки.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0" y="708126"/>
            <a:ext cx="9144000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600" i="1" dirty="0" smtClean="0">
                <a:solidFill>
                  <a:srgbClr val="0070C0"/>
                </a:solidFill>
              </a:rPr>
              <a:t>Алгоритм  отыскания  общего  множителя </a:t>
            </a:r>
          </a:p>
          <a:p>
            <a:pPr lvl="0" algn="ctr"/>
            <a:r>
              <a:rPr lang="ru-RU" sz="2600" i="1" dirty="0" smtClean="0">
                <a:solidFill>
                  <a:srgbClr val="0070C0"/>
                </a:solidFill>
              </a:rPr>
              <a:t>нескольких  одночленов: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569627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Вынесение общего множителя за скобки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484010" y="3407503"/>
            <a:ext cx="361261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5,6</a:t>
            </a:r>
            <a:r>
              <a:rPr lang="ru-RU" sz="2800" i="1" dirty="0" smtClean="0"/>
              <a:t>x</a:t>
            </a:r>
            <a:r>
              <a:rPr lang="ru-RU" sz="2800" dirty="0" smtClean="0"/>
              <a:t>  + 1,4</a:t>
            </a:r>
            <a:r>
              <a:rPr lang="ru-RU" sz="2800" i="1" dirty="0" smtClean="0"/>
              <a:t>у</a:t>
            </a:r>
            <a:r>
              <a:rPr lang="ru-RU" sz="2800" dirty="0" smtClean="0"/>
              <a:t> =</a:t>
            </a:r>
            <a:endParaRPr lang="en-US" sz="2800" dirty="0" smtClean="0"/>
          </a:p>
        </p:txBody>
      </p:sp>
      <p:sp>
        <p:nvSpPr>
          <p:cNvPr id="6" name="Прямоугольник 5"/>
          <p:cNvSpPr/>
          <p:nvPr/>
        </p:nvSpPr>
        <p:spPr>
          <a:xfrm>
            <a:off x="3942397" y="3400949"/>
            <a:ext cx="304298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1,4</a:t>
            </a:r>
            <a:r>
              <a:rPr lang="ru-RU" sz="800" dirty="0" smtClean="0"/>
              <a:t> </a:t>
            </a:r>
            <a:r>
              <a:rPr lang="ru-RU" sz="2800" dirty="0" smtClean="0"/>
              <a:t>(4</a:t>
            </a:r>
            <a:r>
              <a:rPr lang="ru-RU" sz="2800" i="1" dirty="0" smtClean="0"/>
              <a:t>x</a:t>
            </a:r>
            <a:r>
              <a:rPr lang="ru-RU" sz="2800" dirty="0" smtClean="0"/>
              <a:t>  + </a:t>
            </a:r>
            <a:r>
              <a:rPr lang="ru-RU" sz="2800" i="1" dirty="0" smtClean="0"/>
              <a:t>у</a:t>
            </a:r>
            <a:r>
              <a:rPr lang="ru-RU" sz="2800" dirty="0" smtClean="0"/>
              <a:t>)</a:t>
            </a:r>
            <a:endParaRPr lang="en-US" sz="2800" dirty="0" smtClean="0"/>
          </a:p>
        </p:txBody>
      </p:sp>
      <p:sp>
        <p:nvSpPr>
          <p:cNvPr id="7" name="Прямоугольник 6"/>
          <p:cNvSpPr/>
          <p:nvPr/>
        </p:nvSpPr>
        <p:spPr>
          <a:xfrm>
            <a:off x="1484010" y="4153572"/>
            <a:ext cx="361261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0,65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5</a:t>
            </a:r>
            <a:r>
              <a:rPr lang="ru-RU" sz="2800" dirty="0" smtClean="0"/>
              <a:t> – 0,13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3</a:t>
            </a:r>
            <a:r>
              <a:rPr lang="ru-RU" sz="2800" dirty="0" smtClean="0"/>
              <a:t> =</a:t>
            </a:r>
            <a:endParaRPr lang="en-US" sz="2800" dirty="0" smtClean="0"/>
          </a:p>
        </p:txBody>
      </p:sp>
      <p:sp>
        <p:nvSpPr>
          <p:cNvPr id="8" name="Прямоугольник 7"/>
          <p:cNvSpPr/>
          <p:nvPr/>
        </p:nvSpPr>
        <p:spPr>
          <a:xfrm>
            <a:off x="4601964" y="4150133"/>
            <a:ext cx="413728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0,13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3 </a:t>
            </a:r>
            <a:r>
              <a:rPr lang="ru-RU" sz="2800" dirty="0" smtClean="0"/>
              <a:t>(5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– 1)</a:t>
            </a:r>
            <a:endParaRPr lang="en-US" sz="2800" dirty="0" smtClean="0"/>
          </a:p>
        </p:txBody>
      </p:sp>
      <p:graphicFrame>
        <p:nvGraphicFramePr>
          <p:cNvPr id="45058" name="Object 2"/>
          <p:cNvGraphicFramePr>
            <a:graphicFrameLocks noChangeAspect="1"/>
          </p:cNvGraphicFramePr>
          <p:nvPr>
            <p:extLst>
              <p:ext uri="{D42A27DB-BD31-4B8C-83A1-F6EECF244321}">
                <p14:modId xmlns="" xmlns:p14="http://schemas.microsoft.com/office/powerpoint/2010/main" val="546875143"/>
              </p:ext>
            </p:extLst>
          </p:nvPr>
        </p:nvGraphicFramePr>
        <p:xfrm>
          <a:off x="1539091" y="4815169"/>
          <a:ext cx="2745374" cy="924829"/>
        </p:xfrm>
        <a:graphic>
          <a:graphicData uri="http://schemas.openxmlformats.org/presentationml/2006/ole">
            <p:oleObj spid="_x0000_s45076" name="Формула" r:id="rId4" imgW="1167893" imgH="393529" progId="">
              <p:embed/>
            </p:oleObj>
          </a:graphicData>
        </a:graphic>
      </p:graphicFrame>
      <p:graphicFrame>
        <p:nvGraphicFramePr>
          <p:cNvPr id="45059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="" xmlns:p14="http://schemas.microsoft.com/office/powerpoint/2010/main" val="3440895639"/>
              </p:ext>
            </p:extLst>
          </p:nvPr>
        </p:nvGraphicFramePr>
        <p:xfrm>
          <a:off x="4302978" y="4815169"/>
          <a:ext cx="2655247" cy="924829"/>
        </p:xfrm>
        <a:graphic>
          <a:graphicData uri="http://schemas.openxmlformats.org/presentationml/2006/ole">
            <p:oleObj spid="_x0000_s45077" name="Формула" r:id="rId5" imgW="1129810" imgH="393529" progId="">
              <p:embed/>
            </p:oleObj>
          </a:graphicData>
        </a:graphic>
      </p:graphicFrame>
      <p:sp>
        <p:nvSpPr>
          <p:cNvPr id="17" name="Прямоугольник с двумя скругленными противолежащими углами 16"/>
          <p:cNvSpPr/>
          <p:nvPr/>
        </p:nvSpPr>
        <p:spPr>
          <a:xfrm>
            <a:off x="269822" y="865782"/>
            <a:ext cx="8619345" cy="1420892"/>
          </a:xfrm>
          <a:prstGeom prst="round2DiagRect">
            <a:avLst>
              <a:gd name="adj1" fmla="val 26795"/>
              <a:gd name="adj2" fmla="val 0"/>
            </a:avLst>
          </a:prstGeom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lvl="0" algn="just"/>
            <a:r>
              <a:rPr lang="ru-RU" sz="2400" b="1" i="1" dirty="0" smtClean="0">
                <a:solidFill>
                  <a:srgbClr val="C00000"/>
                </a:solidFill>
              </a:rPr>
              <a:t>Замечание.</a:t>
            </a:r>
            <a:r>
              <a:rPr lang="ru-RU" sz="2400" i="1" dirty="0" smtClean="0"/>
              <a:t> В ряде случаев полезно выносить за скобку в качестве общего множителя и дробный коэффициент. </a:t>
            </a:r>
            <a:endParaRPr lang="ru-RU" altLang="ru-RU" sz="2400" i="1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0" y="2701819"/>
            <a:ext cx="91440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400" i="1" dirty="0" smtClean="0">
                <a:solidFill>
                  <a:srgbClr val="0070C0"/>
                </a:solidFill>
              </a:rPr>
              <a:t>Вынести за скобки общий множитель: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450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325921" y="1421722"/>
            <a:ext cx="382056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‒</a:t>
            </a:r>
            <a:r>
              <a:rPr lang="ru-RU" sz="2800" i="1" dirty="0" smtClean="0"/>
              <a:t>х</a:t>
            </a:r>
            <a:r>
              <a:rPr lang="ru-RU" sz="2800" baseline="30000" dirty="0" smtClean="0"/>
              <a:t>4</a:t>
            </a:r>
            <a:r>
              <a:rPr lang="ru-RU" sz="2800" i="1" dirty="0" smtClean="0"/>
              <a:t>у</a:t>
            </a:r>
            <a:r>
              <a:rPr lang="ru-RU" sz="2800" baseline="30000" dirty="0" smtClean="0"/>
              <a:t>3</a:t>
            </a:r>
            <a:r>
              <a:rPr lang="ru-RU" sz="2800" dirty="0"/>
              <a:t> 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‒</a:t>
            </a:r>
            <a:r>
              <a:rPr lang="ru-RU" sz="2800" dirty="0" smtClean="0"/>
              <a:t> 2</a:t>
            </a:r>
            <a:r>
              <a:rPr lang="ru-RU" sz="2800" i="1" dirty="0" smtClean="0"/>
              <a:t>х</a:t>
            </a:r>
            <a:r>
              <a:rPr lang="ru-RU" sz="2800" baseline="30000" dirty="0" smtClean="0"/>
              <a:t>3</a:t>
            </a:r>
            <a:r>
              <a:rPr lang="ru-RU" sz="2800" i="1" dirty="0" smtClean="0"/>
              <a:t>у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+ </a:t>
            </a:r>
            <a:r>
              <a:rPr lang="ru-RU" sz="2800" dirty="0"/>
              <a:t>5</a:t>
            </a:r>
            <a:r>
              <a:rPr lang="ru-RU" sz="2800" i="1" dirty="0"/>
              <a:t>х</a:t>
            </a:r>
            <a:r>
              <a:rPr lang="ru-RU" sz="2800" baseline="30000" dirty="0"/>
              <a:t>2 </a:t>
            </a:r>
            <a:r>
              <a:rPr lang="ru-RU" sz="2800" dirty="0" smtClean="0"/>
              <a:t>=</a:t>
            </a:r>
            <a:endParaRPr lang="ru-RU" sz="2800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325922" y="2168759"/>
            <a:ext cx="432550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5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4</a:t>
            </a:r>
            <a:r>
              <a:rPr lang="ru-RU" sz="2800" dirty="0" smtClean="0"/>
              <a:t> – 10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3</a:t>
            </a:r>
            <a:r>
              <a:rPr lang="ru-RU" sz="2800" dirty="0"/>
              <a:t> + </a:t>
            </a:r>
            <a:r>
              <a:rPr lang="ru-RU" sz="2800" dirty="0" smtClean="0"/>
              <a:t>15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5</a:t>
            </a:r>
            <a:r>
              <a:rPr lang="ru-RU" sz="2800" dirty="0"/>
              <a:t> </a:t>
            </a:r>
            <a:r>
              <a:rPr lang="ru-RU" sz="2800" dirty="0" smtClean="0"/>
              <a:t>=</a:t>
            </a:r>
            <a:endParaRPr lang="en-US" sz="2800" dirty="0" smtClean="0"/>
          </a:p>
        </p:txBody>
      </p:sp>
      <p:sp>
        <p:nvSpPr>
          <p:cNvPr id="2" name="Прямоугольник 1"/>
          <p:cNvSpPr/>
          <p:nvPr/>
        </p:nvSpPr>
        <p:spPr>
          <a:xfrm>
            <a:off x="2266721" y="715857"/>
            <a:ext cx="461055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>
                <a:solidFill>
                  <a:srgbClr val="0070C0"/>
                </a:solidFill>
              </a:rPr>
              <a:t>Разложить на </a:t>
            </a:r>
            <a:r>
              <a:rPr lang="ru-RU" sz="2400" i="1" dirty="0" smtClean="0">
                <a:solidFill>
                  <a:srgbClr val="0070C0"/>
                </a:solidFill>
              </a:rPr>
              <a:t>множители: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3839207" y="2168759"/>
            <a:ext cx="432550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dirty="0" smtClean="0"/>
              <a:t>5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3</a:t>
            </a:r>
            <a:r>
              <a:rPr lang="ru-RU" sz="2800" dirty="0" smtClean="0"/>
              <a:t>(</a:t>
            </a:r>
            <a:r>
              <a:rPr lang="ru-RU" sz="2800" i="1" dirty="0" smtClean="0"/>
              <a:t>а</a:t>
            </a:r>
            <a:r>
              <a:rPr lang="ru-RU" sz="2800" dirty="0" smtClean="0"/>
              <a:t> – 2 </a:t>
            </a:r>
            <a:r>
              <a:rPr lang="ru-RU" sz="2800" dirty="0"/>
              <a:t>+ З</a:t>
            </a:r>
            <a:r>
              <a:rPr lang="ru-RU" sz="2800" i="1" dirty="0"/>
              <a:t>а</a:t>
            </a:r>
            <a:r>
              <a:rPr lang="ru-RU" sz="2800" baseline="30000" dirty="0"/>
              <a:t>2</a:t>
            </a:r>
            <a:r>
              <a:rPr lang="ru-RU" sz="2800" dirty="0" smtClean="0"/>
              <a:t>)</a:t>
            </a:r>
            <a:endParaRPr lang="en-US" sz="2800" dirty="0" smtClean="0"/>
          </a:p>
        </p:txBody>
      </p:sp>
      <p:sp>
        <p:nvSpPr>
          <p:cNvPr id="3" name="Прямоугольник 2"/>
          <p:cNvSpPr/>
          <p:nvPr/>
        </p:nvSpPr>
        <p:spPr>
          <a:xfrm>
            <a:off x="325922" y="2909787"/>
            <a:ext cx="405591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dirty="0" smtClean="0"/>
              <a:t>2</a:t>
            </a:r>
            <a:r>
              <a:rPr lang="ru-RU" sz="2800" i="1" dirty="0" smtClean="0"/>
              <a:t>x </a:t>
            </a:r>
            <a:r>
              <a:rPr lang="ru-RU" sz="2800" dirty="0" smtClean="0"/>
              <a:t>(</a:t>
            </a:r>
            <a:r>
              <a:rPr lang="ru-RU" sz="2800" i="1" dirty="0" smtClean="0"/>
              <a:t>x</a:t>
            </a:r>
            <a:r>
              <a:rPr lang="ru-RU" sz="2800" dirty="0" smtClean="0"/>
              <a:t> – 2) </a:t>
            </a:r>
            <a:r>
              <a:rPr lang="ru-RU" sz="2800" dirty="0"/>
              <a:t>+ </a:t>
            </a:r>
            <a:r>
              <a:rPr lang="ru-RU" sz="2800" dirty="0" smtClean="0"/>
              <a:t>5 (</a:t>
            </a:r>
            <a:r>
              <a:rPr lang="ru-RU" sz="2800" i="1" dirty="0" smtClean="0"/>
              <a:t>x</a:t>
            </a:r>
            <a:r>
              <a:rPr lang="ru-RU" sz="2800" dirty="0" smtClean="0"/>
              <a:t> – 2)</a:t>
            </a:r>
            <a:r>
              <a:rPr lang="ru-RU" sz="2800" baseline="30000" dirty="0" smtClean="0"/>
              <a:t>2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4307859" y="2909209"/>
            <a:ext cx="483337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dirty="0" smtClean="0"/>
              <a:t>2</a:t>
            </a:r>
            <a:r>
              <a:rPr lang="ru-RU" sz="2800" i="1" dirty="0" smtClean="0"/>
              <a:t>x </a:t>
            </a:r>
            <a:r>
              <a:rPr lang="ru-RU" sz="2800" dirty="0" smtClean="0"/>
              <a:t>(</a:t>
            </a:r>
            <a:r>
              <a:rPr lang="ru-RU" sz="2800" i="1" dirty="0" smtClean="0"/>
              <a:t>x</a:t>
            </a:r>
            <a:r>
              <a:rPr lang="ru-RU" sz="2800" dirty="0" smtClean="0"/>
              <a:t> – 2) </a:t>
            </a:r>
            <a:r>
              <a:rPr lang="ru-RU" sz="2800" dirty="0"/>
              <a:t>+ </a:t>
            </a:r>
            <a:r>
              <a:rPr lang="ru-RU" sz="2800" dirty="0" smtClean="0"/>
              <a:t>5(</a:t>
            </a:r>
            <a:r>
              <a:rPr lang="ru-RU" sz="2800" i="1" dirty="0" smtClean="0"/>
              <a:t>x</a:t>
            </a:r>
            <a:r>
              <a:rPr lang="ru-RU" sz="2800" dirty="0" smtClean="0"/>
              <a:t> – 2)(</a:t>
            </a:r>
            <a:r>
              <a:rPr lang="ru-RU" sz="2800" i="1" dirty="0"/>
              <a:t>x</a:t>
            </a:r>
            <a:r>
              <a:rPr lang="ru-RU" sz="2800" dirty="0"/>
              <a:t> – 2</a:t>
            </a:r>
            <a:r>
              <a:rPr lang="ru-RU" sz="2800" dirty="0" smtClean="0"/>
              <a:t>) =</a:t>
            </a:r>
            <a:endParaRPr lang="ru-RU" sz="28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4913974" y="2944121"/>
            <a:ext cx="1023042" cy="493662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6608981" y="2944069"/>
            <a:ext cx="1023042" cy="493662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Прямоугольник 19"/>
          <p:cNvSpPr/>
          <p:nvPr/>
        </p:nvSpPr>
        <p:spPr>
          <a:xfrm>
            <a:off x="325922" y="3594646"/>
            <a:ext cx="436850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dirty="0" smtClean="0"/>
              <a:t>= (</a:t>
            </a:r>
            <a:r>
              <a:rPr lang="ru-RU" sz="2800" i="1" dirty="0" smtClean="0"/>
              <a:t>x</a:t>
            </a:r>
            <a:r>
              <a:rPr lang="ru-RU" sz="2800" dirty="0" smtClean="0"/>
              <a:t> – 2)</a:t>
            </a:r>
            <a:r>
              <a:rPr lang="ru-RU" sz="3200" dirty="0" smtClean="0"/>
              <a:t>(</a:t>
            </a:r>
            <a:r>
              <a:rPr lang="ru-RU" sz="2800" dirty="0" smtClean="0"/>
              <a:t>2</a:t>
            </a:r>
            <a:r>
              <a:rPr lang="ru-RU" sz="2800" i="1" dirty="0" smtClean="0"/>
              <a:t>x </a:t>
            </a:r>
            <a:r>
              <a:rPr lang="ru-RU" sz="2800" dirty="0" smtClean="0"/>
              <a:t>+ 5(</a:t>
            </a:r>
            <a:r>
              <a:rPr lang="ru-RU" sz="2800" i="1" dirty="0" smtClean="0"/>
              <a:t>x</a:t>
            </a:r>
            <a:r>
              <a:rPr lang="ru-RU" sz="2800" dirty="0" smtClean="0"/>
              <a:t> </a:t>
            </a:r>
            <a:r>
              <a:rPr lang="ru-RU" sz="2800" dirty="0"/>
              <a:t>– 2</a:t>
            </a:r>
            <a:r>
              <a:rPr lang="ru-RU" sz="2800" dirty="0" smtClean="0"/>
              <a:t>)</a:t>
            </a:r>
            <a:r>
              <a:rPr lang="ru-RU" sz="3200" dirty="0" smtClean="0"/>
              <a:t>)</a:t>
            </a:r>
            <a:r>
              <a:rPr lang="ru-RU" sz="2800" dirty="0" smtClean="0"/>
              <a:t> = </a:t>
            </a:r>
            <a:endParaRPr lang="ru-RU" sz="2800" dirty="0"/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738817" y="3696503"/>
            <a:ext cx="1023042" cy="493662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4424729" y="3646263"/>
            <a:ext cx="401424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dirty="0" smtClean="0"/>
              <a:t>(</a:t>
            </a:r>
            <a:r>
              <a:rPr lang="ru-RU" sz="2800" i="1" dirty="0" smtClean="0"/>
              <a:t>x</a:t>
            </a:r>
            <a:r>
              <a:rPr lang="ru-RU" sz="2800" dirty="0" smtClean="0"/>
              <a:t> – 2)(2</a:t>
            </a:r>
            <a:r>
              <a:rPr lang="ru-RU" sz="2800" i="1" dirty="0" smtClean="0"/>
              <a:t>x </a:t>
            </a:r>
            <a:r>
              <a:rPr lang="ru-RU" sz="2800" dirty="0" smtClean="0"/>
              <a:t>+ 5</a:t>
            </a:r>
            <a:r>
              <a:rPr lang="ru-RU" sz="2800" i="1" dirty="0" smtClean="0"/>
              <a:t>x</a:t>
            </a:r>
            <a:r>
              <a:rPr lang="ru-RU" sz="2800" dirty="0" smtClean="0"/>
              <a:t> </a:t>
            </a:r>
            <a:r>
              <a:rPr lang="ru-RU" sz="2800" dirty="0"/>
              <a:t>– </a:t>
            </a:r>
            <a:r>
              <a:rPr lang="ru-RU" sz="2800" dirty="0" smtClean="0"/>
              <a:t>10) = </a:t>
            </a:r>
            <a:endParaRPr lang="ru-RU" sz="2800" dirty="0"/>
          </a:p>
        </p:txBody>
      </p:sp>
      <p:sp>
        <p:nvSpPr>
          <p:cNvPr id="23" name="Прямоугольник 22"/>
          <p:cNvSpPr/>
          <p:nvPr/>
        </p:nvSpPr>
        <p:spPr>
          <a:xfrm>
            <a:off x="3264300" y="4387016"/>
            <a:ext cx="326724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dirty="0" smtClean="0"/>
              <a:t>= (</a:t>
            </a:r>
            <a:r>
              <a:rPr lang="ru-RU" sz="2800" i="1" dirty="0" smtClean="0"/>
              <a:t>x</a:t>
            </a:r>
            <a:r>
              <a:rPr lang="ru-RU" sz="2800" dirty="0" smtClean="0"/>
              <a:t> – 2)(7</a:t>
            </a:r>
            <a:r>
              <a:rPr lang="ru-RU" sz="2800" i="1" dirty="0" smtClean="0"/>
              <a:t>x </a:t>
            </a:r>
            <a:r>
              <a:rPr lang="ru-RU" sz="2800" dirty="0" smtClean="0"/>
              <a:t>– 10) </a:t>
            </a:r>
            <a:endParaRPr lang="ru-RU" sz="2800" dirty="0"/>
          </a:p>
        </p:txBody>
      </p:sp>
      <p:sp>
        <p:nvSpPr>
          <p:cNvPr id="24" name="Прямоугольник 23"/>
          <p:cNvSpPr/>
          <p:nvPr/>
        </p:nvSpPr>
        <p:spPr>
          <a:xfrm>
            <a:off x="4026734" y="1421144"/>
            <a:ext cx="462837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‒</a:t>
            </a:r>
            <a:r>
              <a:rPr lang="ru-RU" sz="2800" i="1" dirty="0" smtClean="0"/>
              <a:t>х</a:t>
            </a:r>
            <a:r>
              <a:rPr lang="ru-RU" sz="2800" baseline="30000" dirty="0" smtClean="0"/>
              <a:t>2 </a:t>
            </a:r>
            <a:r>
              <a:rPr lang="ru-RU" sz="2800" dirty="0" smtClean="0"/>
              <a:t>(</a:t>
            </a:r>
            <a:r>
              <a:rPr lang="ru-RU" sz="2800" i="1" dirty="0" smtClean="0"/>
              <a:t>х</a:t>
            </a:r>
            <a:r>
              <a:rPr lang="ru-RU" sz="2800" baseline="30000" dirty="0" smtClean="0"/>
              <a:t>2</a:t>
            </a:r>
            <a:r>
              <a:rPr lang="ru-RU" sz="2800" i="1" dirty="0" smtClean="0"/>
              <a:t>у</a:t>
            </a:r>
            <a:r>
              <a:rPr lang="ru-RU" sz="2800" baseline="30000" dirty="0" smtClean="0"/>
              <a:t>3</a:t>
            </a:r>
            <a:r>
              <a:rPr lang="ru-RU" sz="2800" dirty="0"/>
              <a:t> + 2</a:t>
            </a:r>
            <a:r>
              <a:rPr lang="ru-RU" sz="2800" i="1" dirty="0"/>
              <a:t>ху</a:t>
            </a:r>
            <a:r>
              <a:rPr lang="ru-RU" sz="2800" baseline="30000" dirty="0"/>
              <a:t>2</a:t>
            </a:r>
            <a:r>
              <a:rPr lang="ru-RU" sz="2800" dirty="0"/>
              <a:t> 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‒</a:t>
            </a:r>
            <a:r>
              <a:rPr lang="ru-RU" sz="2800" dirty="0" smtClean="0"/>
              <a:t> 5)</a:t>
            </a:r>
            <a:endParaRPr lang="ru-RU" sz="2800" dirty="0"/>
          </a:p>
        </p:txBody>
      </p:sp>
      <p:sp>
        <p:nvSpPr>
          <p:cNvPr id="26" name="Заголовок 3"/>
          <p:cNvSpPr txBox="1">
            <a:spLocks/>
          </p:cNvSpPr>
          <p:nvPr/>
        </p:nvSpPr>
        <p:spPr>
          <a:xfrm>
            <a:off x="0" y="-1"/>
            <a:ext cx="9144000" cy="569627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Вынесение общего множителя за скобки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8270298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3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3" grpId="0"/>
      <p:bldP spid="3" grpId="0"/>
      <p:bldP spid="15" grpId="0"/>
      <p:bldP spid="4" grpId="0" animBg="1"/>
      <p:bldP spid="19" grpId="0" animBg="1"/>
      <p:bldP spid="20" grpId="0"/>
      <p:bldP spid="21" grpId="0" animBg="1"/>
      <p:bldP spid="22" grpId="0"/>
      <p:bldP spid="23" grpId="0"/>
      <p:bldP spid="2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3"/>
          <p:cNvSpPr txBox="1">
            <a:spLocks/>
          </p:cNvSpPr>
          <p:nvPr/>
        </p:nvSpPr>
        <p:spPr>
          <a:xfrm>
            <a:off x="0" y="-1"/>
            <a:ext cx="9144000" cy="569627"/>
          </a:xfrm>
          <a:prstGeom prst="rect">
            <a:avLst/>
          </a:prstGeom>
          <a:solidFill>
            <a:schemeClr val="bg1">
              <a:alpha val="69804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Способ </a:t>
            </a:r>
            <a:r>
              <a:rPr lang="ru-RU" sz="28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группировки</a:t>
            </a:r>
            <a:endParaRPr kumimoji="0" lang="ru-RU" sz="2800" b="1" i="0" u="none" strike="noStrike" kern="120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706166" y="1421722"/>
            <a:ext cx="382056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2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/>
              <a:t> + 6</a:t>
            </a:r>
            <a:r>
              <a:rPr lang="ru-RU" sz="2800" i="1" dirty="0"/>
              <a:t>а</a:t>
            </a:r>
            <a:r>
              <a:rPr lang="ru-RU" sz="2800" dirty="0"/>
              <a:t> + </a:t>
            </a:r>
            <a:r>
              <a:rPr lang="ru-RU" sz="2800" i="1" dirty="0" err="1"/>
              <a:t>ab</a:t>
            </a:r>
            <a:r>
              <a:rPr lang="ru-RU" sz="2800" dirty="0"/>
              <a:t> + </a:t>
            </a:r>
            <a:r>
              <a:rPr lang="ru-RU" sz="2800" dirty="0" smtClean="0"/>
              <a:t>3</a:t>
            </a:r>
            <a:r>
              <a:rPr lang="ru-RU" sz="2800" i="1" dirty="0" smtClean="0"/>
              <a:t>b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1460411" y="711488"/>
            <a:ext cx="622317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i="1" dirty="0">
                <a:solidFill>
                  <a:srgbClr val="0070C0"/>
                </a:solidFill>
              </a:rPr>
              <a:t>Разложить на </a:t>
            </a:r>
            <a:r>
              <a:rPr lang="ru-RU" sz="2400" i="1" dirty="0" smtClean="0">
                <a:solidFill>
                  <a:srgbClr val="0070C0"/>
                </a:solidFill>
              </a:rPr>
              <a:t>множители многочлен:</a:t>
            </a:r>
            <a:endParaRPr lang="ru-RU" sz="2400" i="1" dirty="0">
              <a:solidFill>
                <a:srgbClr val="0070C0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706167" y="3416779"/>
            <a:ext cx="3281668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i="1" dirty="0" err="1"/>
              <a:t>ху</a:t>
            </a:r>
            <a:r>
              <a:rPr lang="ru-RU" sz="2800" dirty="0"/>
              <a:t> </a:t>
            </a:r>
            <a:r>
              <a:rPr lang="ru-RU" sz="2800" dirty="0" smtClean="0"/>
              <a:t>– 6 </a:t>
            </a:r>
            <a:r>
              <a:rPr lang="ru-RU" sz="2800" dirty="0"/>
              <a:t>+ </a:t>
            </a:r>
            <a:r>
              <a:rPr lang="ru-RU" sz="2800" dirty="0" err="1"/>
              <a:t>З</a:t>
            </a:r>
            <a:r>
              <a:rPr lang="ru-RU" sz="2800" i="1" dirty="0" err="1"/>
              <a:t>x</a:t>
            </a:r>
            <a:r>
              <a:rPr lang="ru-RU" sz="2800" dirty="0"/>
              <a:t> </a:t>
            </a:r>
            <a:r>
              <a:rPr lang="ru-RU" sz="2800" dirty="0" smtClean="0"/>
              <a:t>– 2</a:t>
            </a:r>
            <a:r>
              <a:rPr lang="ru-RU" sz="2800" i="1" dirty="0" smtClean="0"/>
              <a:t>у</a:t>
            </a:r>
            <a:r>
              <a:rPr lang="ru-RU" sz="2800" dirty="0" smtClean="0"/>
              <a:t> =</a:t>
            </a:r>
            <a:endParaRPr lang="ru-RU" sz="2800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3864235" y="3416201"/>
            <a:ext cx="3991798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dirty="0"/>
              <a:t>(</a:t>
            </a:r>
            <a:r>
              <a:rPr lang="ru-RU" sz="2800" i="1" dirty="0" err="1"/>
              <a:t>ху</a:t>
            </a:r>
            <a:r>
              <a:rPr lang="ru-RU" sz="2800" dirty="0"/>
              <a:t> </a:t>
            </a:r>
            <a:r>
              <a:rPr lang="en-US" sz="2800" dirty="0" smtClean="0"/>
              <a:t>+</a:t>
            </a:r>
            <a:r>
              <a:rPr lang="ru-RU" sz="2800" dirty="0" smtClean="0"/>
              <a:t> 3</a:t>
            </a:r>
            <a:r>
              <a:rPr lang="ru-RU" sz="2800" i="1" dirty="0" smtClean="0"/>
              <a:t>x</a:t>
            </a:r>
            <a:r>
              <a:rPr lang="ru-RU" sz="2800" dirty="0" smtClean="0"/>
              <a:t>) </a:t>
            </a:r>
            <a:r>
              <a:rPr lang="ru-RU" sz="2800" dirty="0"/>
              <a:t>+ </a:t>
            </a:r>
            <a:r>
              <a:rPr lang="ru-RU" sz="2800" dirty="0" smtClean="0"/>
              <a:t>(</a:t>
            </a:r>
            <a:r>
              <a:rPr lang="ru-RU" sz="2800" dirty="0"/>
              <a:t>–</a:t>
            </a:r>
            <a:r>
              <a:rPr lang="en-US" sz="2800" dirty="0" smtClean="0">
                <a:cs typeface="Times New Roman" panose="02020603050405020304" pitchFamily="18" charset="0"/>
              </a:rPr>
              <a:t> </a:t>
            </a:r>
            <a:r>
              <a:rPr lang="ru-RU" sz="2800" dirty="0" smtClean="0"/>
              <a:t>6</a:t>
            </a:r>
            <a:r>
              <a:rPr lang="en-US" sz="2800" dirty="0" smtClean="0"/>
              <a:t> </a:t>
            </a:r>
            <a:r>
              <a:rPr lang="ru-RU" sz="2800" dirty="0" smtClean="0"/>
              <a:t>– 2</a:t>
            </a:r>
            <a:r>
              <a:rPr lang="ru-RU" sz="2800" i="1" dirty="0" smtClean="0"/>
              <a:t>у</a:t>
            </a:r>
            <a:r>
              <a:rPr lang="ru-RU" sz="2800" dirty="0" smtClean="0"/>
              <a:t>) =</a:t>
            </a:r>
            <a:endParaRPr lang="ru-RU" sz="28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1655057" y="2196158"/>
            <a:ext cx="1115300" cy="493662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3512740" y="2205945"/>
            <a:ext cx="1111987" cy="487194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Прямоугольник 23"/>
          <p:cNvSpPr/>
          <p:nvPr/>
        </p:nvSpPr>
        <p:spPr>
          <a:xfrm>
            <a:off x="4406979" y="1421144"/>
            <a:ext cx="462837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(2</a:t>
            </a:r>
            <a:r>
              <a:rPr lang="ru-RU" sz="2800" i="1" dirty="0" smtClean="0"/>
              <a:t>а</a:t>
            </a:r>
            <a:r>
              <a:rPr lang="ru-RU" sz="2800" baseline="30000" dirty="0" smtClean="0"/>
              <a:t>2</a:t>
            </a:r>
            <a:r>
              <a:rPr lang="ru-RU" sz="2800" dirty="0"/>
              <a:t> + </a:t>
            </a:r>
            <a:r>
              <a:rPr lang="ru-RU" sz="2800" dirty="0" smtClean="0"/>
              <a:t>6</a:t>
            </a:r>
            <a:r>
              <a:rPr lang="ru-RU" sz="2800" i="1" dirty="0" smtClean="0"/>
              <a:t>а</a:t>
            </a:r>
            <a:r>
              <a:rPr lang="ru-RU" sz="2800" dirty="0" smtClean="0"/>
              <a:t>) </a:t>
            </a:r>
            <a:r>
              <a:rPr lang="ru-RU" sz="2800" dirty="0"/>
              <a:t>+ </a:t>
            </a:r>
            <a:r>
              <a:rPr lang="ru-RU" sz="2800" dirty="0" smtClean="0"/>
              <a:t>(</a:t>
            </a:r>
            <a:r>
              <a:rPr lang="ru-RU" sz="2800" i="1" dirty="0" err="1" smtClean="0"/>
              <a:t>ab</a:t>
            </a:r>
            <a:r>
              <a:rPr lang="ru-RU" sz="2800" dirty="0" smtClean="0"/>
              <a:t> </a:t>
            </a:r>
            <a:r>
              <a:rPr lang="ru-RU" sz="2800" dirty="0"/>
              <a:t>+ </a:t>
            </a:r>
            <a:r>
              <a:rPr lang="ru-RU" sz="2800" dirty="0" smtClean="0"/>
              <a:t>3</a:t>
            </a:r>
            <a:r>
              <a:rPr lang="ru-RU" sz="2800" i="1" dirty="0" smtClean="0"/>
              <a:t>b</a:t>
            </a:r>
            <a:r>
              <a:rPr lang="ru-RU" sz="2800" dirty="0" smtClean="0"/>
              <a:t>) =</a:t>
            </a:r>
            <a:endParaRPr lang="ru-RU" sz="2800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706166" y="2151249"/>
            <a:ext cx="462837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= 2</a:t>
            </a:r>
            <a:r>
              <a:rPr lang="ru-RU" sz="2800" i="1" dirty="0" smtClean="0"/>
              <a:t>а </a:t>
            </a:r>
            <a:r>
              <a:rPr lang="ru-RU" sz="2800" dirty="0" smtClean="0"/>
              <a:t>(</a:t>
            </a:r>
            <a:r>
              <a:rPr lang="ru-RU" sz="2800" i="1" dirty="0" smtClean="0"/>
              <a:t>а</a:t>
            </a:r>
            <a:r>
              <a:rPr lang="ru-RU" sz="2800" dirty="0"/>
              <a:t> + </a:t>
            </a:r>
            <a:r>
              <a:rPr lang="ru-RU" sz="2800" dirty="0" smtClean="0"/>
              <a:t>3) </a:t>
            </a:r>
            <a:r>
              <a:rPr lang="ru-RU" sz="2800" dirty="0"/>
              <a:t>+ </a:t>
            </a:r>
            <a:r>
              <a:rPr lang="en-US" sz="2800" i="1" dirty="0" smtClean="0"/>
              <a:t>b </a:t>
            </a:r>
            <a:r>
              <a:rPr lang="ru-RU" sz="2800" dirty="0" smtClean="0"/>
              <a:t>(</a:t>
            </a:r>
            <a:r>
              <a:rPr lang="ru-RU" sz="2800" i="1" dirty="0" smtClean="0"/>
              <a:t>a</a:t>
            </a:r>
            <a:r>
              <a:rPr lang="ru-RU" sz="2800" dirty="0" smtClean="0"/>
              <a:t> </a:t>
            </a:r>
            <a:r>
              <a:rPr lang="ru-RU" sz="2800" dirty="0"/>
              <a:t>+ </a:t>
            </a:r>
            <a:r>
              <a:rPr lang="ru-RU" sz="2800" dirty="0" smtClean="0"/>
              <a:t>3) =</a:t>
            </a:r>
            <a:endParaRPr lang="ru-RU" sz="2800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4842098" y="2159738"/>
            <a:ext cx="291672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/>
              <a:t> </a:t>
            </a:r>
            <a:r>
              <a:rPr lang="ru-RU" sz="2800" dirty="0" smtClean="0"/>
              <a:t>(</a:t>
            </a:r>
            <a:r>
              <a:rPr lang="ru-RU" sz="2800" i="1" dirty="0" smtClean="0"/>
              <a:t>а</a:t>
            </a:r>
            <a:r>
              <a:rPr lang="ru-RU" sz="2800" dirty="0"/>
              <a:t> + </a:t>
            </a:r>
            <a:r>
              <a:rPr lang="ru-RU" sz="2800" dirty="0" smtClean="0"/>
              <a:t>3) </a:t>
            </a:r>
            <a:r>
              <a:rPr lang="ru-RU" sz="2800" dirty="0"/>
              <a:t>(</a:t>
            </a:r>
            <a:r>
              <a:rPr lang="ru-RU" sz="2800" dirty="0" smtClean="0"/>
              <a:t>2</a:t>
            </a:r>
            <a:r>
              <a:rPr lang="ru-RU" sz="2800" i="1" dirty="0" smtClean="0"/>
              <a:t>а</a:t>
            </a:r>
            <a:r>
              <a:rPr lang="en-US" sz="2800" i="1" dirty="0" smtClean="0"/>
              <a:t> </a:t>
            </a:r>
            <a:r>
              <a:rPr lang="ru-RU" sz="2800" dirty="0" smtClean="0"/>
              <a:t>+ </a:t>
            </a:r>
            <a:r>
              <a:rPr lang="en-US" sz="2800" i="1" dirty="0" smtClean="0"/>
              <a:t>b</a:t>
            </a:r>
            <a:r>
              <a:rPr lang="ru-RU" sz="2800" dirty="0" smtClean="0"/>
              <a:t>)</a:t>
            </a:r>
            <a:endParaRPr lang="ru-RU" sz="2800" dirty="0"/>
          </a:p>
        </p:txBody>
      </p:sp>
      <p:sp>
        <p:nvSpPr>
          <p:cNvPr id="25" name="Скругленный прямоугольник 24"/>
          <p:cNvSpPr/>
          <p:nvPr/>
        </p:nvSpPr>
        <p:spPr>
          <a:xfrm>
            <a:off x="5020352" y="2205367"/>
            <a:ext cx="1111987" cy="487194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Прямоугольник 25"/>
          <p:cNvSpPr/>
          <p:nvPr/>
        </p:nvSpPr>
        <p:spPr>
          <a:xfrm>
            <a:off x="706166" y="4141890"/>
            <a:ext cx="409919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/>
              <a:t>= </a:t>
            </a:r>
            <a:r>
              <a:rPr lang="en-US" sz="2800" i="1" dirty="0" smtClean="0"/>
              <a:t>x</a:t>
            </a:r>
            <a:r>
              <a:rPr lang="en-US" sz="2800" dirty="0" smtClean="0"/>
              <a:t> </a:t>
            </a:r>
            <a:r>
              <a:rPr lang="ru-RU" sz="2800" dirty="0" smtClean="0"/>
              <a:t>(</a:t>
            </a:r>
            <a:r>
              <a:rPr lang="ru-RU" sz="2800" i="1" dirty="0" smtClean="0"/>
              <a:t>у</a:t>
            </a:r>
            <a:r>
              <a:rPr lang="ru-RU" sz="2800" dirty="0" smtClean="0"/>
              <a:t> </a:t>
            </a:r>
            <a:r>
              <a:rPr lang="en-US" sz="2800" dirty="0" smtClean="0"/>
              <a:t>+</a:t>
            </a:r>
            <a:r>
              <a:rPr lang="ru-RU" sz="2800" dirty="0" smtClean="0"/>
              <a:t> 3) </a:t>
            </a:r>
            <a:r>
              <a:rPr lang="en-US" sz="2800" dirty="0" smtClean="0"/>
              <a:t>– 2 </a:t>
            </a:r>
            <a:r>
              <a:rPr lang="ru-RU" sz="2800" dirty="0" smtClean="0"/>
              <a:t>(</a:t>
            </a:r>
            <a:r>
              <a:rPr lang="en-US" sz="2800" dirty="0" smtClean="0">
                <a:cs typeface="Times New Roman" panose="02020603050405020304" pitchFamily="18" charset="0"/>
              </a:rPr>
              <a:t>3 +</a:t>
            </a:r>
            <a:r>
              <a:rPr lang="ru-RU" sz="2800" dirty="0" smtClean="0"/>
              <a:t> </a:t>
            </a:r>
            <a:r>
              <a:rPr lang="ru-RU" sz="2800" i="1" dirty="0" smtClean="0"/>
              <a:t>у</a:t>
            </a:r>
            <a:r>
              <a:rPr lang="ru-RU" sz="2800" dirty="0" smtClean="0"/>
              <a:t>) =</a:t>
            </a:r>
            <a:endParaRPr lang="ru-RU" sz="2800" dirty="0"/>
          </a:p>
        </p:txBody>
      </p:sp>
      <p:sp>
        <p:nvSpPr>
          <p:cNvPr id="27" name="Прямоугольник 26"/>
          <p:cNvSpPr/>
          <p:nvPr/>
        </p:nvSpPr>
        <p:spPr>
          <a:xfrm>
            <a:off x="4675120" y="4159432"/>
            <a:ext cx="244009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dirty="0" smtClean="0"/>
              <a:t>(</a:t>
            </a:r>
            <a:r>
              <a:rPr lang="ru-RU" sz="2800" i="1" dirty="0" smtClean="0"/>
              <a:t>у</a:t>
            </a:r>
            <a:r>
              <a:rPr lang="ru-RU" sz="2800" dirty="0" smtClean="0"/>
              <a:t> </a:t>
            </a:r>
            <a:r>
              <a:rPr lang="en-US" sz="2800" dirty="0" smtClean="0"/>
              <a:t>+</a:t>
            </a:r>
            <a:r>
              <a:rPr lang="ru-RU" sz="2800" dirty="0" smtClean="0"/>
              <a:t> 3) </a:t>
            </a:r>
            <a:r>
              <a:rPr lang="en-US" sz="2800" dirty="0" smtClean="0"/>
              <a:t>(</a:t>
            </a:r>
            <a:r>
              <a:rPr lang="en-US" sz="2800" i="1" dirty="0" smtClean="0"/>
              <a:t>x</a:t>
            </a:r>
            <a:r>
              <a:rPr lang="en-US" sz="2800" dirty="0" smtClean="0"/>
              <a:t> – 2)</a:t>
            </a:r>
            <a:endParaRPr lang="ru-RU" sz="2800" dirty="0"/>
          </a:p>
        </p:txBody>
      </p:sp>
      <p:sp>
        <p:nvSpPr>
          <p:cNvPr id="28" name="Скругленный прямоугольник 27"/>
          <p:cNvSpPr/>
          <p:nvPr/>
        </p:nvSpPr>
        <p:spPr>
          <a:xfrm>
            <a:off x="1409105" y="4186913"/>
            <a:ext cx="1115300" cy="493662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Скругленный прямоугольник 28"/>
          <p:cNvSpPr/>
          <p:nvPr/>
        </p:nvSpPr>
        <p:spPr>
          <a:xfrm>
            <a:off x="3236397" y="4184271"/>
            <a:ext cx="1115300" cy="493662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Скругленный прямоугольник 29"/>
          <p:cNvSpPr/>
          <p:nvPr/>
        </p:nvSpPr>
        <p:spPr>
          <a:xfrm>
            <a:off x="4747676" y="4187942"/>
            <a:ext cx="1115300" cy="493662"/>
          </a:xfrm>
          <a:prstGeom prst="roundRect">
            <a:avLst>
              <a:gd name="adj" fmla="val 39161"/>
            </a:avLst>
          </a:prstGeom>
          <a:solidFill>
            <a:srgbClr val="C00000">
              <a:alpha val="10196"/>
            </a:srgbClr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5787598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6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1000"/>
                            </p:stCondLst>
                            <p:childTnLst>
                              <p:par>
                                <p:cTn id="5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0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15" grpId="0"/>
      <p:bldP spid="4" grpId="0" animBg="1"/>
      <p:bldP spid="19" grpId="0" animBg="1"/>
      <p:bldP spid="24" grpId="0"/>
      <p:bldP spid="17" grpId="0"/>
      <p:bldP spid="18" grpId="0"/>
      <p:bldP spid="25" grpId="0" animBg="1"/>
      <p:bldP spid="26" grpId="0"/>
      <p:bldP spid="27" grpId="0"/>
      <p:bldP spid="28" grpId="0" animBg="1"/>
      <p:bldP spid="29" grpId="0" animBg="1"/>
      <p:bldP spid="30" grpId="0" animBg="1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RESOURCE_PATHS_HASH_2" val="67653b8163161a811d18dd27f688c18751523a"/>
</p:tagLst>
</file>

<file path=ppt/theme/theme1.xml><?xml version="1.0" encoding="utf-8"?>
<a:theme xmlns:a="http://schemas.openxmlformats.org/drawingml/2006/main" name="blue_wav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Другая 1">
      <a:majorFont>
        <a:latin typeface="Century Gothic"/>
        <a:ea typeface=""/>
        <a:cs typeface=""/>
      </a:majorFont>
      <a:minorFont>
        <a:latin typeface="Bookman Old Style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blue_wave</Template>
  <TotalTime>2561</TotalTime>
  <Words>1193</Words>
  <Application>Microsoft Office PowerPoint</Application>
  <PresentationFormat>Экран (4:3)</PresentationFormat>
  <Paragraphs>167</Paragraphs>
  <Slides>18</Slides>
  <Notes>6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2</vt:i4>
      </vt:variant>
      <vt:variant>
        <vt:lpstr>Заголовки слайдов</vt:lpstr>
      </vt:variant>
      <vt:variant>
        <vt:i4>18</vt:i4>
      </vt:variant>
    </vt:vector>
  </HeadingPairs>
  <TitlesOfParts>
    <vt:vector size="21" baseType="lpstr">
      <vt:lpstr>blue_wave</vt:lpstr>
      <vt:lpstr>Уравнение</vt:lpstr>
      <vt:lpstr>Формула</vt:lpstr>
      <vt:lpstr> Разложение многочленов на множители  Алгебра  7 класс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Признаки равенства треугольников</dc:title>
  <dc:creator>User</dc:creator>
  <cp:lastModifiedBy>Lugovec</cp:lastModifiedBy>
  <cp:revision>289</cp:revision>
  <dcterms:created xsi:type="dcterms:W3CDTF">2014-11-30T09:12:38Z</dcterms:created>
  <dcterms:modified xsi:type="dcterms:W3CDTF">2020-03-12T10:42:22Z</dcterms:modified>
</cp:coreProperties>
</file>