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 on left, text on right" type="twoColTx">
  <p:cSld name="TITLE_AND_TWO_COLUMNS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idx="10" type="dt"/>
          </p:nvPr>
        </p:nvSpPr>
        <p:spPr>
          <a:xfrm>
            <a:off x="457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1" type="ftr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6553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6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g"/><Relationship Id="rId4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g"/><Relationship Id="rId4" Type="http://schemas.openxmlformats.org/officeDocument/2006/relationships/image" Target="../media/image1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jpg"/><Relationship Id="rId4" Type="http://schemas.openxmlformats.org/officeDocument/2006/relationships/image" Target="../media/image20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jpg"/><Relationship Id="rId4" Type="http://schemas.openxmlformats.org/officeDocument/2006/relationships/image" Target="../media/image2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jpg"/><Relationship Id="rId4" Type="http://schemas.openxmlformats.org/officeDocument/2006/relationships/image" Target="../media/image22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idx="4294967295" type="title"/>
          </p:nvPr>
        </p:nvSpPr>
        <p:spPr>
          <a:xfrm>
            <a:off x="457200" y="22860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 последние годы наблюдается увеличение доли рождения нездоровых, физиологически незрелых детей.</a:t>
            </a:r>
            <a:b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30" name="Google Shape;30;p5"/>
          <p:cNvSpPr txBox="1"/>
          <p:nvPr>
            <p:ph idx="4294967295" type="body"/>
          </p:nvPr>
        </p:nvSpPr>
        <p:spPr>
          <a:xfrm>
            <a:off x="457200" y="2057400"/>
            <a:ext cx="4038600" cy="4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b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Родители оказываются один на один с проблемой и не знают, куда обратиться за помощью.</a:t>
            </a:r>
            <a:endParaRPr/>
          </a:p>
        </p:txBody>
      </p:sp>
      <p:sp>
        <p:nvSpPr>
          <p:cNvPr id="31" name="Google Shape;31;p5"/>
          <p:cNvSpPr txBox="1"/>
          <p:nvPr>
            <p:ph idx="4294967295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Источники вдохновения приходят со всех сторон. Большая часть моей работы вдохновлена реальными людьми и их эмоциями" id="32" name="Google Shape;3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00600" y="2057400"/>
            <a:ext cx="3894137" cy="4572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Соматическое глотание</a:t>
            </a:r>
            <a:endParaRPr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228600" y="1371600"/>
            <a:ext cx="8686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Язык при соматическом глотании расположен в передней трети твёрдого нёба, при этом спинка языка продвигает пищу в гортань. Внешне инфантильный тип глотания у детей (не младенцев) и взрослых вполне различим: при неправильном глотании язык прокладывается между верхними и нижними зубами и в боковых пространствах между зубами. Есть ещё вариант: язык во время неправильного  глотания не прокладывается между зубами, а упирается в нижние резцы.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76200" y="0"/>
            <a:ext cx="9220201" cy="691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Проявления аномальных движений языка в случае инфантильного глотания могут быть разными</a:t>
            </a:r>
            <a:br>
              <a:rPr b="0" i="0" lang="en-US" sz="2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иногда очень причудливыми</a:t>
            </a: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76400" y="2209800"/>
            <a:ext cx="5943600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3000" y="1981200"/>
            <a:ext cx="6553199" cy="4687887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>
            <p:ph idx="4294967295" type="title"/>
          </p:nvPr>
        </p:nvSpPr>
        <p:spPr>
          <a:xfrm>
            <a:off x="609600" y="274637"/>
            <a:ext cx="8153400" cy="15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Arial"/>
              <a:buNone/>
            </a:pPr>
            <a:r>
              <a:rPr b="0" i="0" lang="en-US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Если по какой-то причине ЯЗЫК станет давить чрезмерно сильно, то зубы, на которые давит язык, станут отклоняться ВПЕРЕД</a:t>
            </a: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2743200"/>
            <a:ext cx="16002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6800" y="4343400"/>
            <a:ext cx="1981200" cy="169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24400" y="3268662"/>
            <a:ext cx="4419600" cy="313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76600" y="2895600"/>
            <a:ext cx="1904998" cy="139382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Из огромного разнообразия пустышек лучше выбирать ортодонтические</a:t>
            </a:r>
            <a:endParaRPr/>
          </a:p>
        </p:txBody>
      </p:sp>
      <p:sp>
        <p:nvSpPr>
          <p:cNvPr id="123" name="Google Shape;123;p18"/>
          <p:cNvSpPr txBox="1"/>
          <p:nvPr>
            <p:ph idx="1" type="body"/>
          </p:nvPr>
        </p:nvSpPr>
        <p:spPr>
          <a:xfrm>
            <a:off x="533400" y="1981200"/>
            <a:ext cx="8229600" cy="4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0" lang="en-US" sz="2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Мягкая, без ограничителей соска, которую можно сжать зубами и при желании прижать языком к нёбу, предпочтительнее для профилактики закрепления инфантильного типа глотания</a:t>
            </a:r>
            <a:endParaRPr/>
          </a:p>
        </p:txBody>
      </p:sp>
      <p:sp>
        <p:nvSpPr>
          <p:cNvPr id="129" name="Google Shape;129;p1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2438400"/>
            <a:ext cx="2752725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43400" y="2743200"/>
            <a:ext cx="4495799" cy="3371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457200" y="304800"/>
            <a:ext cx="82296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457200" y="1066800"/>
            <a:ext cx="8229600" cy="50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</a:pPr>
            <a:r>
              <a:rPr b="0" i="0" lang="en-US" sz="3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Своевременное введение всё более вязкой, а затем и твёрдой пищи в рацион ребёнка способствует переходу к соматическому типу глотания, развитию силы и точности движений жевательной мускулатуры и языка. Как следствие – закладывается основа динамического речевого праксиса.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soma (лат) – тело, организм,</a:t>
            </a:r>
            <a:br>
              <a:rPr b="0" i="0" lang="en-US" sz="3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ψῡχή (греч) рsycho (нем) - душа</a:t>
            </a:r>
            <a:endParaRPr/>
          </a:p>
        </p:txBody>
      </p:sp>
      <p:sp>
        <p:nvSpPr>
          <p:cNvPr id="143" name="Google Shape;143;p21"/>
          <p:cNvSpPr txBox="1"/>
          <p:nvPr>
            <p:ph idx="1" type="body"/>
          </p:nvPr>
        </p:nvSpPr>
        <p:spPr>
          <a:xfrm>
            <a:off x="457200" y="1828800"/>
            <a:ext cx="8229600" cy="42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 подборе индивидуальной программы воспитания и обучения ребёнка необходимо учитывать значение  микро- и макронутриентов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формировании и созревании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детского организма как единой системы психики и соматики </a:t>
            </a:r>
            <a:endParaRPr/>
          </a:p>
          <a:p>
            <a:pPr indent="-1397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457200" y="274637"/>
            <a:ext cx="82296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Потребность детского организма в нутриентах</a:t>
            </a:r>
            <a:endParaRPr/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1524000"/>
            <a:ext cx="7696200" cy="502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>
            <p:ph type="title"/>
          </p:nvPr>
        </p:nvSpPr>
        <p:spPr>
          <a:xfrm>
            <a:off x="457200" y="274637"/>
            <a:ext cx="82296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en-US" sz="1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Сроки назначения различных видов прикорма при естественном вскармливании</a:t>
            </a:r>
            <a:br>
              <a:rPr b="0" i="0" lang="en-US" sz="1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(Справочник по детской диететике. Медицина 1980)</a:t>
            </a:r>
            <a:endParaRPr/>
          </a:p>
        </p:txBody>
      </p:sp>
      <p:grpSp>
        <p:nvGrpSpPr>
          <p:cNvPr id="156" name="Google Shape;156;p23"/>
          <p:cNvGrpSpPr/>
          <p:nvPr/>
        </p:nvGrpSpPr>
        <p:grpSpPr>
          <a:xfrm>
            <a:off x="381000" y="1219200"/>
            <a:ext cx="8305800" cy="5883388"/>
            <a:chOff x="240" y="1008"/>
            <a:chExt cx="5232" cy="3459"/>
          </a:xfrm>
        </p:grpSpPr>
        <p:sp>
          <p:nvSpPr>
            <p:cNvPr id="157" name="Google Shape;157;p23"/>
            <p:cNvSpPr txBox="1"/>
            <p:nvPr/>
          </p:nvSpPr>
          <p:spPr>
            <a:xfrm>
              <a:off x="4261" y="4167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7,5 – 8,0</a:t>
              </a:r>
              <a:endParaRPr/>
            </a:p>
          </p:txBody>
        </p:sp>
        <p:sp>
          <p:nvSpPr>
            <p:cNvPr id="158" name="Google Shape;158;p23"/>
            <p:cNvSpPr txBox="1"/>
            <p:nvPr/>
          </p:nvSpPr>
          <p:spPr>
            <a:xfrm>
              <a:off x="240" y="4167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Печенье</a:t>
              </a:r>
              <a:endParaRPr/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261" y="3966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7,5 – 8,0</a:t>
              </a:r>
              <a:endParaRPr/>
            </a:p>
          </p:txBody>
        </p:sp>
        <p:sp>
          <p:nvSpPr>
            <p:cNvPr id="160" name="Google Shape;160;p23"/>
            <p:cNvSpPr txBox="1"/>
            <p:nvPr/>
          </p:nvSpPr>
          <p:spPr>
            <a:xfrm>
              <a:off x="240" y="3966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Сухарик </a:t>
              </a:r>
              <a:endParaRPr/>
            </a:p>
          </p:txBody>
        </p:sp>
        <p:sp>
          <p:nvSpPr>
            <p:cNvPr id="161" name="Google Shape;161;p23"/>
            <p:cNvSpPr txBox="1"/>
            <p:nvPr/>
          </p:nvSpPr>
          <p:spPr>
            <a:xfrm>
              <a:off x="4261" y="3765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11,5 – 12,0</a:t>
              </a:r>
              <a:endParaRPr/>
            </a:p>
          </p:txBody>
        </p:sp>
        <p:sp>
          <p:nvSpPr>
            <p:cNvPr id="162" name="Google Shape;162;p23"/>
            <p:cNvSpPr txBox="1"/>
            <p:nvPr/>
          </p:nvSpPr>
          <p:spPr>
            <a:xfrm>
              <a:off x="240" y="3765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Паровые котлетки</a:t>
              </a:r>
              <a:endParaRPr/>
            </a:p>
          </p:txBody>
        </p:sp>
        <p:sp>
          <p:nvSpPr>
            <p:cNvPr id="163" name="Google Shape;163;p23"/>
            <p:cNvSpPr txBox="1"/>
            <p:nvPr/>
          </p:nvSpPr>
          <p:spPr>
            <a:xfrm>
              <a:off x="4261" y="356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9,5 – 10,0</a:t>
              </a:r>
              <a:endParaRPr/>
            </a:p>
          </p:txBody>
        </p:sp>
        <p:sp>
          <p:nvSpPr>
            <p:cNvPr id="164" name="Google Shape;164;p23"/>
            <p:cNvSpPr txBox="1"/>
            <p:nvPr/>
          </p:nvSpPr>
          <p:spPr>
            <a:xfrm>
              <a:off x="240" y="3564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Мясные фрикадельки</a:t>
              </a:r>
              <a:endParaRPr/>
            </a:p>
          </p:txBody>
        </p:sp>
        <p:sp>
          <p:nvSpPr>
            <p:cNvPr id="165" name="Google Shape;165;p23"/>
            <p:cNvSpPr txBox="1"/>
            <p:nvPr/>
          </p:nvSpPr>
          <p:spPr>
            <a:xfrm>
              <a:off x="4261" y="3363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7,0 – 7,5</a:t>
              </a:r>
              <a:endParaRPr/>
            </a:p>
          </p:txBody>
        </p:sp>
        <p:sp>
          <p:nvSpPr>
            <p:cNvPr id="166" name="Google Shape;166;p23"/>
            <p:cNvSpPr txBox="1"/>
            <p:nvPr/>
          </p:nvSpPr>
          <p:spPr>
            <a:xfrm>
              <a:off x="240" y="3363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Мясной фарш</a:t>
              </a:r>
              <a:endParaRPr/>
            </a:p>
          </p:txBody>
        </p:sp>
        <p:sp>
          <p:nvSpPr>
            <p:cNvPr id="167" name="Google Shape;167;p23"/>
            <p:cNvSpPr txBox="1"/>
            <p:nvPr/>
          </p:nvSpPr>
          <p:spPr>
            <a:xfrm>
              <a:off x="4261" y="3162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6,5 – 7,0</a:t>
              </a:r>
              <a:endParaRPr/>
            </a:p>
          </p:txBody>
        </p:sp>
        <p:sp>
          <p:nvSpPr>
            <p:cNvPr id="168" name="Google Shape;168;p23"/>
            <p:cNvSpPr txBox="1"/>
            <p:nvPr/>
          </p:nvSpPr>
          <p:spPr>
            <a:xfrm>
              <a:off x="240" y="3162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Печень (фарш)</a:t>
              </a:r>
              <a:endParaRPr/>
            </a:p>
          </p:txBody>
        </p:sp>
        <p:sp>
          <p:nvSpPr>
            <p:cNvPr id="169" name="Google Shape;169;p23"/>
            <p:cNvSpPr txBox="1"/>
            <p:nvPr/>
          </p:nvSpPr>
          <p:spPr>
            <a:xfrm>
              <a:off x="4261" y="2961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6,5 – 7,0</a:t>
              </a:r>
              <a:endParaRPr/>
            </a:p>
          </p:txBody>
        </p:sp>
        <p:sp>
          <p:nvSpPr>
            <p:cNvPr id="170" name="Google Shape;170;p23"/>
            <p:cNvSpPr txBox="1"/>
            <p:nvPr/>
          </p:nvSpPr>
          <p:spPr>
            <a:xfrm>
              <a:off x="240" y="2961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Мясной бульон</a:t>
              </a:r>
              <a:endParaRPr/>
            </a:p>
          </p:txBody>
        </p:sp>
        <p:sp>
          <p:nvSpPr>
            <p:cNvPr id="171" name="Google Shape;171;p23"/>
            <p:cNvSpPr txBox="1"/>
            <p:nvPr/>
          </p:nvSpPr>
          <p:spPr>
            <a:xfrm>
              <a:off x="4261" y="2760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6,5 – 7,0</a:t>
              </a:r>
              <a:endParaRPr/>
            </a:p>
          </p:txBody>
        </p:sp>
        <p:sp>
          <p:nvSpPr>
            <p:cNvPr id="172" name="Google Shape;172;p23"/>
            <p:cNvSpPr txBox="1"/>
            <p:nvPr/>
          </p:nvSpPr>
          <p:spPr>
            <a:xfrm>
              <a:off x="240" y="2760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Кисели</a:t>
              </a:r>
              <a:endParaRPr/>
            </a:p>
          </p:txBody>
        </p:sp>
        <p:sp>
          <p:nvSpPr>
            <p:cNvPr id="173" name="Google Shape;173;p23"/>
            <p:cNvSpPr txBox="1"/>
            <p:nvPr/>
          </p:nvSpPr>
          <p:spPr>
            <a:xfrm>
              <a:off x="4261" y="2559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4,5 – 5,0</a:t>
              </a:r>
              <a:endParaRPr/>
            </a:p>
          </p:txBody>
        </p:sp>
        <p:sp>
          <p:nvSpPr>
            <p:cNvPr id="174" name="Google Shape;174;p23"/>
            <p:cNvSpPr txBox="1"/>
            <p:nvPr/>
          </p:nvSpPr>
          <p:spPr>
            <a:xfrm>
              <a:off x="240" y="2559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Овощное пюре</a:t>
              </a:r>
              <a:endParaRPr/>
            </a:p>
          </p:txBody>
        </p:sp>
        <p:sp>
          <p:nvSpPr>
            <p:cNvPr id="175" name="Google Shape;175;p23"/>
            <p:cNvSpPr txBox="1"/>
            <p:nvPr/>
          </p:nvSpPr>
          <p:spPr>
            <a:xfrm>
              <a:off x="4261" y="2358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4,5 – 5,0</a:t>
              </a:r>
              <a:endParaRPr/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240" y="2358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Творог </a:t>
              </a:r>
              <a:endParaRPr/>
            </a:p>
          </p:txBody>
        </p:sp>
        <p:sp>
          <p:nvSpPr>
            <p:cNvPr id="177" name="Google Shape;177;p23"/>
            <p:cNvSpPr txBox="1"/>
            <p:nvPr/>
          </p:nvSpPr>
          <p:spPr>
            <a:xfrm>
              <a:off x="4261" y="2157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1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4,5 – 5,0</a:t>
              </a:r>
              <a:endParaRPr/>
            </a:p>
          </p:txBody>
        </p:sp>
        <p:sp>
          <p:nvSpPr>
            <p:cNvPr id="178" name="Google Shape;178;p23"/>
            <p:cNvSpPr txBox="1"/>
            <p:nvPr/>
          </p:nvSpPr>
          <p:spPr>
            <a:xfrm>
              <a:off x="240" y="2157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1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Желток варёный (от ¼ до ½)</a:t>
              </a:r>
              <a:endParaRPr/>
            </a:p>
          </p:txBody>
        </p:sp>
        <p:sp>
          <p:nvSpPr>
            <p:cNvPr id="179" name="Google Shape;179;p23"/>
            <p:cNvSpPr txBox="1"/>
            <p:nvPr/>
          </p:nvSpPr>
          <p:spPr>
            <a:xfrm>
              <a:off x="4261" y="1956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5,5 – 6,0</a:t>
              </a:r>
              <a:endParaRPr/>
            </a:p>
          </p:txBody>
        </p:sp>
        <p:sp>
          <p:nvSpPr>
            <p:cNvPr id="180" name="Google Shape;180;p23"/>
            <p:cNvSpPr txBox="1"/>
            <p:nvPr/>
          </p:nvSpPr>
          <p:spPr>
            <a:xfrm>
              <a:off x="240" y="1956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Каши 8-10% из гречневой, рисовой, овсяной муки</a:t>
              </a:r>
              <a:endParaRPr/>
            </a:p>
          </p:txBody>
        </p:sp>
        <p:sp>
          <p:nvSpPr>
            <p:cNvPr id="181" name="Google Shape;181;p23"/>
            <p:cNvSpPr txBox="1"/>
            <p:nvPr/>
          </p:nvSpPr>
          <p:spPr>
            <a:xfrm>
              <a:off x="4261" y="1755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5,0 – 5,5</a:t>
              </a:r>
              <a:endParaRPr/>
            </a:p>
          </p:txBody>
        </p:sp>
        <p:sp>
          <p:nvSpPr>
            <p:cNvPr id="182" name="Google Shape;182;p23"/>
            <p:cNvSpPr txBox="1"/>
            <p:nvPr/>
          </p:nvSpPr>
          <p:spPr>
            <a:xfrm>
              <a:off x="240" y="1755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Сливочное масло в кашу или овощное пюре (до 3%)</a:t>
              </a:r>
              <a:endParaRPr/>
            </a:p>
          </p:txBody>
        </p:sp>
        <p:sp>
          <p:nvSpPr>
            <p:cNvPr id="183" name="Google Shape;183;p23"/>
            <p:cNvSpPr txBox="1"/>
            <p:nvPr/>
          </p:nvSpPr>
          <p:spPr>
            <a:xfrm>
              <a:off x="4261" y="155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5,0 – 5,5</a:t>
              </a:r>
              <a:endParaRPr/>
            </a:p>
          </p:txBody>
        </p:sp>
        <p:sp>
          <p:nvSpPr>
            <p:cNvPr id="184" name="Google Shape;184;p23"/>
            <p:cNvSpPr txBox="1"/>
            <p:nvPr/>
          </p:nvSpPr>
          <p:spPr>
            <a:xfrm>
              <a:off x="240" y="1554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Манная каша 8-10% на цельном молоке</a:t>
              </a:r>
              <a:endParaRPr/>
            </a:p>
          </p:txBody>
        </p:sp>
        <p:sp>
          <p:nvSpPr>
            <p:cNvPr id="185" name="Google Shape;185;p23"/>
            <p:cNvSpPr txBox="1"/>
            <p:nvPr/>
          </p:nvSpPr>
          <p:spPr>
            <a:xfrm>
              <a:off x="4261" y="1353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4,5 – 5,0</a:t>
              </a:r>
              <a:endParaRPr/>
            </a:p>
          </p:txBody>
        </p:sp>
        <p:sp>
          <p:nvSpPr>
            <p:cNvPr id="186" name="Google Shape;186;p23"/>
            <p:cNvSpPr txBox="1"/>
            <p:nvPr/>
          </p:nvSpPr>
          <p:spPr>
            <a:xfrm>
              <a:off x="240" y="1353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Манная каша 5% на овощном отваре или половинном молоке</a:t>
              </a:r>
              <a:endParaRPr/>
            </a:p>
          </p:txBody>
        </p:sp>
        <p:sp>
          <p:nvSpPr>
            <p:cNvPr id="187" name="Google Shape;187;p23"/>
            <p:cNvSpPr txBox="1"/>
            <p:nvPr/>
          </p:nvSpPr>
          <p:spPr>
            <a:xfrm>
              <a:off x="4261" y="1008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Сроки назначения в месяцах</a:t>
              </a:r>
              <a:endParaRPr/>
            </a:p>
          </p:txBody>
        </p:sp>
        <p:sp>
          <p:nvSpPr>
            <p:cNvPr id="188" name="Google Shape;188;p23"/>
            <p:cNvSpPr txBox="1"/>
            <p:nvPr/>
          </p:nvSpPr>
          <p:spPr>
            <a:xfrm>
              <a:off x="240" y="1008"/>
              <a:ext cx="3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Arial"/>
                <a:buNone/>
              </a:pPr>
              <a:r>
                <a:rPr b="0" i="0" lang="en-US" sz="15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Прикорм</a:t>
              </a:r>
              <a:endParaRPr/>
            </a:p>
          </p:txBody>
        </p:sp>
        <p:cxnSp>
          <p:nvCxnSpPr>
            <p:cNvPr id="189" name="Google Shape;189;p23"/>
            <p:cNvCxnSpPr/>
            <p:nvPr/>
          </p:nvCxnSpPr>
          <p:spPr>
            <a:xfrm>
              <a:off x="240" y="1008"/>
              <a:ext cx="51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0" name="Google Shape;190;p23"/>
            <p:cNvCxnSpPr/>
            <p:nvPr/>
          </p:nvCxnSpPr>
          <p:spPr>
            <a:xfrm>
              <a:off x="240" y="1353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1" name="Google Shape;191;p23"/>
            <p:cNvCxnSpPr/>
            <p:nvPr/>
          </p:nvCxnSpPr>
          <p:spPr>
            <a:xfrm>
              <a:off x="240" y="1554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2" name="Google Shape;192;p23"/>
            <p:cNvCxnSpPr/>
            <p:nvPr/>
          </p:nvCxnSpPr>
          <p:spPr>
            <a:xfrm>
              <a:off x="240" y="1755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3" name="Google Shape;193;p23"/>
            <p:cNvCxnSpPr/>
            <p:nvPr/>
          </p:nvCxnSpPr>
          <p:spPr>
            <a:xfrm>
              <a:off x="240" y="1956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4" name="Google Shape;194;p23"/>
            <p:cNvCxnSpPr/>
            <p:nvPr/>
          </p:nvCxnSpPr>
          <p:spPr>
            <a:xfrm>
              <a:off x="240" y="2157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5" name="Google Shape;195;p23"/>
            <p:cNvCxnSpPr/>
            <p:nvPr/>
          </p:nvCxnSpPr>
          <p:spPr>
            <a:xfrm>
              <a:off x="240" y="2358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6" name="Google Shape;196;p23"/>
            <p:cNvCxnSpPr/>
            <p:nvPr/>
          </p:nvCxnSpPr>
          <p:spPr>
            <a:xfrm>
              <a:off x="240" y="2559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7" name="Google Shape;197;p23"/>
            <p:cNvCxnSpPr/>
            <p:nvPr/>
          </p:nvCxnSpPr>
          <p:spPr>
            <a:xfrm>
              <a:off x="240" y="2760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8" name="Google Shape;198;p23"/>
            <p:cNvCxnSpPr/>
            <p:nvPr/>
          </p:nvCxnSpPr>
          <p:spPr>
            <a:xfrm>
              <a:off x="240" y="2961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99" name="Google Shape;199;p23"/>
            <p:cNvCxnSpPr/>
            <p:nvPr/>
          </p:nvCxnSpPr>
          <p:spPr>
            <a:xfrm>
              <a:off x="240" y="3162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0" name="Google Shape;200;p23"/>
            <p:cNvCxnSpPr/>
            <p:nvPr/>
          </p:nvCxnSpPr>
          <p:spPr>
            <a:xfrm>
              <a:off x="240" y="3363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1" name="Google Shape;201;p23"/>
            <p:cNvCxnSpPr/>
            <p:nvPr/>
          </p:nvCxnSpPr>
          <p:spPr>
            <a:xfrm>
              <a:off x="240" y="3564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2" name="Google Shape;202;p23"/>
            <p:cNvCxnSpPr/>
            <p:nvPr/>
          </p:nvCxnSpPr>
          <p:spPr>
            <a:xfrm>
              <a:off x="240" y="3765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3" name="Google Shape;203;p23"/>
            <p:cNvCxnSpPr/>
            <p:nvPr/>
          </p:nvCxnSpPr>
          <p:spPr>
            <a:xfrm>
              <a:off x="240" y="3966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4" name="Google Shape;204;p23"/>
            <p:cNvCxnSpPr/>
            <p:nvPr/>
          </p:nvCxnSpPr>
          <p:spPr>
            <a:xfrm>
              <a:off x="240" y="4167"/>
              <a:ext cx="51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5" name="Google Shape;205;p23"/>
            <p:cNvCxnSpPr/>
            <p:nvPr/>
          </p:nvCxnSpPr>
          <p:spPr>
            <a:xfrm>
              <a:off x="240" y="4368"/>
              <a:ext cx="51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6" name="Google Shape;206;p23"/>
            <p:cNvCxnSpPr/>
            <p:nvPr/>
          </p:nvCxnSpPr>
          <p:spPr>
            <a:xfrm>
              <a:off x="240" y="1008"/>
              <a:ext cx="0" cy="33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7" name="Google Shape;207;p23"/>
            <p:cNvCxnSpPr/>
            <p:nvPr/>
          </p:nvCxnSpPr>
          <p:spPr>
            <a:xfrm>
              <a:off x="4261" y="1008"/>
              <a:ext cx="0" cy="330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08" name="Google Shape;208;p23"/>
            <p:cNvCxnSpPr/>
            <p:nvPr/>
          </p:nvCxnSpPr>
          <p:spPr>
            <a:xfrm>
              <a:off x="5472" y="1008"/>
              <a:ext cx="0" cy="33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381000"/>
            <a:ext cx="8229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Arial"/>
              <a:buNone/>
            </a:pPr>
            <a:br>
              <a:rPr b="0" i="0" lang="en-US" sz="2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 проблемами становления и развития психических функций, моторики и речи могут столкнуться семьи, в которых у детей не диагностирована явная патология с медицинской точи зрения</a:t>
            </a:r>
            <a:br>
              <a:rPr b="0" i="0" lang="en-US" sz="2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2667000"/>
            <a:ext cx="82296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например:</a:t>
            </a:r>
            <a:b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ЗПР, ЗРР, ЗПРР, общая моторная неловкость, нарушение звукопроизношения и других компонентов произносительной стороны речи, нарушение темпоритмической организации речи, трудности формирования и развития лексического и грамматического строя речи, дислексия, дисграфия, поведенческие проблемы.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Актуальность проблемы речевого развития</a:t>
            </a:r>
            <a:endParaRPr/>
          </a:p>
        </p:txBody>
      </p:sp>
      <p:sp>
        <p:nvSpPr>
          <p:cNvPr id="214" name="Google Shape;214;p2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Процент дошкольников с речевыми нарушениями остаётся стабильно высоким.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Мышление неразрывно связано с речью, человек думает словами, мысли всегда облекаются в речевую форму.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Речь – это инструмент развития высших отделов психики.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Главной задачей развития ребёнка в дошкольном возрасте является развитие не только звукопроизношения, но и развитие связной монологической речи – формирование </a:t>
            </a:r>
            <a:r>
              <a:rPr b="0" i="0" lang="en-US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речи как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US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функционального базиса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(О.Б. Сизова)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5"/>
          <p:cNvSpPr txBox="1"/>
          <p:nvPr>
            <p:ph type="title"/>
          </p:nvPr>
        </p:nvSpPr>
        <p:spPr>
          <a:xfrm>
            <a:off x="457200" y="274637"/>
            <a:ext cx="82296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b="0" i="1" lang="en-US" sz="3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Речь как функциональный базис развития интеллекта</a:t>
            </a:r>
            <a:endParaRPr/>
          </a:p>
        </p:txBody>
      </p:sp>
      <p:sp>
        <p:nvSpPr>
          <p:cNvPr id="220" name="Google Shape;220;p25"/>
          <p:cNvSpPr txBox="1"/>
          <p:nvPr>
            <p:ph idx="1" type="body"/>
          </p:nvPr>
        </p:nvSpPr>
        <p:spPr>
          <a:xfrm>
            <a:off x="457200" y="1371600"/>
            <a:ext cx="82296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Функции речи: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Коммуникативная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Эмотивная (экспрессивная)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Регулирующая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Знаковая 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Когнитивная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 задержках речевого развития различного генеза развитие интеллекта вторично становится задержанным и/или искажённым.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228600"/>
            <a:ext cx="8569325" cy="646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 txBox="1"/>
          <p:nvPr>
            <p:ph idx="4294967295" type="title"/>
          </p:nvPr>
        </p:nvSpPr>
        <p:spPr>
          <a:xfrm>
            <a:off x="457200" y="274637"/>
            <a:ext cx="82296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Требования взрослого к речи ребёнка</a:t>
            </a:r>
            <a:endParaRPr/>
          </a:p>
        </p:txBody>
      </p:sp>
      <p:sp>
        <p:nvSpPr>
          <p:cNvPr id="236" name="Google Shape;236;p28"/>
          <p:cNvSpPr txBox="1"/>
          <p:nvPr>
            <p:ph idx="4294967295" type="body"/>
          </p:nvPr>
        </p:nvSpPr>
        <p:spPr>
          <a:xfrm>
            <a:off x="457200" y="1268412"/>
            <a:ext cx="4038600" cy="47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Верная тактика в общении с ребёнком</a:t>
            </a:r>
            <a:endParaRPr/>
          </a:p>
          <a:p>
            <a:pPr indent="-1905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Требует чёткого произношения слов;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Стимулирует развитие фонематического слуха;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 следствие – автономная речь исчезает</a:t>
            </a:r>
            <a:endParaRPr/>
          </a:p>
          <a:p>
            <a:pPr indent="-1905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8"/>
          <p:cNvSpPr txBox="1"/>
          <p:nvPr>
            <p:ph idx="4294967295" type="body"/>
          </p:nvPr>
        </p:nvSpPr>
        <p:spPr>
          <a:xfrm>
            <a:off x="4648200" y="1268412"/>
            <a:ext cx="4316400" cy="53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Неверная тактика</a:t>
            </a:r>
            <a:endParaRPr/>
          </a:p>
          <a:p>
            <a:pPr indent="-1905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Поддерживает автономную речь ребёнка, взрослому нравится, как ребёнок говорит «по-детски»;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 следствие – автономная речь сохраняется (Звукопроизношение, уровень развития грамматического и лексического строя речи ниже возрастной нормы)</a:t>
            </a:r>
            <a:endParaRPr/>
          </a:p>
          <a:p>
            <a:pPr indent="-1905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"/>
          <p:cNvSpPr txBox="1"/>
          <p:nvPr>
            <p:ph idx="4294967295" type="title"/>
          </p:nvPr>
        </p:nvSpPr>
        <p:spPr>
          <a:xfrm>
            <a:off x="381000" y="274637"/>
            <a:ext cx="8534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При нарушениях произносительной стороны речи полезно выполнять упражнения артикуляционной гимнастики</a:t>
            </a:r>
            <a:endParaRPr/>
          </a:p>
        </p:txBody>
      </p:sp>
      <p:sp>
        <p:nvSpPr>
          <p:cNvPr id="243" name="Google Shape;243;p29"/>
          <p:cNvSpPr txBox="1"/>
          <p:nvPr>
            <p:ph idx="4294967295" type="body"/>
          </p:nvPr>
        </p:nvSpPr>
        <p:spPr>
          <a:xfrm>
            <a:off x="0" y="2057400"/>
            <a:ext cx="40338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Базовые упражнения помогу детям улучшить качество звукопроизношения, нормализовать мышечный тонус губ, щёк, языка.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подбора комплекса упражнений лучше обратиться к специалисту.</a:t>
            </a:r>
            <a:endParaRPr/>
          </a:p>
        </p:txBody>
      </p:sp>
      <p:pic>
        <p:nvPicPr>
          <p:cNvPr id="244" name="Google Shape;244;p29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95737" y="1905000"/>
            <a:ext cx="5148300" cy="430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"/>
          <p:cNvSpPr txBox="1"/>
          <p:nvPr>
            <p:ph type="title"/>
          </p:nvPr>
        </p:nvSpPr>
        <p:spPr>
          <a:xfrm>
            <a:off x="457200" y="274637"/>
            <a:ext cx="8229600" cy="10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Меры родительской профилактики нарушений речи</a:t>
            </a:r>
            <a:endParaRPr/>
          </a:p>
        </p:txBody>
      </p:sp>
      <p:sp>
        <p:nvSpPr>
          <p:cNvPr id="250" name="Google Shape;250;p30"/>
          <p:cNvSpPr txBox="1"/>
          <p:nvPr>
            <p:ph idx="1" type="body"/>
          </p:nvPr>
        </p:nvSpPr>
        <p:spPr>
          <a:xfrm>
            <a:off x="457200" y="16764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здоровом теле здоровый дух! Соматическое здоровье – залог своевременного и качественного развития высших психических функций.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Родители говорят с ребёнком во время всех режимных моментов, используя потешки, пестушки, колыбельные.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Речь членов семьи правильная, размеренная, красивая.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Важен позитивный телесный контакт для закрепления привязанности как фактора формирования психики.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Лучше иметь небольшое количество разнообразных игрушек, чем множество однотипных.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Самые лучшие игрушки – «взрослые вещи».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Чтение художественной литературы должно быть дозированным, соответствовать возрасту ребёнка и приносить радость и слушателю, и чтецу.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Музыка, танцы, физкультура значительно нужнее дошкольнику, чем математические и языковые кружки.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случае подозрения речевого нарушения у ребёнка лучше обратиться за консультацией к логопеду. В этом случае вы получите рекомендации именно для вашего конкретного случая.</a:t>
            </a:r>
            <a:endParaRPr/>
          </a:p>
          <a:p>
            <a:pPr indent="-228600" lvl="0" marL="34290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1"/>
          <p:cNvSpPr txBox="1"/>
          <p:nvPr>
            <p:ph type="title"/>
          </p:nvPr>
        </p:nvSpPr>
        <p:spPr>
          <a:xfrm>
            <a:off x="457200" y="274637"/>
            <a:ext cx="8305800" cy="17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Arial"/>
              <a:buNone/>
            </a:pPr>
            <a:r>
              <a:rPr b="0" i="0" lang="en-US" sz="26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Центры Петрозаводска, в которых можно получить консультацию логопеда, дефектолога, тифлопедагога, психолога и пройти курс индивидуальных занятий</a:t>
            </a:r>
            <a:r>
              <a:rPr b="0" i="0" lang="en-US" sz="3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</p:txBody>
      </p:sp>
      <p:sp>
        <p:nvSpPr>
          <p:cNvPr id="256" name="Google Shape;256;p31"/>
          <p:cNvSpPr txBox="1"/>
          <p:nvPr>
            <p:ph idx="1" type="body"/>
          </p:nvPr>
        </p:nvSpPr>
        <p:spPr>
          <a:xfrm>
            <a:off x="228600" y="2209800"/>
            <a:ext cx="86106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«Диалог.ru» – Кукковка, ул Торнева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«Речевой центр»; «Радуга»; «Логопед плюс» – Древлянка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«Логопрогресс» – Центр, Дзержинского, д5.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Центр Ирины Тимошенко «Развитие»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Логопедический центр «Логоника» Натальи Иосифовны Карповой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«Клиника, дружественная к молодёжи», ул. Еремеева, д 13.</a:t>
            </a:r>
            <a:endParaRPr/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2"/>
          <p:cNvSpPr txBox="1"/>
          <p:nvPr>
            <p:ph idx="4294967295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Родители – мощная</a:t>
            </a:r>
            <a:b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движущая сила</a:t>
            </a:r>
            <a:endParaRPr/>
          </a:p>
        </p:txBody>
      </p:sp>
      <p:sp>
        <p:nvSpPr>
          <p:cNvPr id="262" name="Google Shape;262;p32"/>
          <p:cNvSpPr txBox="1"/>
          <p:nvPr>
            <p:ph idx="4294967295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в становлении ребёнка как личности, в формировании  его речи, высших психических функций и физического развития</a:t>
            </a:r>
            <a:endParaRPr/>
          </a:p>
        </p:txBody>
      </p:sp>
      <p:sp>
        <p:nvSpPr>
          <p:cNvPr id="263" name="Google Shape;263;p32"/>
          <p:cNvSpPr txBox="1"/>
          <p:nvPr>
            <p:ph idx="4294967295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53000" y="2590800"/>
            <a:ext cx="3629024" cy="2417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3"/>
          <p:cNvSpPr txBox="1"/>
          <p:nvPr>
            <p:ph idx="4294967295" type="title"/>
          </p:nvPr>
        </p:nvSpPr>
        <p:spPr>
          <a:xfrm>
            <a:off x="457200" y="274637"/>
            <a:ext cx="82296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3"/>
          <p:cNvSpPr txBox="1"/>
          <p:nvPr>
            <p:ph idx="4294967295" type="body"/>
          </p:nvPr>
        </p:nvSpPr>
        <p:spPr>
          <a:xfrm>
            <a:off x="0" y="914400"/>
            <a:ext cx="37338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 внимательном отношении и полном включении родителей в развитие ребёнка многие проблемы речевого развития и ВПФ возможно предотвратить, а проявление тяжёлых нарушений сгладить.</a:t>
            </a:r>
            <a:endParaRPr/>
          </a:p>
        </p:txBody>
      </p:sp>
      <p:sp>
        <p:nvSpPr>
          <p:cNvPr id="271" name="Google Shape;271;p33"/>
          <p:cNvSpPr txBox="1"/>
          <p:nvPr>
            <p:ph idx="4294967295" type="body"/>
          </p:nvPr>
        </p:nvSpPr>
        <p:spPr>
          <a:xfrm>
            <a:off x="4648200" y="13716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2" name="Google Shape;27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19600" y="838200"/>
            <a:ext cx="4191000" cy="274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05200" y="3886200"/>
            <a:ext cx="4876800" cy="2744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idx="4294967295" type="title"/>
          </p:nvPr>
        </p:nvSpPr>
        <p:spPr>
          <a:xfrm>
            <a:off x="914400" y="-458787"/>
            <a:ext cx="7772400" cy="25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Font typeface="Arial"/>
              <a:buNone/>
            </a:pPr>
            <a:r>
              <a:rPr b="0" i="0" lang="en-US" sz="3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Развитие речи и психических функций ребёнка раннего и дошкольного возраста</a:t>
            </a:r>
            <a:endParaRPr/>
          </a:p>
        </p:txBody>
      </p:sp>
      <p:sp>
        <p:nvSpPr>
          <p:cNvPr id="44" name="Google Shape;44;p7"/>
          <p:cNvSpPr txBox="1"/>
          <p:nvPr>
            <p:ph idx="4294967295" type="body"/>
          </p:nvPr>
        </p:nvSpPr>
        <p:spPr>
          <a:xfrm>
            <a:off x="323850" y="1600200"/>
            <a:ext cx="45354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Речь как самая молодая из психических функций развивается исключительно в общении.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микросоциального окружения ребёнка – обеспечить оптимальные условия для своевременного и полного развития речи и других ВПФ.</a:t>
            </a:r>
            <a:endParaRPr/>
          </a:p>
        </p:txBody>
      </p:sp>
      <p:pic>
        <p:nvPicPr>
          <p:cNvPr descr="вместе" id="45" name="Google Shape;45;p7"/>
          <p:cNvPicPr preferRelativeResize="0"/>
          <p:nvPr>
            <p:ph idx="4294967295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67275" y="1700212"/>
            <a:ext cx="3609900" cy="41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idx="4294967295" type="title"/>
          </p:nvPr>
        </p:nvSpPr>
        <p:spPr>
          <a:xfrm>
            <a:off x="457200" y="274637"/>
            <a:ext cx="82296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8"/>
          <p:cNvSpPr txBox="1"/>
          <p:nvPr>
            <p:ph idx="4294967295" type="body"/>
          </p:nvPr>
        </p:nvSpPr>
        <p:spPr>
          <a:xfrm>
            <a:off x="228600" y="838200"/>
            <a:ext cx="42672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Информирование родителей о способах родительской профилактики нарушений речи и интеллекта должно стать одной из ведущих задач в медицине и педагогике.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b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наиболее эффективной коррекции проблем развития необходимо как можно более полное и осознанное взаимодействие семьи с командой специалистов.</a:t>
            </a:r>
            <a:endParaRPr/>
          </a:p>
        </p:txBody>
      </p:sp>
      <p:sp>
        <p:nvSpPr>
          <p:cNvPr id="52" name="Google Shape;52;p8"/>
          <p:cNvSpPr txBox="1"/>
          <p:nvPr>
            <p:ph idx="4294967295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4400" y="2057400"/>
            <a:ext cx="4114800" cy="3024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idx="4294967295" type="title"/>
          </p:nvPr>
        </p:nvSpPr>
        <p:spPr>
          <a:xfrm>
            <a:off x="457200" y="228600"/>
            <a:ext cx="82296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Не всегда именно деньги становятся решающим фактором в успехе или неуспехе тех или иных мер</a:t>
            </a:r>
            <a:endParaRPr/>
          </a:p>
        </p:txBody>
      </p:sp>
      <p:sp>
        <p:nvSpPr>
          <p:cNvPr id="59" name="Google Shape;59;p9"/>
          <p:cNvSpPr txBox="1"/>
          <p:nvPr>
            <p:ph idx="4294967295" type="body"/>
          </p:nvPr>
        </p:nvSpPr>
        <p:spPr>
          <a:xfrm>
            <a:off x="457200" y="1981200"/>
            <a:ext cx="4038600" cy="41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Можно пройти за два-три года десятки разрозненных реабилитационных курсов по всему миру, измучив и себя, и ребенка. А можно в спокойной обстановке ежедневно отрабатывать какие-то конкретные навыки дома. И результаты могут быть вполне сопоставимы.</a:t>
            </a:r>
            <a:endParaRPr/>
          </a:p>
        </p:txBody>
      </p:sp>
      <p:pic>
        <p:nvPicPr>
          <p:cNvPr id="60" name="Google Shape;6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6800" y="1676400"/>
            <a:ext cx="3733799" cy="24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9"/>
          <p:cNvPicPr preferRelativeResize="0"/>
          <p:nvPr>
            <p:ph idx="4294967295" type="body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76800" y="4267200"/>
            <a:ext cx="3886200" cy="23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idx="4294967295" type="title"/>
          </p:nvPr>
        </p:nvSpPr>
        <p:spPr>
          <a:xfrm>
            <a:off x="228600" y="228600"/>
            <a:ext cx="83058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</a:pPr>
            <a:r>
              <a:rPr b="0" i="0" lang="en-US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Родителям ребенка с проблемой требуется достаточно много компетенций.</a:t>
            </a:r>
            <a:br>
              <a:rPr b="0" i="0" lang="en-US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Зачастую придется самим изучать вопрос искать и читать медицинские исследования</a:t>
            </a:r>
            <a:br>
              <a:rPr b="0" i="0" lang="en-US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находить мнения серьезных экспертов.</a:t>
            </a: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67" name="Google Shape;67;p10"/>
          <p:cNvSpPr txBox="1"/>
          <p:nvPr>
            <p:ph idx="4294967295" type="body"/>
          </p:nvPr>
        </p:nvSpPr>
        <p:spPr>
          <a:xfrm>
            <a:off x="228600" y="2209800"/>
            <a:ext cx="42672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значит, что, приходя к специалисту, родители должны вступать с ним в конфронтацию. Родители должны учиться правильно вести разговор и уметь вместе со специалистом расставлять приоритеты. </a:t>
            </a:r>
            <a:endParaRPr/>
          </a:p>
        </p:txBody>
      </p:sp>
      <p:sp>
        <p:nvSpPr>
          <p:cNvPr id="68" name="Google Shape;68;p10"/>
          <p:cNvSpPr txBox="1"/>
          <p:nvPr>
            <p:ph idx="4294967295" type="body"/>
          </p:nvPr>
        </p:nvSpPr>
        <p:spPr>
          <a:xfrm>
            <a:off x="4572000" y="2332037"/>
            <a:ext cx="4038600" cy="39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2971800"/>
            <a:ext cx="4114801" cy="2805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Роль вскармливания питания формировании</a:t>
            </a:r>
            <a:b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и развитии речи ребёнка и других</a:t>
            </a:r>
            <a:b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8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высших психических функций (ВПФ)</a:t>
            </a:r>
            <a:endParaRPr/>
          </a:p>
        </p:txBody>
      </p:sp>
      <p:sp>
        <p:nvSpPr>
          <p:cNvPr id="75" name="Google Shape;75;p11"/>
          <p:cNvSpPr txBox="1"/>
          <p:nvPr>
            <p:ph idx="1" type="body"/>
          </p:nvPr>
        </p:nvSpPr>
        <p:spPr>
          <a:xfrm>
            <a:off x="457200" y="1905000"/>
            <a:ext cx="8229600" cy="42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Полноценное питание, обеспечивающее физическое развитие, формирование нервной системы и психики.</a:t>
            </a:r>
            <a:endParaRPr/>
          </a:p>
          <a:p>
            <a:pPr indent="-2032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Своевременное и качественное введение прикорма при грудном вскармливании.</a:t>
            </a:r>
            <a:endParaRPr/>
          </a:p>
          <a:p>
            <a:pPr indent="-2032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Переход от инфантильного типа глотания к соматическому не позднее 2 лет.</a:t>
            </a:r>
            <a:endParaRPr/>
          </a:p>
          <a:p>
            <a:pPr indent="-2032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Введение твёрдой пищи, стимулирующей жевание, отказ от гомогенных пюрированных готовых блюд.</a:t>
            </a:r>
            <a:endParaRPr/>
          </a:p>
          <a:p>
            <a:pPr indent="-2032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Недолгое использование «удобной» соски.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1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0" marL="34290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1" sz="2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4294967295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Сосание в период грудного вскармливания – важный диагностический и прогностический показатель готовности артикуляционной мускулатуры к произносительной речи</a:t>
            </a:r>
            <a:endParaRPr/>
          </a:p>
        </p:txBody>
      </p:sp>
      <p:sp>
        <p:nvSpPr>
          <p:cNvPr id="81" name="Google Shape;81;p12"/>
          <p:cNvSpPr txBox="1"/>
          <p:nvPr>
            <p:ph idx="4294967295" type="body"/>
          </p:nvPr>
        </p:nvSpPr>
        <p:spPr>
          <a:xfrm>
            <a:off x="457200" y="2209800"/>
            <a:ext cx="3962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Параметры: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Интенсивность сосания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Длительность сосания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Частота кормлений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Срыгивание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2"/>
          <p:cNvSpPr txBox="1"/>
          <p:nvPr>
            <p:ph idx="4294967295" type="body"/>
          </p:nvPr>
        </p:nvSpPr>
        <p:spPr>
          <a:xfrm>
            <a:off x="4724400" y="19050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6800" y="2819400"/>
            <a:ext cx="3733800" cy="2490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457200" y="274637"/>
            <a:ext cx="82296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Инфантильное глотание</a:t>
            </a:r>
            <a:endParaRPr/>
          </a:p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304800" y="1143000"/>
            <a:ext cx="86106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Ребёнок рождается с хорошо развитым механизмом глотания. Благодаря сокращению мышц губ, щёк, языка при сосании в полости рта младенца создаётся отрицательное давление, и молоко поступает в рот, а язык, располагаясь между беззубыми деснами, направляет молоко в ротоглотку. Такой тип глотания называется инфантильным. До прорезывания первых зубов инфантильный тип глотания является физиологической нормой. Но по мере появления зубов сосание заменяется жеванием, а инфантильный тип глотания перестраивается на соматический.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