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2" r:id="rId3"/>
    <p:sldId id="283" r:id="rId4"/>
    <p:sldId id="266" r:id="rId5"/>
    <p:sldId id="285" r:id="rId6"/>
    <p:sldId id="284" r:id="rId7"/>
    <p:sldId id="265" r:id="rId8"/>
    <p:sldId id="276" r:id="rId9"/>
    <p:sldId id="286" r:id="rId10"/>
    <p:sldId id="287" r:id="rId11"/>
    <p:sldId id="281" r:id="rId12"/>
    <p:sldId id="288" r:id="rId13"/>
    <p:sldId id="264" r:id="rId14"/>
    <p:sldId id="273" r:id="rId15"/>
    <p:sldId id="291" r:id="rId16"/>
    <p:sldId id="272" r:id="rId17"/>
    <p:sldId id="29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9D3E-DC41-42AD-8E6D-818D7827566E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C6F65-223A-47DF-98BB-2889F1D7F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9D3E-DC41-42AD-8E6D-818D7827566E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C6F65-223A-47DF-98BB-2889F1D7F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9D3E-DC41-42AD-8E6D-818D7827566E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C6F65-223A-47DF-98BB-2889F1D7F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9D3E-DC41-42AD-8E6D-818D7827566E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C6F65-223A-47DF-98BB-2889F1D7F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9D3E-DC41-42AD-8E6D-818D7827566E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C6F65-223A-47DF-98BB-2889F1D7F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9D3E-DC41-42AD-8E6D-818D7827566E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C6F65-223A-47DF-98BB-2889F1D7F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9D3E-DC41-42AD-8E6D-818D7827566E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C6F65-223A-47DF-98BB-2889F1D7F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9D3E-DC41-42AD-8E6D-818D7827566E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C6F65-223A-47DF-98BB-2889F1D7F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9D3E-DC41-42AD-8E6D-818D7827566E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C6F65-223A-47DF-98BB-2889F1D7F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9D3E-DC41-42AD-8E6D-818D7827566E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C6F65-223A-47DF-98BB-2889F1D7F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9D3E-DC41-42AD-8E6D-818D7827566E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C6F65-223A-47DF-98BB-2889F1D7F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B9D3E-DC41-42AD-8E6D-818D7827566E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C6F65-223A-47DF-98BB-2889F1D7F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5720" y="5572140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/>
          </a:p>
        </p:txBody>
      </p:sp>
      <p:pic>
        <p:nvPicPr>
          <p:cNvPr id="14338" name="Picture 2" descr="http://ic-xc-nika.ru/texts/2009/sep/001_35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1078" y="260648"/>
            <a:ext cx="9102922" cy="6597352"/>
          </a:xfrm>
          <a:prstGeom prst="rect">
            <a:avLst/>
          </a:prstGeom>
          <a:noFill/>
        </p:spPr>
      </p:pic>
      <p:pic>
        <p:nvPicPr>
          <p:cNvPr id="12" name="Рисунок 11" descr="рыц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756" y="3234093"/>
            <a:ext cx="2305012" cy="3598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пахар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3768" y="1772816"/>
            <a:ext cx="3888432" cy="2922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кочевни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37155" y="3140968"/>
            <a:ext cx="2699792" cy="3698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683568" y="404664"/>
            <a:ext cx="78517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«Кто к нам с мечом придет, тот от меча и погибнет! </a:t>
            </a:r>
            <a:endParaRPr lang="ru-RU" sz="24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На </a:t>
            </a:r>
            <a:r>
              <a:rPr lang="ru-RU" sz="2400" b="1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том стояла и стоит русская земля</a:t>
            </a:r>
            <a:r>
              <a:rPr lang="ru-RU" sz="2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!» </a:t>
            </a:r>
          </a:p>
          <a:p>
            <a:r>
              <a:rPr lang="ru-RU" sz="2400" b="1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	</a:t>
            </a:r>
            <a:r>
              <a:rPr lang="ru-RU" sz="2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			</a:t>
            </a:r>
            <a:r>
              <a:rPr lang="ru-RU" sz="2400" b="1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    	Александр Невский</a:t>
            </a:r>
            <a:endParaRPr lang="ru-RU" sz="2400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c-xc-nika.ru/texts/2009/sep/001_35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2373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4" descr="https://pbs.twimg.com/media/CVioNMgUkAA7K13.jpg: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3449417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611560" y="3501008"/>
            <a:ext cx="8229600" cy="2160240"/>
          </a:xfrm>
        </p:spPr>
        <p:txBody>
          <a:bodyPr>
            <a:normAutofit/>
          </a:bodyPr>
          <a:lstStyle/>
          <a:p>
            <a:pPr algn="just"/>
            <a:r>
              <a:rPr lang="ru-RU" sz="36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В чём заключалось значение побед русского войска в Невской битве и</a:t>
            </a:r>
            <a:r>
              <a:rPr lang="en-US" sz="36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в Ледовом побоище?</a:t>
            </a:r>
            <a:endParaRPr lang="ru-RU" sz="3600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87594"/>
          </a:xfrm>
        </p:spPr>
      </p:pic>
    </p:spTree>
    <p:extLst>
      <p:ext uri="{BB962C8B-B14F-4D97-AF65-F5344CB8AC3E}">
        <p14:creationId xmlns:p14="http://schemas.microsoft.com/office/powerpoint/2010/main" val="326612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9697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864096"/>
          </a:xfrm>
        </p:spPr>
        <p:txBody>
          <a:bodyPr>
            <a:normAutofit fontScale="9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360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3600" b="1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15 июля 1240 </a:t>
            </a:r>
            <a:r>
              <a:rPr lang="ru-RU" sz="36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г. </a:t>
            </a:r>
            <a:r>
              <a:rPr lang="ru-RU" sz="36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– Невская битва.</a:t>
            </a:r>
            <a:br>
              <a:rPr lang="ru-RU" sz="36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</a:br>
            <a:endParaRPr lang="ru-RU" sz="3600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908720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5 апреля 1242 г. </a:t>
            </a:r>
            <a:r>
              <a:rPr lang="ru-RU" sz="3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– Ледовое побоище.</a:t>
            </a:r>
            <a:endParaRPr lang="ru-RU" sz="3200" dirty="0"/>
          </a:p>
        </p:txBody>
      </p:sp>
      <p:pic>
        <p:nvPicPr>
          <p:cNvPr id="32770" name="Picture 2" descr="Невская битва. Святой Александр Невский наносит рану в лицо шведскому предводителю. 1240 г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5076056" cy="3719858"/>
          </a:xfrm>
          <a:prstGeom prst="rect">
            <a:avLst/>
          </a:prstGeom>
          <a:noFill/>
        </p:spPr>
      </p:pic>
      <p:pic>
        <p:nvPicPr>
          <p:cNvPr id="32772" name="Picture 4" descr="В ходе сражения русское войско потеряло 20 человек убитыми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0816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4"/>
          <a:ext cx="9144000" cy="6857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26"/>
                <a:gridCol w="2928958"/>
                <a:gridCol w="3286116"/>
              </a:tblGrid>
              <a:tr h="55176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Запад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Линии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Восток</a:t>
                      </a:r>
                      <a:endParaRPr lang="ru-RU" dirty="0"/>
                    </a:p>
                  </a:txBody>
                  <a:tcPr/>
                </a:tc>
              </a:tr>
              <a:tr h="126124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Являлся ли захват русских земель основной целью, почему?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6124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Как захватчики планировали управлять завоёванными землями?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612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Каковы были действия захватчиков по отношению к местному населению?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612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Какие изменения несли с собой завоеватели в привычный уклад жизни Руси?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612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 Какие планы строили захватчики в отношении православной веры?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из представленных точек зрения вам ближе и почему?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« …&lt;Александр Невский&gt;  в годы ордынского нашествия понял простую истину: помогая Орде грабить и угнетать свой народ, можно получить кое-какие выгоды для себя. Позднее по этому пути пойдут и его потомки» </a:t>
            </a:r>
          </a:p>
          <a:p>
            <a:pPr>
              <a:buNone/>
            </a:pPr>
            <a:r>
              <a:rPr lang="ru-RU" b="1" dirty="0" smtClean="0"/>
              <a:t>(И. Н. Данилевский) </a:t>
            </a:r>
          </a:p>
          <a:p>
            <a:pPr>
              <a:buNone/>
            </a:pP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«…нужно отдать должное Александру Ярославичу: он великолепно разобрался в этнополитической обстановке и сумел встать выше своих личных эмоций ради спасения Родины» 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(Л. Н. Гумилев).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428868"/>
            <a:ext cx="8229600" cy="307183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Выбор, который сделал Александр Невский в пользу сотрудничества с Ордой против католического Запада, на долгие века определил дальнейшее развитие русского государства.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06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Орден Александра Невского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428868"/>
            <a:ext cx="8229600" cy="3071834"/>
          </a:xfrm>
        </p:spPr>
        <p:txBody>
          <a:bodyPr/>
          <a:lstStyle/>
          <a:p>
            <a:pPr algn="ctr">
              <a:buNone/>
            </a:pP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132857"/>
            <a:ext cx="280831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132856"/>
            <a:ext cx="309634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71800" y="1597442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+mj-lt"/>
              </a:rPr>
              <a:t>Утвержден</a:t>
            </a:r>
            <a:r>
              <a:rPr lang="ru-RU" sz="1600" dirty="0" smtClean="0">
                <a:solidFill>
                  <a:srgbClr val="002060"/>
                </a:solidFill>
              </a:rPr>
              <a:t> 29 июля 1942 года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2120" y="1569205"/>
            <a:ext cx="3280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Утвержден 7 сентября 2010 года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2856"/>
            <a:ext cx="2771800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1607390"/>
            <a:ext cx="277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Утвержден 1 июня (21мая) 1725 года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Домашнее задание:</a:t>
            </a:r>
            <a:endParaRPr lang="ru-RU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Обязательное задание: 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Составить план 21параграфа и подготовить пересказ по плану.</a:t>
            </a:r>
            <a:endParaRPr lang="ru-RU" b="1" u="sng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</a:endParaRPr>
          </a:p>
          <a:p>
            <a:pPr>
              <a:buNone/>
            </a:pPr>
            <a:r>
              <a:rPr lang="ru-RU" b="1" u="sng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По выбору: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1. Составить презентацию.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2. Составить исторический кроссворд.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3. Подготовить сообщение об Александре Невском (по учебнику и ресурсам Интернет).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c-xc-nika.ru/texts/2009/sep/001_35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39552" y="332656"/>
            <a:ext cx="8229600" cy="1439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+mj-cs"/>
              </a:rPr>
              <a:t>Тема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T Astra Serif" pitchFamily="18" charset="-52"/>
                <a:ea typeface="PT Astra Serif" pitchFamily="18" charset="-52"/>
                <a:cs typeface="+mj-cs"/>
              </a:rPr>
              <a:t> урока: 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T Astra Serif" pitchFamily="18" charset="-52"/>
              <a:ea typeface="PT Astra Serif" pitchFamily="18" charset="-52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39552" y="2852936"/>
            <a:ext cx="8229600" cy="31683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Русь между Востоком и Западом.</a:t>
            </a:r>
            <a:b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Политика Александра Невского.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4" descr="https://pbs.twimg.com/media/CVioNMgUkAA7K13.jpg: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663"/>
            <a:ext cx="2843808" cy="2612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252028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Цель урока :</a:t>
            </a:r>
            <a:b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Раскрыть </a:t>
            </a:r>
            <a:r>
              <a:rPr lang="ru-RU" sz="36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сущность исторического выбора развития  Руси в период зависимости от Золотой Орды.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00811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Задачи урока :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052736"/>
            <a:ext cx="8229600" cy="31683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742950" marR="0" lvl="0" indent="-74295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T Astra Serif" pitchFamily="18" charset="-52"/>
                <a:ea typeface="PT Astra Serif" pitchFamily="18" charset="-52"/>
                <a:cs typeface="+mj-cs"/>
              </a:rPr>
              <a:t>Охарактеризовать значение борьбы Руси со шведскими и немецкими  завоевателями.</a:t>
            </a:r>
          </a:p>
          <a:p>
            <a:pPr marL="742950" marR="0" lvl="0" indent="-74295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+mj-cs"/>
            </a:endParaRPr>
          </a:p>
          <a:p>
            <a:pPr marL="742950" marR="0" lvl="0" indent="-74295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T Astra Serif" pitchFamily="18" charset="-52"/>
                <a:ea typeface="PT Astra Serif" pitchFamily="18" charset="-52"/>
                <a:cs typeface="+mj-cs"/>
              </a:rPr>
              <a:t>Выявить и проанализировать причины, повлиявшие на выбор Александра Невского.</a:t>
            </a:r>
          </a:p>
          <a:p>
            <a:pPr marL="742950" marR="0" lvl="0" indent="-74295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+mj-cs"/>
            </a:endParaRPr>
          </a:p>
          <a:p>
            <a:pPr marL="742950" marR="0" lvl="0" indent="-74295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+mj-cs"/>
              </a:rPr>
              <a:t>Охарактеризовать роль Александра Невского в развитии русских земель в период зависимости от </a:t>
            </a:r>
            <a:r>
              <a:rPr lang="ru-RU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+mj-cs"/>
              </a:rPr>
              <a:t>Золотой Орды</a:t>
            </a:r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+mj-cs"/>
              </a:rPr>
              <a:t>.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T Astra Serif" pitchFamily="18" charset="-52"/>
              <a:ea typeface="PT Astra Serif" pitchFamily="18" charset="-52"/>
              <a:cs typeface="+mj-cs"/>
            </a:endParaRPr>
          </a:p>
          <a:p>
            <a:pPr marL="742950" marR="0" lvl="0" indent="-74295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T Astra Serif" pitchFamily="18" charset="-52"/>
              <a:ea typeface="PT Astra Serif" pitchFamily="18" charset="-5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avatars.mds.yandex.net/get-zen_doc/1221883/pub_5c3b09ccf7c3db00ac8a1f8a_5c3b26d29d1f1d00aa3fb5e6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8525747" cy="5256584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624736" cy="1143000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PT Astra Serif" pitchFamily="18" charset="-52"/>
                <a:ea typeface="PT Astra Serif" pitchFamily="18" charset="-52"/>
              </a:rPr>
              <a:t>Нашествие ордынцев на Русь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PT Astra Serif" pitchFamily="18" charset="-52"/>
              <a:ea typeface="PT Astra Serif" pitchFamily="18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s://ds04.infourok.ru/uploads/ex/1123/00110112-2860e592/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347" y="0"/>
            <a:ext cx="9138241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-540568" y="764704"/>
            <a:ext cx="554461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Зависимость 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Руси от Орды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717032"/>
            <a:ext cx="4464496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8579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Ответы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23528" y="5517231"/>
            <a:ext cx="8229600" cy="4091131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endParaRPr lang="ru-RU" b="1" dirty="0" smtClean="0"/>
          </a:p>
          <a:p>
            <a:pPr marL="514350" indent="-514350">
              <a:buFont typeface="+mj-lt"/>
              <a:buAutoNum type="arabicPeriod"/>
            </a:pPr>
            <a:endParaRPr lang="ru-RU" b="1" dirty="0" smtClean="0"/>
          </a:p>
          <a:p>
            <a:pPr marL="514350" indent="-514350">
              <a:buFont typeface="+mj-lt"/>
              <a:buAutoNum type="arabicPeriod"/>
            </a:pPr>
            <a:endParaRPr lang="ru-RU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1556792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smtClean="0">
                <a:solidFill>
                  <a:srgbClr val="C00000"/>
                </a:solidFill>
              </a:rPr>
              <a:t>б) </a:t>
            </a:r>
            <a:r>
              <a:rPr lang="ru-RU" sz="2800" b="1" dirty="0" smtClean="0">
                <a:solidFill>
                  <a:srgbClr val="C00000"/>
                </a:solidFill>
              </a:rPr>
              <a:t>Завоевать земли под предлогом распространения католичества.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501008"/>
            <a:ext cx="8964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smtClean="0">
                <a:solidFill>
                  <a:srgbClr val="C00000"/>
                </a:solidFill>
              </a:rPr>
              <a:t>а) </a:t>
            </a:r>
            <a:r>
              <a:rPr lang="ru-RU" sz="2800" b="1" dirty="0" smtClean="0">
                <a:solidFill>
                  <a:srgbClr val="C00000"/>
                </a:solidFill>
              </a:rPr>
              <a:t>Захватить богатые русские города и утвердить </a:t>
            </a:r>
          </a:p>
          <a:p>
            <a:pPr algn="just"/>
            <a:r>
              <a:rPr lang="ru-RU" sz="2800" b="1" dirty="0" smtClean="0">
                <a:solidFill>
                  <a:srgbClr val="C00000"/>
                </a:solidFill>
              </a:rPr>
              <a:t>католичество на Руси.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5373216"/>
            <a:ext cx="8784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smtClean="0">
                <a:solidFill>
                  <a:srgbClr val="C00000"/>
                </a:solidFill>
              </a:rPr>
              <a:t>в) </a:t>
            </a:r>
            <a:r>
              <a:rPr lang="ru-RU" sz="2800" b="1" dirty="0" smtClean="0">
                <a:solidFill>
                  <a:srgbClr val="C00000"/>
                </a:solidFill>
              </a:rPr>
              <a:t>В 1237 г. в результате объединения ордена </a:t>
            </a:r>
          </a:p>
          <a:p>
            <a:pPr algn="just"/>
            <a:r>
              <a:rPr lang="ru-RU" sz="2800" b="1" dirty="0" smtClean="0">
                <a:solidFill>
                  <a:srgbClr val="C00000"/>
                </a:solidFill>
              </a:rPr>
              <a:t>меченосцев с Тевтонским орденом.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23528" y="76470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T Astra Serif" pitchFamily="18" charset="-52"/>
              <a:ea typeface="PT Astra Serif" pitchFamily="18" charset="-52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20688"/>
            <a:ext cx="8856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2800" b="1" dirty="0" smtClean="0"/>
              <a:t>С какой целью немецкие рыцари вторглись в Прибалтику?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2564904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/>
            <a:r>
              <a:rPr lang="ru-RU" sz="2800" b="1" dirty="0" smtClean="0"/>
              <a:t>2. Какие цели ставили перед собой западные захватчики, начиная войну с русскими землями?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4653136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/>
            <a:r>
              <a:rPr lang="ru-RU" sz="2800" b="1" dirty="0" smtClean="0"/>
              <a:t>3. Когда и как образовался Ливонский орден?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908720"/>
            <a:ext cx="4896544" cy="4162474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Александр Ярославич – князь Новгородский</a:t>
            </a:r>
            <a:br>
              <a:rPr lang="ru-RU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(1221- 1263гг.)</a:t>
            </a:r>
            <a:endParaRPr lang="ru-RU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13314" name="Picture 2" descr="C:\Users\Ксю\Desktop\Практика 5 курс\Уроки история\5\Картинки\image2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3600400" cy="64493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38573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08920"/>
            <a:ext cx="8229600" cy="3240360"/>
          </a:xfrm>
        </p:spPr>
        <p:txBody>
          <a:bodyPr>
            <a:normAutofit/>
          </a:bodyPr>
          <a:lstStyle/>
          <a:p>
            <a:pPr algn="just"/>
            <a:r>
              <a:rPr lang="ru-RU" sz="36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В чём состоял исторический выбор Александра Невского?  Какое значение он имел для развития Руси в период зависимости от Золотой Орды?</a:t>
            </a:r>
            <a:endParaRPr lang="ru-RU" sz="3600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764704"/>
            <a:ext cx="57606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Проблемный вопрос</a:t>
            </a:r>
            <a:r>
              <a:rPr lang="ru-RU" sz="4400" b="1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: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5" name="Picture 4" descr="https://pbs.twimg.com/media/CVioNMgUkAA7K13.jpg: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2900646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</Template>
  <TotalTime>1231</TotalTime>
  <Words>451</Words>
  <Application>Microsoft Office PowerPoint</Application>
  <PresentationFormat>Экран (4:3)</PresentationFormat>
  <Paragraphs>57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Презентация1</vt:lpstr>
      <vt:lpstr>Презентация PowerPoint</vt:lpstr>
      <vt:lpstr>Презентация PowerPoint</vt:lpstr>
      <vt:lpstr>Цель урока :   Раскрыть сущность исторического выбора развития  Руси в период зависимости от Золотой Орды.</vt:lpstr>
      <vt:lpstr>Задачи урока : </vt:lpstr>
      <vt:lpstr>Нашествие ордынцев на Русь</vt:lpstr>
      <vt:lpstr>Зависимость  Руси от Орды</vt:lpstr>
      <vt:lpstr>Ответы</vt:lpstr>
      <vt:lpstr>Александр Ярославич – князь Новгородский (1221- 1263гг.)</vt:lpstr>
      <vt:lpstr>В чём состоял исторический выбор Александра Невского?  Какое значение он имел для развития Руси в период зависимости от Золотой Орды?</vt:lpstr>
      <vt:lpstr>В чём заключалось значение побед русского войска в Невской битве и в Ледовом побоище?</vt:lpstr>
      <vt:lpstr>Презентация PowerPoint</vt:lpstr>
      <vt:lpstr> 15 июля 1240 г. – Невская битва. </vt:lpstr>
      <vt:lpstr>Презентация PowerPoint</vt:lpstr>
      <vt:lpstr>Какая из представленных точек зрения вам ближе и почему? </vt:lpstr>
      <vt:lpstr>Вывод</vt:lpstr>
      <vt:lpstr>Орден Александра Невского</vt:lpstr>
      <vt:lpstr>Домашнее задание:</vt:lpstr>
    </vt:vector>
  </TitlesOfParts>
  <Company>111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Хрю-Му</dc:title>
  <dc:creator>111</dc:creator>
  <cp:lastModifiedBy>Dmitry Starostenko</cp:lastModifiedBy>
  <cp:revision>99</cp:revision>
  <dcterms:created xsi:type="dcterms:W3CDTF">2010-12-14T13:37:59Z</dcterms:created>
  <dcterms:modified xsi:type="dcterms:W3CDTF">2019-11-17T17:40:52Z</dcterms:modified>
</cp:coreProperties>
</file>