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97"/>
  </p:notesMasterIdLst>
  <p:sldIdLst>
    <p:sldId id="315" r:id="rId2"/>
    <p:sldId id="344" r:id="rId3"/>
    <p:sldId id="360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18" r:id="rId17"/>
    <p:sldId id="321" r:id="rId18"/>
    <p:sldId id="358" r:id="rId19"/>
    <p:sldId id="365" r:id="rId20"/>
    <p:sldId id="364" r:id="rId21"/>
    <p:sldId id="366" r:id="rId22"/>
    <p:sldId id="359" r:id="rId23"/>
    <p:sldId id="316" r:id="rId24"/>
    <p:sldId id="362" r:id="rId25"/>
    <p:sldId id="367" r:id="rId26"/>
    <p:sldId id="329" r:id="rId27"/>
    <p:sldId id="363" r:id="rId28"/>
    <p:sldId id="368" r:id="rId29"/>
    <p:sldId id="369" r:id="rId30"/>
    <p:sldId id="370" r:id="rId31"/>
    <p:sldId id="371" r:id="rId32"/>
    <p:sldId id="298" r:id="rId33"/>
    <p:sldId id="342" r:id="rId34"/>
    <p:sldId id="372" r:id="rId35"/>
    <p:sldId id="373" r:id="rId36"/>
    <p:sldId id="377" r:id="rId37"/>
    <p:sldId id="374" r:id="rId38"/>
    <p:sldId id="376" r:id="rId39"/>
    <p:sldId id="375" r:id="rId40"/>
    <p:sldId id="302" r:id="rId41"/>
    <p:sldId id="380" r:id="rId42"/>
    <p:sldId id="378" r:id="rId43"/>
    <p:sldId id="379" r:id="rId44"/>
    <p:sldId id="277" r:id="rId45"/>
    <p:sldId id="381" r:id="rId46"/>
    <p:sldId id="382" r:id="rId47"/>
    <p:sldId id="383" r:id="rId48"/>
    <p:sldId id="384" r:id="rId49"/>
    <p:sldId id="385" r:id="rId50"/>
    <p:sldId id="307" r:id="rId51"/>
    <p:sldId id="386" r:id="rId52"/>
    <p:sldId id="387" r:id="rId53"/>
    <p:sldId id="388" r:id="rId54"/>
    <p:sldId id="389" r:id="rId55"/>
    <p:sldId id="390" r:id="rId56"/>
    <p:sldId id="391" r:id="rId57"/>
    <p:sldId id="392" r:id="rId58"/>
    <p:sldId id="393" r:id="rId59"/>
    <p:sldId id="394" r:id="rId60"/>
    <p:sldId id="340" r:id="rId61"/>
    <p:sldId id="361" r:id="rId62"/>
    <p:sldId id="395" r:id="rId63"/>
    <p:sldId id="322" r:id="rId64"/>
    <p:sldId id="396" r:id="rId65"/>
    <p:sldId id="397" r:id="rId66"/>
    <p:sldId id="398" r:id="rId67"/>
    <p:sldId id="399" r:id="rId68"/>
    <p:sldId id="400" r:id="rId69"/>
    <p:sldId id="401" r:id="rId70"/>
    <p:sldId id="402" r:id="rId71"/>
    <p:sldId id="406" r:id="rId72"/>
    <p:sldId id="405" r:id="rId73"/>
    <p:sldId id="407" r:id="rId74"/>
    <p:sldId id="408" r:id="rId75"/>
    <p:sldId id="409" r:id="rId76"/>
    <p:sldId id="410" r:id="rId77"/>
    <p:sldId id="411" r:id="rId78"/>
    <p:sldId id="412" r:id="rId79"/>
    <p:sldId id="413" r:id="rId80"/>
    <p:sldId id="414" r:id="rId81"/>
    <p:sldId id="415" r:id="rId82"/>
    <p:sldId id="416" r:id="rId83"/>
    <p:sldId id="417" r:id="rId84"/>
    <p:sldId id="418" r:id="rId85"/>
    <p:sldId id="419" r:id="rId86"/>
    <p:sldId id="420" r:id="rId87"/>
    <p:sldId id="424" r:id="rId88"/>
    <p:sldId id="425" r:id="rId89"/>
    <p:sldId id="426" r:id="rId90"/>
    <p:sldId id="427" r:id="rId91"/>
    <p:sldId id="428" r:id="rId92"/>
    <p:sldId id="432" r:id="rId93"/>
    <p:sldId id="429" r:id="rId94"/>
    <p:sldId id="430" r:id="rId95"/>
    <p:sldId id="431" r:id="rId9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366CC"/>
    <a:srgbClr val="6D6D6D"/>
    <a:srgbClr val="0000CC"/>
    <a:srgbClr val="102426"/>
    <a:srgbClr val="4C6646"/>
    <a:srgbClr val="565656"/>
    <a:srgbClr val="777777"/>
    <a:srgbClr val="B2B2B2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85" autoAdjust="0"/>
    <p:restoredTop sz="94660"/>
  </p:normalViewPr>
  <p:slideViewPr>
    <p:cSldViewPr>
      <p:cViewPr varScale="1">
        <p:scale>
          <a:sx n="70" d="100"/>
          <a:sy n="70" d="100"/>
        </p:scale>
        <p:origin x="12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9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A5957-33C0-40F2-BFA8-4DBDA337EFC3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0FAD3-4CEB-4B2E-B989-7383A478FF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870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875E7-A566-4B91-9061-77BA38382E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FF851-423B-4E82-AF4F-430B2CC3A4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B2D47E-7519-45D2-8569-0F6F1CE926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B84C9-F5D3-41F4-8493-1D9F11753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18404-73C7-4AF4-A0EB-3D704D79D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ABF1E-A95F-46F6-9149-8BBA24785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3925E4-C884-40C6-8053-49E4126409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1FA12CBD-9A1C-4F83-BADB-4CDB57D741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A509C4-02A0-4280-A2FB-CB6463EA4E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43BF9C-6DE4-491A-9582-732F460982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B22C52-F53D-4975-9821-4213145B31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07C6F-2A59-4002-8325-9FE36A8208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097CAE-75D7-4E78-8391-87A1FC265F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B443F7-5343-4FC1-9109-8E1FFB6526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B6CFB41E-307B-44B4-AE56-7A92244315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  <p:sldLayoutId id="2147483700" r:id="rId13"/>
    <p:sldLayoutId id="2147483701" r:id="rId14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www.klopp.ru/uploads/posts/2009-05/1241169824_x_1212c52b.jpg" TargetMode="Externa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&#1075;&#1088;&#1072;&#1095;.mp3" TargetMode="External"/><Relationship Id="rId4" Type="http://schemas.openxmlformats.org/officeDocument/2006/relationships/image" Target="../media/image6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www.ihold.ru/articles/img/u/uef/000000000000000008739/p4090628.jpg" TargetMode="Externa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&#1089;&#1082;&#1074;&#1086;&#1088;&#1077;&#1094;.wav" TargetMode="Externa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urelifepark.com/birds/foto/big/Alauda_arvensis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&#1078;&#1072;&#1074;&#1086;&#1088;&#1086;&#1085;&#1086;&#1082;.mp3" TargetMode="External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hyperlink" Target="http://festival.1september.ru/files/articles/57/5733/573340/imge7.jpg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93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&#1082;&#1091;&#1082;&#1091;&#1096;&#1082;&#1072;.wav" TargetMode="Externa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Antonio%20Lucio%20Vivaldi%20(&#1040;&#1085;&#1090;&#1086;&#1085;&#1080;&#1086;%20&#1051;&#1102;&#1095;&#1080;&#1086;%20&#1042;&#1080;&#1074;&#1072;&#1083;&#1100;&#1076;&#1080;)%20-%20&#1042;&#1088;&#1077;&#1084;&#1077;&#1085;&#1072;%20&#1075;&#1086;&#1076;&#1072;.%20&#1042;&#1077;&#1089;&#1085;&#1072;%20-%20I.%20Allegro.mp3" TargetMode="External"/><Relationship Id="rId4" Type="http://schemas.openxmlformats.org/officeDocument/2006/relationships/image" Target="../media/image1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wmf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internet.ru/users/2917098/post98668479/" TargetMode="External"/><Relationship Id="rId2" Type="http://schemas.openxmlformats.org/officeDocument/2006/relationships/hyperlink" Target="http://www.yandex.ru/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&#1075;&#1088;&#1072;&#1095;.mp3" TargetMode="External"/><Relationship Id="rId4" Type="http://schemas.openxmlformats.org/officeDocument/2006/relationships/image" Target="../media/image69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&#1089;&#1082;&#1074;&#1086;&#1088;&#1077;&#1094;.wav" TargetMode="Externa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urelifepark.com/birds/foto/big/Alauda_arvensis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&#1078;&#1072;&#1074;&#1086;&#1088;&#1086;&#1085;&#1086;&#1082;.mp3" TargetMode="External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hyperlink" Target="http://festival.1september.ru/files/articles/57/5733/573340/imge7.jpg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kola\Desktop\&#1054;&#1090;&#1082;&#1088;&#1099;&#1090;&#1099;&#1081;%20&#1091;&#1088;&#1086;&#1082;%20&#1050;&#1072;&#1082;%20&#1078;&#1080;&#1074;&#1086;&#1090;&#1085;&#1099;&#1077;%20&#1082;%20&#1074;&#1077;&#1089;&#1085;&#1077;%20&#1075;&#1086;&#1090;&#1086;&#1074;&#1103;&#1090;&#1089;&#1103;%20-%20&#1089;&#1077;&#1084;&#1080;&#1085;&#1072;&#1088;%20&#1054;&#1089;&#1080;&#1087;&#1077;&#1085;&#1082;&#1086;%20&#1054;.&#1042;\Antonio%20Lucio%20Vivaldi%20(&#1040;&#1085;&#1090;&#1086;&#1085;&#1080;&#1086;%20&#1051;&#1102;&#1095;&#1080;&#1086;%20&#1042;&#1080;&#1074;&#1072;&#1083;&#1100;&#1076;&#1080;)%20-%20&#1042;&#1088;&#1077;&#1084;&#1077;&#1085;&#1072;%20&#1075;&#1086;&#1076;&#1072;.%20&#1042;&#1077;&#1089;&#1085;&#1072;%20-%20I.%20Allegro.mp3" TargetMode="External"/><Relationship Id="rId4" Type="http://schemas.openxmlformats.org/officeDocument/2006/relationships/image" Target="../media/image113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wmf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</a:rPr>
              <a:t>МОУ </a:t>
            </a:r>
            <a:r>
              <a:rPr lang="ru-RU" sz="4000" dirty="0" smtClean="0">
                <a:solidFill>
                  <a:schemeClr val="accent1"/>
                </a:solidFill>
              </a:rPr>
              <a:t>«</a:t>
            </a:r>
            <a:r>
              <a:rPr lang="ru-RU" sz="4000" dirty="0" smtClean="0">
                <a:solidFill>
                  <a:schemeClr val="accent1"/>
                </a:solidFill>
              </a:rPr>
              <a:t>СОШ</a:t>
            </a:r>
            <a:r>
              <a:rPr lang="ru-RU" sz="4000" dirty="0" smtClean="0">
                <a:solidFill>
                  <a:schemeClr val="accent1"/>
                </a:solidFill>
              </a:rPr>
              <a:t> </a:t>
            </a:r>
            <a:r>
              <a:rPr lang="ru-RU" sz="4000" dirty="0" smtClean="0">
                <a:solidFill>
                  <a:schemeClr val="accent1"/>
                </a:solidFill>
              </a:rPr>
              <a:t>№ </a:t>
            </a:r>
            <a:r>
              <a:rPr lang="ru-RU" sz="4000" dirty="0" smtClean="0">
                <a:solidFill>
                  <a:schemeClr val="accent1"/>
                </a:solidFill>
              </a:rPr>
              <a:t>84</a:t>
            </a:r>
            <a:r>
              <a:rPr lang="ru-RU" sz="4000" dirty="0" smtClean="0">
                <a:solidFill>
                  <a:schemeClr val="accent1"/>
                </a:solidFill>
              </a:rPr>
              <a:t>» </a:t>
            </a:r>
            <a:r>
              <a:rPr lang="ru-RU" sz="4000" dirty="0" smtClean="0">
                <a:solidFill>
                  <a:schemeClr val="accent1"/>
                </a:solidFill>
                <a:latin typeface="+mn-lt"/>
              </a:rPr>
              <a:t>г.Саратов</a:t>
            </a:r>
            <a:endParaRPr lang="ru-RU" sz="4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0925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sz="3900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700" b="1" i="1" dirty="0" smtClean="0">
                <a:solidFill>
                  <a:srgbClr val="FF0000"/>
                </a:solidFill>
              </a:rPr>
              <a:t>Урок окружающего мира </a:t>
            </a:r>
          </a:p>
          <a:p>
            <a:pPr algn="ctr">
              <a:buNone/>
            </a:pPr>
            <a:r>
              <a:rPr lang="ru-RU" sz="4700" b="1" i="1" dirty="0" smtClean="0">
                <a:solidFill>
                  <a:srgbClr val="FF0000"/>
                </a:solidFill>
              </a:rPr>
              <a:t>во </a:t>
            </a:r>
            <a:r>
              <a:rPr lang="ru-RU" sz="4700" b="1" i="1" dirty="0">
                <a:solidFill>
                  <a:srgbClr val="FF0000"/>
                </a:solidFill>
              </a:rPr>
              <a:t>2</a:t>
            </a:r>
            <a:r>
              <a:rPr lang="ru-RU" sz="4700" b="1" i="1" dirty="0" smtClean="0">
                <a:solidFill>
                  <a:srgbClr val="FF0000"/>
                </a:solidFill>
              </a:rPr>
              <a:t> «Б» </a:t>
            </a:r>
            <a:r>
              <a:rPr lang="ru-RU" sz="4700" b="1" i="1" dirty="0" smtClean="0">
                <a:solidFill>
                  <a:srgbClr val="FF0000"/>
                </a:solidFill>
              </a:rPr>
              <a:t>классе</a:t>
            </a:r>
          </a:p>
          <a:p>
            <a:pPr algn="ctr">
              <a:buNone/>
            </a:pPr>
            <a:r>
              <a:rPr lang="ru-RU" sz="4700" b="1" i="1" dirty="0" smtClean="0">
                <a:solidFill>
                  <a:srgbClr val="FF0000"/>
                </a:solidFill>
              </a:rPr>
              <a:t>«Как животные весну встречают»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pPr algn="r">
              <a:buNone/>
            </a:pPr>
            <a:r>
              <a:rPr lang="ru-RU" sz="3800" i="1" dirty="0" smtClean="0"/>
              <a:t>Презентацию составила: </a:t>
            </a:r>
          </a:p>
          <a:p>
            <a:pPr algn="r">
              <a:buNone/>
            </a:pPr>
            <a:r>
              <a:rPr lang="ru-RU" sz="3800" i="1" dirty="0" smtClean="0"/>
              <a:t>учитель начальных классов</a:t>
            </a:r>
          </a:p>
          <a:p>
            <a:pPr algn="r">
              <a:buNone/>
            </a:pPr>
            <a:r>
              <a:rPr lang="ru-RU" sz="3800" i="1" dirty="0" smtClean="0"/>
              <a:t>Гурьева Елена Петровна</a:t>
            </a:r>
            <a:endParaRPr lang="ru-RU" sz="3800" i="1" dirty="0"/>
          </a:p>
        </p:txBody>
      </p:sp>
      <p:pic>
        <p:nvPicPr>
          <p:cNvPr id="8" name="Picture 4" descr="М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00438"/>
            <a:ext cx="3456384" cy="2708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8728" y="-27709"/>
            <a:ext cx="628654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28" y="274638"/>
            <a:ext cx="6286544" cy="579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28604"/>
            <a:ext cx="8358246" cy="787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МАТЬ-И-МАЧЕХА</a:t>
            </a:r>
          </a:p>
        </p:txBody>
      </p:sp>
      <p:pic>
        <p:nvPicPr>
          <p:cNvPr id="26626" name="Picture 2" descr="http://4put.ru/pictures/max/127/39254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1857364"/>
            <a:ext cx="3071834" cy="4095750"/>
          </a:xfrm>
          <a:prstGeom prst="rect">
            <a:avLst/>
          </a:prstGeom>
          <a:noFill/>
        </p:spPr>
      </p:pic>
      <p:pic>
        <p:nvPicPr>
          <p:cNvPr id="26630" name="Picture 6" descr="http://www.wqed.org/birdblog/wp-content/uploads/2009/03/flowers_coltsfoot_rsz_wi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57364"/>
            <a:ext cx="3076575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svetnik.info/images/forcing-Corydalis_solida_24040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0"/>
            <a:ext cx="62865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28" y="274638"/>
            <a:ext cx="6286544" cy="579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28604"/>
            <a:ext cx="8358246" cy="787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ХОХЛАТКА</a:t>
            </a:r>
          </a:p>
        </p:txBody>
      </p:sp>
      <p:pic>
        <p:nvPicPr>
          <p:cNvPr id="27650" name="Picture 2" descr="http://www.tsvetnik.info/images/forcing-Corydalis_solida_24040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857364"/>
            <a:ext cx="3143272" cy="4095750"/>
          </a:xfrm>
          <a:prstGeom prst="rect">
            <a:avLst/>
          </a:prstGeom>
          <a:noFill/>
        </p:spPr>
      </p:pic>
      <p:pic>
        <p:nvPicPr>
          <p:cNvPr id="27652" name="Picture 4" descr="http://photos.lifeisphoto.ru/29/2/2937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57364"/>
            <a:ext cx="3076575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://cvetochnik.ucoz.ru/_ph/33/2/808949496.jpg"/>
          <p:cNvPicPr>
            <a:picLocks noChangeAspect="1" noChangeArrowheads="1"/>
          </p:cNvPicPr>
          <p:nvPr/>
        </p:nvPicPr>
        <p:blipFill>
          <a:blip r:embed="rId3" cstate="print"/>
          <a:srcRect l="8123" r="17147"/>
          <a:stretch>
            <a:fillRect/>
          </a:stretch>
        </p:blipFill>
        <p:spPr bwMode="auto">
          <a:xfrm>
            <a:off x="1428728" y="0"/>
            <a:ext cx="62865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28" y="274638"/>
            <a:ext cx="6286544" cy="579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28604"/>
            <a:ext cx="8358246" cy="787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ПРОСТРЕЛ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(сон-трава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</a:p>
        </p:txBody>
      </p:sp>
      <p:pic>
        <p:nvPicPr>
          <p:cNvPr id="28674" name="Picture 2" descr="http://cvetochnik.ucoz.ru/_ph/33/2/808949496.jpg"/>
          <p:cNvPicPr>
            <a:picLocks noChangeAspect="1" noChangeArrowheads="1"/>
          </p:cNvPicPr>
          <p:nvPr/>
        </p:nvPicPr>
        <p:blipFill>
          <a:blip r:embed="rId3" cstate="print"/>
          <a:srcRect l="8123" r="17147"/>
          <a:stretch>
            <a:fillRect/>
          </a:stretch>
        </p:blipFill>
        <p:spPr bwMode="auto">
          <a:xfrm>
            <a:off x="1500166" y="1857364"/>
            <a:ext cx="3071834" cy="4095750"/>
          </a:xfrm>
          <a:prstGeom prst="rect">
            <a:avLst/>
          </a:prstGeom>
          <a:noFill/>
        </p:spPr>
      </p:pic>
      <p:pic>
        <p:nvPicPr>
          <p:cNvPr id="28680" name="Picture 8" descr="http://stat17.privet.ru/lr/0934eec8fac7d8df34e969f30e59127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57364"/>
            <a:ext cx="3071834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4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5643602"/>
          </a:xfrm>
        </p:spPr>
        <p:txBody>
          <a:bodyPr>
            <a:normAutofit/>
          </a:bodyPr>
          <a:lstStyle/>
          <a:p>
            <a:pPr marL="360000" algn="ctr" eaLnBrk="1" hangingPunct="1">
              <a:buFontTx/>
              <a:buNone/>
              <a:defRPr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Дорогая, редакция! </a:t>
            </a:r>
          </a:p>
          <a:p>
            <a:pPr marL="360000" algn="ctr" eaLnBrk="1" hangingPunct="1">
              <a:buFontTx/>
              <a:buNone/>
              <a:defRPr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Мы приглашаем вас совершить экскурсию в лес,</a:t>
            </a:r>
          </a:p>
          <a:p>
            <a:pPr marL="360000" algn="ctr" eaLnBrk="1" hangingPunct="1">
              <a:buFontTx/>
              <a:buNone/>
              <a:defRPr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которая поможет разгадать загадки и тайны природы.</a:t>
            </a:r>
          </a:p>
          <a:p>
            <a:pPr marL="360000" algn="ctr" eaLnBrk="1" hangingPunct="1">
              <a:buFontTx/>
              <a:buNone/>
              <a:defRPr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</a:t>
            </a: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Маша и Миша</a:t>
            </a:r>
          </a:p>
          <a:p>
            <a:pPr algn="ctr" eaLnBrk="1" hangingPunct="1">
              <a:buFontTx/>
              <a:buNone/>
              <a:defRPr/>
            </a:pPr>
            <a:endParaRPr lang="ru-RU" sz="6000" dirty="0" smtClean="0">
              <a:latin typeface="Monotype Corsiva" pitchFamily="66" charset="0"/>
            </a:endParaRPr>
          </a:p>
          <a:p>
            <a:pPr algn="ctr" eaLnBrk="1" hangingPunct="1">
              <a:buFontTx/>
              <a:buNone/>
              <a:defRPr/>
            </a:pPr>
            <a:endParaRPr lang="ru-RU" sz="60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сканирование0001"/>
          <p:cNvPicPr>
            <a:picLocks noChangeAspect="1" noChangeArrowheads="1"/>
          </p:cNvPicPr>
          <p:nvPr/>
        </p:nvPicPr>
        <p:blipFill>
          <a:blip r:embed="rId2" cstate="print"/>
          <a:srcRect t="10478" r="3891" b="22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5-tub-ru.yandex.net/i?id=281966652-26-72&amp;n=21"/>
          <p:cNvPicPr>
            <a:picLocks noChangeAspect="1" noChangeArrowheads="1"/>
          </p:cNvPicPr>
          <p:nvPr/>
        </p:nvPicPr>
        <p:blipFill>
          <a:blip r:embed="rId3" cstate="print"/>
          <a:srcRect l="11110" t="9998" r="19444" b="10001"/>
          <a:stretch>
            <a:fillRect/>
          </a:stretch>
        </p:blipFill>
        <p:spPr bwMode="auto">
          <a:xfrm>
            <a:off x="0" y="0"/>
            <a:ext cx="1785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в парах</a:t>
            </a:r>
            <a:endParaRPr lang="ru-RU" sz="72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6564" name="AutoShape 4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6" name="AutoShape 6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8" name="AutoShape 8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570" name="Picture 10" descr="http://www.uim5.ru/files/1288079926_120912364_1____D__1288079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785926"/>
            <a:ext cx="5953125" cy="4400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Picture 2" descr="C:\Users\123\Pictures\img030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15888"/>
            <a:ext cx="8532813" cy="6365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://www.bukhpraktika.ru/tlotuwaki/5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6215074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в парах</a:t>
            </a:r>
            <a:endParaRPr lang="ru-RU" sz="66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6564" name="AutoShape 4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6" name="AutoShape 6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8" name="AutoShape 8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570" name="Picture 10" descr="http://www.uim5.ru/files/1288079926_120912364_1____D__1288079926.jpg"/>
          <p:cNvPicPr>
            <a:picLocks noChangeAspect="1" noChangeArrowheads="1"/>
          </p:cNvPicPr>
          <p:nvPr/>
        </p:nvPicPr>
        <p:blipFill>
          <a:blip r:embed="rId2" cstate="print"/>
          <a:srcRect l="21600" r="1599" b="973"/>
          <a:stretch>
            <a:fillRect/>
          </a:stretch>
        </p:blipFill>
        <p:spPr bwMode="auto">
          <a:xfrm>
            <a:off x="3286116" y="4987241"/>
            <a:ext cx="1962763" cy="1870759"/>
          </a:xfrm>
          <a:prstGeom prst="rect">
            <a:avLst/>
          </a:prstGeom>
          <a:noFill/>
        </p:spPr>
      </p:pic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285720" y="1357298"/>
            <a:ext cx="84296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Возьмите цветные карточки. Работая в паре, обсудите и обведите в кружочек (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возьмите в объектив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лишнего:</a:t>
            </a:r>
            <a:endParaRPr lang="ru-RU" sz="3600" b="1" dirty="0" smtClean="0">
              <a:solidFill>
                <a:schemeClr val="accent3">
                  <a:lumMod val="10000"/>
                </a:schemeClr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белка, лось, бабочка, медведь, лиса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сом, муха, пчела, жук, бабочка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стриж, снегирь, грач, заяц, ворона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1571612"/>
            <a:ext cx="707232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«Как </a:t>
            </a:r>
            <a: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животные </a:t>
            </a:r>
            <a:b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весну встречают»</a:t>
            </a:r>
          </a:p>
        </p:txBody>
      </p:sp>
      <p:pic>
        <p:nvPicPr>
          <p:cNvPr id="2054" name="Picture 6" descr="4AZF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676275"/>
            <a:ext cx="25209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7UXq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203825"/>
            <a:ext cx="16541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0"/>
            <a:ext cx="7000892" cy="1714488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Тема исследования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0" name="Picture 7" descr="AG00317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786058"/>
            <a:ext cx="2645236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3357562"/>
            <a:ext cx="75009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познакомиться с изменениями в жизни животных с приходом весны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uild="p"/>
      <p:bldP spid="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6"/>
          <p:cNvSpPr>
            <a:spLocks noChangeArrowheads="1" noChangeShapeType="1" noTextEdit="1"/>
          </p:cNvSpPr>
          <p:nvPr/>
        </p:nvSpPr>
        <p:spPr bwMode="auto">
          <a:xfrm>
            <a:off x="1042988" y="260350"/>
            <a:ext cx="73453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33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Весна  -  красна</a:t>
            </a:r>
          </a:p>
        </p:txBody>
      </p:sp>
      <p:pic>
        <p:nvPicPr>
          <p:cNvPr id="2051" name="Picture 7" descr="40220431_0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l="2879" t="4143" r="2838" b="4083"/>
          <a:stretch>
            <a:fillRect/>
          </a:stretch>
        </p:blipFill>
        <p:spPr bwMode="auto">
          <a:xfrm>
            <a:off x="1187450" y="1268413"/>
            <a:ext cx="6769100" cy="4514850"/>
          </a:xfrm>
          <a:prstGeom prst="rect">
            <a:avLst/>
          </a:prstGeom>
          <a:noFill/>
          <a:ln w="76200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052" name="Picture 8" descr="File120_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 contrast="36000"/>
          </a:blip>
          <a:srcRect/>
          <a:stretch>
            <a:fillRect/>
          </a:stretch>
        </p:blipFill>
        <p:spPr bwMode="auto">
          <a:xfrm>
            <a:off x="2124075" y="5805488"/>
            <a:ext cx="4895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 descr="File120_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30000"/>
          </a:blip>
          <a:srcRect/>
          <a:stretch>
            <a:fillRect/>
          </a:stretch>
        </p:blipFill>
        <p:spPr bwMode="auto">
          <a:xfrm>
            <a:off x="107950" y="1484313"/>
            <a:ext cx="9429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0" descr="File120_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36000"/>
          </a:blip>
          <a:srcRect/>
          <a:stretch>
            <a:fillRect/>
          </a:stretch>
        </p:blipFill>
        <p:spPr bwMode="auto">
          <a:xfrm>
            <a:off x="8091488" y="1557338"/>
            <a:ext cx="10525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1" descr="zvezdia-6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3663" y="4437063"/>
            <a:ext cx="5937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2" descr="zvezdia-6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750" y="4581525"/>
            <a:ext cx="5937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3" descr="zvezdia-6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850" y="5300663"/>
            <a:ext cx="5937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4" descr="zvezdia-6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3800" y="5157788"/>
            <a:ext cx="5937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5" descr="zvezdia-6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813" y="4868863"/>
            <a:ext cx="5937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Рабочий стол\Весна\70555314_1297472324_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360363"/>
            <a:ext cx="5724525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C:\Documents and Settings\User\Рабочий стол\Весна\mc_17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284538"/>
            <a:ext cx="374491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5292725" y="5084763"/>
            <a:ext cx="3306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проталины</a:t>
            </a:r>
          </a:p>
        </p:txBody>
      </p:sp>
      <p:pic>
        <p:nvPicPr>
          <p:cNvPr id="29698" name="Picture 2" descr="http://litsait.ru/upload/comments/c2cca0acaf52f709d5318de900391b2a.jpg"/>
          <p:cNvPicPr>
            <a:picLocks noChangeAspect="1" noChangeArrowheads="1"/>
          </p:cNvPicPr>
          <p:nvPr/>
        </p:nvPicPr>
        <p:blipFill>
          <a:blip r:embed="rId4" cstate="print"/>
          <a:srcRect l="9999" t="11493" r="12500" b="16667"/>
          <a:stretch>
            <a:fillRect/>
          </a:stretch>
        </p:blipFill>
        <p:spPr bwMode="auto">
          <a:xfrm>
            <a:off x="285720" y="357166"/>
            <a:ext cx="2214578" cy="1785950"/>
          </a:xfrm>
          <a:prstGeom prst="rect">
            <a:avLst/>
          </a:prstGeom>
          <a:noFill/>
        </p:spPr>
      </p:pic>
      <p:sp>
        <p:nvSpPr>
          <p:cNvPr id="29700" name="AutoShape 4" descr="https://ds03.infourok.ru/uploads/ex/0ad8/0002f107-61f62a4f/hello_html_4ad31e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ds03.infourok.ru/uploads/ex/0ad8/0002f107-61f62a4f/hello_html_4ad31e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https://ds03.infourok.ru/uploads/ex/0ad8/0002f107-61f62a4f/hello_html_4ad31e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6" name="AutoShape 10" descr="https://ds03.infourok.ru/uploads/ex/0ad8/0002f107-61f62a4f/hello_html_4ad31e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8" name="AutoShape 12" descr="https://ds03.infourok.ru/uploads/ex/0ad8/0002f107-61f62a4f/hello_html_4ad31e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6600CC"/>
                </a:solidFill>
              </a:rPr>
              <a:t>Толковый словарь С.И.Ожегова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500175"/>
            <a:ext cx="592935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5400" b="1" dirty="0" smtClean="0">
                <a:solidFill>
                  <a:srgbClr val="FF0000"/>
                </a:solidFill>
              </a:rPr>
              <a:t>« Проталины - место, где стаял снег и открылась земля»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Picture 10" descr="Копия AN0079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5225" y="3429000"/>
            <a:ext cx="28987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сканирование0001"/>
          <p:cNvPicPr>
            <a:picLocks noChangeAspect="1" noChangeArrowheads="1"/>
          </p:cNvPicPr>
          <p:nvPr/>
        </p:nvPicPr>
        <p:blipFill>
          <a:blip r:embed="rId2" cstate="print"/>
          <a:srcRect t="10654" r="4715"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857224" y="277813"/>
            <a:ext cx="7829576" cy="865171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6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Насекомые</a:t>
            </a:r>
          </a:p>
        </p:txBody>
      </p:sp>
      <p:pic>
        <p:nvPicPr>
          <p:cNvPr id="16387" name="Picture 9" descr="Бабочка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2428868"/>
            <a:ext cx="3032125" cy="2019300"/>
          </a:xfrm>
          <a:noFill/>
        </p:spPr>
      </p:pic>
      <p:pic>
        <p:nvPicPr>
          <p:cNvPr id="16388" name="Picture 10" descr="Жук носорог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73750" y="2743200"/>
            <a:ext cx="3270250" cy="2019300"/>
          </a:xfrm>
          <a:noFill/>
        </p:spPr>
      </p:pic>
      <p:pic>
        <p:nvPicPr>
          <p:cNvPr id="16389" name="Picture 11" descr="ос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86116" y="1071546"/>
            <a:ext cx="2692400" cy="2019300"/>
          </a:xfrm>
          <a:noFill/>
        </p:spPr>
      </p:pic>
      <p:pic>
        <p:nvPicPr>
          <p:cNvPr id="16390" name="Picture 12" descr="майский жук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4643446"/>
            <a:ext cx="2721186" cy="2214554"/>
          </a:xfrm>
          <a:noFill/>
        </p:spPr>
      </p:pic>
      <p:pic>
        <p:nvPicPr>
          <p:cNvPr id="7" name="Picture 10" descr="Божья коров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8829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 descr="Шмел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4071942"/>
            <a:ext cx="2941638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173987" y="4429132"/>
            <a:ext cx="2970013" cy="2230439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6717096" y="0"/>
            <a:ext cx="2426904" cy="1801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714876" y="1428736"/>
            <a:ext cx="4429124" cy="4143404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Появляется раньше других. Ещё снег лежит,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а где – нибудь на нагретой проталинке уже крылышками поводит. И даже на снег садится!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785794"/>
            <a:ext cx="478634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714844" y="0"/>
            <a:ext cx="4429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Крапивница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type="pic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714356"/>
            <a:ext cx="542928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572132" y="1357298"/>
            <a:ext cx="3357586" cy="4429156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Дней через десять после крапивницы просыпается лимонница. Зашевелится, расправит ножки и усики и вдруг вспорхнёт, замелькает, как солнечный зайчик.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285728"/>
            <a:ext cx="39291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Лимонница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>
                <a:solidFill>
                  <a:srgbClr val="003300"/>
                </a:solidFill>
              </a:rPr>
              <a:t>Весна – </a:t>
            </a:r>
            <a:br>
              <a:rPr lang="ru-RU" sz="4000" b="1" smtClean="0">
                <a:solidFill>
                  <a:srgbClr val="003300"/>
                </a:solidFill>
              </a:rPr>
            </a:br>
            <a:r>
              <a:rPr lang="ru-RU" sz="4000" b="1" smtClean="0">
                <a:solidFill>
                  <a:srgbClr val="003300"/>
                </a:solidFill>
              </a:rPr>
              <a:t>природа пробуждается</a:t>
            </a:r>
            <a:r>
              <a:rPr lang="ru-RU" sz="4000" smtClean="0">
                <a:solidFill>
                  <a:srgbClr val="003300"/>
                </a:solidFill>
              </a:rPr>
              <a:t>.</a:t>
            </a:r>
          </a:p>
        </p:txBody>
      </p:sp>
      <p:pic>
        <p:nvPicPr>
          <p:cNvPr id="9223" name="Picture 7" descr="mar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3276600"/>
            <a:ext cx="2708275" cy="2895600"/>
          </a:xfrm>
          <a:noFill/>
        </p:spPr>
      </p:pic>
      <p:pic>
        <p:nvPicPr>
          <p:cNvPr id="9225" name="Picture 9" descr="ig0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0" y="3276600"/>
            <a:ext cx="2819400" cy="2895600"/>
          </a:xfrm>
          <a:noFill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57200" y="1981200"/>
            <a:ext cx="2362200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МАРТ</a:t>
            </a:r>
            <a:r>
              <a:rPr lang="en-US" sz="2800" b="1">
                <a:solidFill>
                  <a:srgbClr val="006600"/>
                </a:solidFill>
              </a:rPr>
              <a:t>-</a:t>
            </a:r>
            <a:endParaRPr lang="ru-RU" sz="2800" b="1">
              <a:solidFill>
                <a:srgbClr val="006600"/>
              </a:solidFill>
            </a:endParaRPr>
          </a:p>
          <a:p>
            <a:r>
              <a:rPr lang="ru-RU" sz="2800" b="1">
                <a:solidFill>
                  <a:srgbClr val="006600"/>
                </a:solidFill>
              </a:rPr>
              <a:t>Протальник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429000" y="2009775"/>
            <a:ext cx="2033588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АПРЕЛЬ-</a:t>
            </a:r>
          </a:p>
          <a:p>
            <a:r>
              <a:rPr lang="ru-RU" sz="2800" b="1">
                <a:solidFill>
                  <a:srgbClr val="006600"/>
                </a:solidFill>
              </a:rPr>
              <a:t>Снегогон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324600" y="2057400"/>
            <a:ext cx="2209800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МАЙ-</a:t>
            </a:r>
          </a:p>
          <a:p>
            <a:r>
              <a:rPr lang="ru-RU" sz="2800" b="1">
                <a:solidFill>
                  <a:srgbClr val="006600"/>
                </a:solidFill>
              </a:rPr>
              <a:t>Травник</a:t>
            </a:r>
          </a:p>
        </p:txBody>
      </p:sp>
      <p:pic>
        <p:nvPicPr>
          <p:cNvPr id="9233" name="Picture 17" descr="26639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96000" y="3276600"/>
            <a:ext cx="2832100" cy="2895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type="pic" idx="1"/>
          </p:nvPr>
        </p:nvPicPr>
        <p:blipFill>
          <a:blip r:embed="rId2" cstate="email"/>
          <a:srcRect l="10020" r="25" b="18182"/>
          <a:stretch>
            <a:fillRect/>
          </a:stretch>
        </p:blipFill>
        <p:spPr bwMode="auto">
          <a:xfrm>
            <a:off x="285720" y="785794"/>
            <a:ext cx="478634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072066" y="1857364"/>
            <a:ext cx="3857652" cy="2571768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Уже в апреле покидает своё зимнее убежище и начинает носиться над землёй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714356"/>
            <a:ext cx="35904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Траурница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143504" y="1500174"/>
            <a:ext cx="3571900" cy="450059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Зимует она где-нибудь в щели, в дупле дерева, в сарае или на чердаке. А весной вылетает и порхает над проталинами, пьёт талую воду, садится на первые цветы.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2" descr="Картинка 2 из 1897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7143" t="1299" r="5714" b="5195"/>
          <a:stretch>
            <a:fillRect/>
          </a:stretch>
        </p:blipFill>
        <p:spPr bwMode="auto">
          <a:xfrm>
            <a:off x="357158" y="714356"/>
            <a:ext cx="464347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86076" y="285728"/>
            <a:ext cx="43579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Павлиний глаз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2051050" y="2205038"/>
            <a:ext cx="5400675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Спал цветок и вдруг проснулся, 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Больше спать не захотел.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Шевельнулся, встрепенулся,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Взвился вверх и улетел.</a:t>
            </a:r>
          </a:p>
        </p:txBody>
      </p:sp>
      <p:pic>
        <p:nvPicPr>
          <p:cNvPr id="52242" name="Picture 18" descr="1189406796_1189231204_228433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88913"/>
            <a:ext cx="2328862" cy="1976437"/>
          </a:xfrm>
          <a:prstGeom prst="rect">
            <a:avLst/>
          </a:prstGeom>
          <a:noFill/>
        </p:spPr>
      </p:pic>
      <p:pic>
        <p:nvPicPr>
          <p:cNvPr id="52243" name="Picture 19" descr="1189406796_1189231111_225521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188913"/>
            <a:ext cx="2447925" cy="1974850"/>
          </a:xfrm>
          <a:prstGeom prst="rect">
            <a:avLst/>
          </a:prstGeom>
          <a:noFill/>
        </p:spPr>
      </p:pic>
      <p:pic>
        <p:nvPicPr>
          <p:cNvPr id="52244" name="Picture 20" descr="1189406796_1189231076_224035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4508500"/>
            <a:ext cx="2808288" cy="2089150"/>
          </a:xfrm>
          <a:prstGeom prst="rect">
            <a:avLst/>
          </a:prstGeom>
          <a:noFill/>
        </p:spPr>
      </p:pic>
      <p:pic>
        <p:nvPicPr>
          <p:cNvPr id="52245" name="Picture 21" descr="1189406796_1189231032_2211699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888" y="188913"/>
            <a:ext cx="2663825" cy="1976437"/>
          </a:xfrm>
          <a:prstGeom prst="rect">
            <a:avLst/>
          </a:prstGeom>
          <a:noFill/>
        </p:spPr>
      </p:pic>
      <p:pic>
        <p:nvPicPr>
          <p:cNvPr id="52246" name="Picture 22" descr="1189406796_1189231052_2221234[1]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76600" y="4508500"/>
            <a:ext cx="2736850" cy="2089150"/>
          </a:xfrm>
          <a:prstGeom prst="rect">
            <a:avLst/>
          </a:prstGeom>
          <a:noFill/>
        </p:spPr>
      </p:pic>
      <p:pic>
        <p:nvPicPr>
          <p:cNvPr id="52247" name="Picture 23" descr="1189406796_1189231043_2212393[1]"/>
          <p:cNvPicPr>
            <a:picLocks noChangeAspect="1" noChangeArrowheads="1"/>
          </p:cNvPicPr>
          <p:nvPr/>
        </p:nvPicPr>
        <p:blipFill>
          <a:blip r:embed="rId7" cstate="email"/>
          <a:srcRect l="-438"/>
          <a:stretch>
            <a:fillRect/>
          </a:stretch>
        </p:blipFill>
        <p:spPr bwMode="auto">
          <a:xfrm>
            <a:off x="6227763" y="4508500"/>
            <a:ext cx="2736850" cy="2089150"/>
          </a:xfrm>
          <a:prstGeom prst="rect">
            <a:avLst/>
          </a:prstGeom>
          <a:noFill/>
        </p:spPr>
      </p:pic>
      <p:sp>
        <p:nvSpPr>
          <p:cNvPr id="52249" name="Oval 25" descr="1189406796_1189231152_2277823[1]"/>
          <p:cNvSpPr>
            <a:spLocks noChangeArrowheads="1"/>
          </p:cNvSpPr>
          <p:nvPr/>
        </p:nvSpPr>
        <p:spPr bwMode="auto">
          <a:xfrm>
            <a:off x="7019925" y="2349500"/>
            <a:ext cx="1873250" cy="2014538"/>
          </a:xfrm>
          <a:prstGeom prst="ellipse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50" name="Oval 26" descr="1189406796_1189231243_2289004[1]"/>
          <p:cNvSpPr>
            <a:spLocks noChangeArrowheads="1"/>
          </p:cNvSpPr>
          <p:nvPr/>
        </p:nvSpPr>
        <p:spPr bwMode="auto">
          <a:xfrm>
            <a:off x="179388" y="2276475"/>
            <a:ext cx="1873250" cy="2014538"/>
          </a:xfrm>
          <a:prstGeom prst="ellipse">
            <a:avLst/>
          </a:prstGeom>
          <a:blipFill dpi="0" rotWithShape="1">
            <a:blip r:embed="rId9" cstate="email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 rot="-883647">
            <a:off x="1110546" y="1123865"/>
            <a:ext cx="62484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Это интересно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101" name="Picture 5" descr="prav01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5410200" y="2514600"/>
            <a:ext cx="34131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2590800" y="3581400"/>
            <a:ext cx="16764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9204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type="pic" idx="1"/>
          </p:nvPr>
        </p:nvPicPr>
        <p:blipFill>
          <a:blip r:embed="rId2" cstate="email"/>
          <a:srcRect l="222" r="222"/>
          <a:stretch>
            <a:fillRect/>
          </a:stretch>
        </p:blipFill>
        <p:spPr bwMode="auto">
          <a:xfrm>
            <a:off x="142844" y="1000108"/>
            <a:ext cx="528644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57818" y="1000108"/>
            <a:ext cx="3494092" cy="500066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Она проделала большое и очень трудное путешествие. Спешила к нам через горы и моря, пролетев много, очень много километров над лесами и полями.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14290"/>
            <a:ext cx="35562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Репейница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/>
          <p:cNvPicPr>
            <a:picLocks noGrp="1"/>
          </p:cNvPicPr>
          <p:nvPr>
            <p:ph type="pic" idx="1"/>
          </p:nvPr>
        </p:nvPicPr>
        <p:blipFill>
          <a:blip r:embed="rId2" cstate="email"/>
          <a:srcRect l="6944" r="6944"/>
          <a:stretch>
            <a:fillRect/>
          </a:stretch>
        </p:blipFill>
        <p:spPr bwMode="auto">
          <a:xfrm>
            <a:off x="285720" y="642918"/>
            <a:ext cx="564360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57852" y="1000108"/>
            <a:ext cx="3286148" cy="3071834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Весной из тёплых стран летит к нам.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0"/>
            <a:ext cx="26522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Монарх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3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2"/>
                </a:solidFill>
              </a:rPr>
              <a:t>Отгадайте загадки:</a:t>
            </a:r>
            <a:endParaRPr lang="ru-RU" sz="5400" dirty="0">
              <a:solidFill>
                <a:schemeClr val="accent2"/>
              </a:solidFill>
            </a:endParaRPr>
          </a:p>
        </p:txBody>
      </p:sp>
      <p:pic>
        <p:nvPicPr>
          <p:cNvPr id="5" name="Содержимое 3"/>
          <p:cNvPicPr>
            <a:picLocks noGrp="1"/>
          </p:cNvPicPr>
          <p:nvPr>
            <p:ph type="pic" idx="1"/>
          </p:nvPr>
        </p:nvPicPr>
        <p:blipFill>
          <a:blip r:embed="rId2" cstate="email"/>
          <a:srcRect t="1250" b="1250"/>
          <a:stretch>
            <a:fillRect/>
          </a:stretch>
        </p:blipFill>
        <p:spPr bwMode="auto">
          <a:xfrm>
            <a:off x="142844" y="1000108"/>
            <a:ext cx="350046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/>
          <p:cNvPicPr>
            <a:picLocks/>
          </p:cNvPicPr>
          <p:nvPr/>
        </p:nvPicPr>
        <p:blipFill>
          <a:blip r:embed="rId3" cstate="email"/>
          <a:srcRect t="39" b="39"/>
          <a:stretch>
            <a:fillRect/>
          </a:stretch>
        </p:blipFill>
        <p:spPr bwMode="auto">
          <a:xfrm>
            <a:off x="4286216" y="1000108"/>
            <a:ext cx="4857784" cy="4500594"/>
          </a:xfrm>
          <a:prstGeom prst="rect">
            <a:avLst/>
          </a:prstGeom>
          <a:noFill/>
          <a:ln w="9525" cap="sq" cmpd="sng" algn="ctr">
            <a:noFill/>
            <a:prstDash val="solid"/>
            <a:miter lim="800000"/>
            <a:headEnd/>
            <a:tailEnd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3857580"/>
            <a:ext cx="3429024" cy="3000420"/>
          </a:xfrm>
          <a:prstGeom prst="rect">
            <a:avLst/>
          </a:prstGeom>
          <a:noFill/>
          <a:ln w="9525" cap="sq" cmpd="sng" algn="ctr">
            <a:noFill/>
            <a:prstDash val="solid"/>
            <a:miter lim="800000"/>
            <a:headEnd/>
            <a:tailEnd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type="pic" idx="1"/>
          </p:nvPr>
        </p:nvPicPr>
        <p:blipFill>
          <a:blip r:embed="rId2" cstate="email"/>
          <a:srcRect t="1250" b="1250"/>
          <a:stretch>
            <a:fillRect/>
          </a:stretch>
        </p:blipFill>
        <p:spPr bwMode="auto">
          <a:xfrm>
            <a:off x="142844" y="1000108"/>
            <a:ext cx="507209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143504" y="1428736"/>
            <a:ext cx="3786214" cy="385765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Они выбрались из ручьёв и канав, где проспали зиму, зарывшись в ил. Теперь они отправляются на поиск весенних канав, луж, прудов, озёр, чтобы отложить там икру.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571480"/>
            <a:ext cx="3056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Лягушка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type="pic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857232"/>
            <a:ext cx="471490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857752" y="1571612"/>
            <a:ext cx="4071966" cy="4000528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Она только недавно очнулась от зимней спячки в какой-нибудь земляной норке. Проснулась и выбралась погреться на солнышке.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571480"/>
            <a:ext cx="3106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Ящерица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type="pic" idx="1"/>
          </p:nvPr>
        </p:nvPicPr>
        <p:blipFill>
          <a:blip r:embed="rId2" cstate="email"/>
          <a:srcRect t="39" b="39"/>
          <a:stretch>
            <a:fillRect/>
          </a:stretch>
        </p:blipFill>
        <p:spPr bwMode="auto">
          <a:xfrm>
            <a:off x="214282" y="714356"/>
            <a:ext cx="485778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000628" y="1500174"/>
            <a:ext cx="3714776" cy="314327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 приходом весны выползают из своих норок. Обожают солнце и часами греются на камнях.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500042"/>
            <a:ext cx="1704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Змея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ПЕРВОЦВЕТ</a:t>
            </a:r>
            <a:endParaRPr lang="ru-RU" dirty="0"/>
          </a:p>
        </p:txBody>
      </p:sp>
      <p:pic>
        <p:nvPicPr>
          <p:cNvPr id="5" name="Picture 4" descr="http://fitoapteka.org/images/foto/156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0"/>
            <a:ext cx="62865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30" name="Picture 10" descr="9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1142984"/>
            <a:ext cx="3598864" cy="2698717"/>
          </a:xfrm>
          <a:prstGeom prst="rect">
            <a:avLst/>
          </a:prstGeom>
          <a:noFill/>
        </p:spPr>
      </p:pic>
      <p:pic>
        <p:nvPicPr>
          <p:cNvPr id="56331" name="Picture 11" descr="5679[1]"/>
          <p:cNvPicPr>
            <a:picLocks noChangeAspect="1" noChangeArrowheads="1"/>
          </p:cNvPicPr>
          <p:nvPr/>
        </p:nvPicPr>
        <p:blipFill>
          <a:blip r:embed="rId3" cstate="email"/>
          <a:srcRect b="-9301"/>
          <a:stretch>
            <a:fillRect/>
          </a:stretch>
        </p:blipFill>
        <p:spPr bwMode="auto">
          <a:xfrm>
            <a:off x="785786" y="4000505"/>
            <a:ext cx="3641752" cy="2843380"/>
          </a:xfrm>
          <a:prstGeom prst="rect">
            <a:avLst/>
          </a:prstGeom>
          <a:noFill/>
        </p:spPr>
      </p:pic>
      <p:pic>
        <p:nvPicPr>
          <p:cNvPr id="56332" name="Picture 12" descr="c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88887" y="1142984"/>
            <a:ext cx="3949995" cy="2714644"/>
          </a:xfrm>
          <a:prstGeom prst="rect">
            <a:avLst/>
          </a:prstGeom>
          <a:noFill/>
        </p:spPr>
      </p:pic>
      <p:pic>
        <p:nvPicPr>
          <p:cNvPr id="56333" name="Picture 13" descr="p_3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005262"/>
            <a:ext cx="3889375" cy="2625499"/>
          </a:xfrm>
          <a:prstGeom prst="rect">
            <a:avLst/>
          </a:prstGeom>
          <a:noFill/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ПТИЦЫ</a:t>
            </a:r>
            <a:endParaRPr lang="ru-RU" sz="6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ач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5857892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6248" y="42860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перелётных птиц черней,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Чистит  пашню от червей.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Взад-вперёд по пашне вскачь.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зовётся птица …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43702" y="5000636"/>
            <a:ext cx="19128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 smtClean="0">
                <a:latin typeface="+mn-lt"/>
              </a:rPr>
              <a:t>ГРАЧ</a:t>
            </a:r>
            <a:endParaRPr lang="ru-RU" sz="5400" b="1" dirty="0">
              <a:latin typeface="+mn-lt"/>
            </a:endParaRPr>
          </a:p>
        </p:txBody>
      </p:sp>
      <p:pic>
        <p:nvPicPr>
          <p:cNvPr id="5" name="Picture 5" descr="grach4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785926"/>
            <a:ext cx="4443413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94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allAtOnce"/>
      <p:bldP spid="4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а 1 из 20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600079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715140" y="285728"/>
            <a:ext cx="149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Грач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12" y="1214422"/>
            <a:ext cx="27146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Открывают весну грачи. Прилетают они еще в марте, при снеге. Грач – птица всеядная. Она с большим аппетитом ест и животную, и растительную пищу.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N:\Откр. урок\птицы\grac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2525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Грачи</a:t>
            </a:r>
            <a:endParaRPr lang="ru-RU" sz="54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192116" y="428604"/>
            <a:ext cx="54170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выступаю перед вами,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молодой весны гонец.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рад увидеться с друзьями!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Ну, а зовут меня…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9" name="Picture 6" descr="7726[2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" y="2571750"/>
            <a:ext cx="38877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 descr="4035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476250"/>
            <a:ext cx="3881437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5148263" y="5157788"/>
            <a:ext cx="309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5357818" y="5000636"/>
            <a:ext cx="27765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>
                <a:latin typeface="+mn-lt"/>
              </a:rPr>
              <a:t>СКВОРЕЦ</a:t>
            </a:r>
            <a:endParaRPr lang="ru-RU" sz="3600" b="1" dirty="0">
              <a:latin typeface="+mn-lt"/>
            </a:endParaRPr>
          </a:p>
        </p:txBody>
      </p:sp>
      <p:pic>
        <p:nvPicPr>
          <p:cNvPr id="7" name="скворец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439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964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929322" y="0"/>
            <a:ext cx="3312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Скворцы</a:t>
            </a:r>
            <a:endParaRPr lang="ru-RU" sz="54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884" y="1000108"/>
            <a:ext cx="32861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Вслед за грачами прилетают скворцы. Они отыскивают семена сорных трав и пробудившихся от зимнего сна насекомых.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t="5797" r="7216"/>
          <a:stretch>
            <a:fillRect/>
          </a:stretch>
        </p:blipFill>
        <p:spPr bwMode="auto">
          <a:xfrm>
            <a:off x="357158" y="285728"/>
            <a:ext cx="5000660" cy="464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 descr="E:\Новая папка\Рисунок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232742"/>
            <a:ext cx="1933585" cy="262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286216" y="0"/>
            <a:ext cx="4857784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Жаворонок</a:t>
            </a:r>
          </a:p>
        </p:txBody>
      </p:sp>
      <p:pic>
        <p:nvPicPr>
          <p:cNvPr id="23555" name="Picture 6" descr="Картинка 11 из 2090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2795" t="327" r="5708"/>
          <a:stretch>
            <a:fillRect/>
          </a:stretch>
        </p:blipFill>
        <p:spPr>
          <a:xfrm>
            <a:off x="68397" y="928670"/>
            <a:ext cx="5129762" cy="5357850"/>
          </a:xfrm>
        </p:spPr>
      </p:pic>
      <p:sp>
        <p:nvSpPr>
          <p:cNvPr id="4" name="Прямоугольник 3"/>
          <p:cNvSpPr/>
          <p:nvPr/>
        </p:nvSpPr>
        <p:spPr>
          <a:xfrm>
            <a:off x="5500694" y="928670"/>
            <a:ext cx="364330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солнце тёмный лес зардел,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долине пар белеет тонкий,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песню раннюю запел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лазури жаворонок звонкий.</a:t>
            </a: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 smtClean="0">
                <a:latin typeface="+mn-lt"/>
              </a:rPr>
              <a:t>В. А. Жуковский</a:t>
            </a:r>
            <a:endParaRPr lang="ru-RU" b="1" i="1" dirty="0">
              <a:latin typeface="+mn-lt"/>
              <a:cs typeface="Times New Roman" pitchFamily="18" charset="0"/>
            </a:endParaRPr>
          </a:p>
        </p:txBody>
      </p:sp>
      <p:pic>
        <p:nvPicPr>
          <p:cNvPr id="5" name="жаворо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286512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557216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000760" y="1357298"/>
            <a:ext cx="29289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Жаворонки бегают по проталинам, ищут прошлогодние семена трав, любят лакомиться насекомыми.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0"/>
            <a:ext cx="36497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Жаворонки</a:t>
            </a:r>
            <a:endParaRPr lang="ru-RU" sz="48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а 7 из 177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66"/>
            <a:ext cx="40719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286512" y="2643182"/>
            <a:ext cx="24737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Кукушка</a:t>
            </a:r>
            <a:endParaRPr lang="ru-RU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876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85720" y="5643578"/>
            <a:ext cx="2953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Ласточки</a:t>
            </a:r>
            <a:endParaRPr lang="ru-RU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876"/>
            <a:ext cx="40719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929322" y="5715016"/>
            <a:ext cx="2718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Соловьи</a:t>
            </a:r>
            <a:endParaRPr lang="ru-RU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57166"/>
            <a:ext cx="414340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28596" y="2500306"/>
            <a:ext cx="20533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Иволга</a:t>
            </a:r>
            <a:endParaRPr lang="ru-RU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Picture 10" descr="стриж"/>
          <p:cNvPicPr>
            <a:picLocks noChangeAspect="1" noChangeArrowheads="1"/>
          </p:cNvPicPr>
          <p:nvPr/>
        </p:nvPicPr>
        <p:blipFill>
          <a:blip r:embed="rId7" cstate="print"/>
          <a:srcRect l="22631" t="5201" r="16440" b="8959"/>
          <a:stretch>
            <a:fillRect/>
          </a:stretch>
        </p:blipFill>
        <p:spPr bwMode="auto">
          <a:xfrm>
            <a:off x="3214678" y="2714620"/>
            <a:ext cx="250033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857620" y="4429132"/>
            <a:ext cx="1828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Стриж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accent2"/>
                </a:solidFill>
                <a:latin typeface="Arial" charset="0"/>
              </a:rPr>
              <a:t>Водоплавающие птицы</a:t>
            </a:r>
          </a:p>
        </p:txBody>
      </p:sp>
      <p:pic>
        <p:nvPicPr>
          <p:cNvPr id="25604" name="Picture 4" descr="ут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34559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iCA2IM9J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3500438"/>
            <a:ext cx="4176712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iCAXGHRL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14752"/>
            <a:ext cx="32416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iCAUY89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908050"/>
            <a:ext cx="29527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786050" y="2928934"/>
            <a:ext cx="987427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утка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428596" y="3857628"/>
            <a:ext cx="1500198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лебедь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000628" y="1000108"/>
            <a:ext cx="1085862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чайка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4357686" y="3643314"/>
            <a:ext cx="949331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гусь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3108" y="214290"/>
            <a:ext cx="6286544" cy="579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28728" y="428604"/>
            <a:ext cx="6286544" cy="787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ПЕРВОЦВЕТ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8" name="Picture 4" descr="http://fitoapteka.org/images/foto/156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57364"/>
            <a:ext cx="3076575" cy="4095750"/>
          </a:xfrm>
          <a:prstGeom prst="rect">
            <a:avLst/>
          </a:prstGeom>
          <a:noFill/>
        </p:spPr>
      </p:pic>
      <p:pic>
        <p:nvPicPr>
          <p:cNvPr id="1030" name="Picture 6" descr="http://s44.radikal.ru/i105/1104/23/51e8cc48594e.jpg"/>
          <p:cNvPicPr>
            <a:picLocks noChangeAspect="1" noChangeArrowheads="1"/>
          </p:cNvPicPr>
          <p:nvPr/>
        </p:nvPicPr>
        <p:blipFill>
          <a:blip r:embed="rId4" cstate="print"/>
          <a:srcRect l="5882" r="9804"/>
          <a:stretch>
            <a:fillRect/>
          </a:stretch>
        </p:blipFill>
        <p:spPr bwMode="auto">
          <a:xfrm>
            <a:off x="1500166" y="1857364"/>
            <a:ext cx="3071834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AutoShape 5" descr="Полотно"/>
          <p:cNvSpPr>
            <a:spLocks noChangeArrowheads="1"/>
          </p:cNvSpPr>
          <p:nvPr/>
        </p:nvSpPr>
        <p:spPr bwMode="auto">
          <a:xfrm>
            <a:off x="179388" y="188913"/>
            <a:ext cx="4032250" cy="2259012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611188" y="836613"/>
            <a:ext cx="3460746" cy="858857"/>
          </a:xfrm>
          <a:prstGeom prst="horizontalScroll">
            <a:avLst>
              <a:gd name="adj" fmla="val 1250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</a:rPr>
              <a:t>О Т Г А Д А Й</a:t>
            </a:r>
            <a:endParaRPr lang="ru-RU" sz="3600" b="1" dirty="0">
              <a:solidFill>
                <a:srgbClr val="800000"/>
              </a:solidFill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250825" y="2708275"/>
            <a:ext cx="41275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/>
              <a:t>Без рук без топорёнка</a:t>
            </a:r>
          </a:p>
          <a:p>
            <a:pPr>
              <a:lnSpc>
                <a:spcPct val="150000"/>
              </a:lnSpc>
            </a:pPr>
            <a:r>
              <a:rPr lang="ru-RU" sz="2800" b="1"/>
              <a:t>Построена избёнка.</a:t>
            </a:r>
          </a:p>
        </p:txBody>
      </p:sp>
      <p:pic>
        <p:nvPicPr>
          <p:cNvPr id="61447" name="Picture 7" descr="0_5da_62787e31_XL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-14288"/>
            <a:ext cx="4500562" cy="3071813"/>
          </a:xfrm>
          <a:prstGeom prst="rect">
            <a:avLst/>
          </a:prstGeom>
          <a:noFill/>
        </p:spPr>
      </p:pic>
      <p:pic>
        <p:nvPicPr>
          <p:cNvPr id="61450" name="Picture 10" descr="0_3937_3af3da66_orig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068638"/>
            <a:ext cx="4500562" cy="3448050"/>
          </a:xfrm>
          <a:prstGeom prst="rect">
            <a:avLst/>
          </a:prstGeom>
          <a:noFill/>
        </p:spPr>
      </p:pic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323850" y="4724400"/>
            <a:ext cx="39862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Первая забота птиц –</a:t>
            </a:r>
          </a:p>
          <a:p>
            <a:r>
              <a:rPr lang="ru-RU" sz="2800" b="1"/>
              <a:t>свить гнездо.</a:t>
            </a:r>
          </a:p>
        </p:txBody>
      </p:sp>
      <p:pic>
        <p:nvPicPr>
          <p:cNvPr id="61453" name="Picture 13" descr="1180900161_f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997200"/>
            <a:ext cx="4643438" cy="3482975"/>
          </a:xfrm>
          <a:prstGeom prst="rect">
            <a:avLst/>
          </a:prstGeom>
          <a:noFill/>
        </p:spPr>
      </p:pic>
      <p:sp>
        <p:nvSpPr>
          <p:cNvPr id="61454" name="AutoShape 14" descr="Циновка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165850"/>
            <a:ext cx="395287" cy="287338"/>
          </a:xfrm>
          <a:prstGeom prst="actionButtonHome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52" grpId="0"/>
      <p:bldP spid="6145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86313" y="0"/>
            <a:ext cx="4114800" cy="12525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Кукушка</a:t>
            </a:r>
            <a:endParaRPr lang="ru-RU" sz="5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4" name="Picture 6" descr="E:\Новая папка\Рисунок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7" descr="E:\Новая папка\Рисунок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3837" y="1071546"/>
            <a:ext cx="3840163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укуш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6314" y="4286256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5903893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 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Кукушка - птица загадочная. Только кукушка не вьет гнезда и не выкармливает птенцов.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23" y="642916"/>
            <a:ext cx="7620054" cy="571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714348" y="0"/>
            <a:ext cx="76580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4429132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mtClean="0">
                <a:solidFill>
                  <a:srgbClr val="FFFF00"/>
                </a:solidFill>
              </a:rPr>
              <a:t>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571472" y="642918"/>
            <a:ext cx="76438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Происходят ли изменения в жизни диких животных с наступлением весны?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18"/>
            <a:ext cx="9144000" cy="57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6600CC"/>
                </a:solidFill>
              </a:rPr>
              <a:t>Толковый словарь С.И.Ожегова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948690"/>
            <a:ext cx="607223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5400" b="1" dirty="0" smtClean="0">
                <a:solidFill>
                  <a:srgbClr val="FF0000"/>
                </a:solidFill>
              </a:rPr>
              <a:t>«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Линька- это приспособление к окружающей среде, подготовка к жаркому времени года</a:t>
            </a:r>
            <a:r>
              <a:rPr lang="ru-RU" sz="5400" b="1" dirty="0" smtClean="0">
                <a:solidFill>
                  <a:srgbClr val="FF0000"/>
                </a:solidFill>
              </a:rPr>
              <a:t>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Picture 10" descr="Копия AN0079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5225" y="3429000"/>
            <a:ext cx="28987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животные в процессе линьки меняют цвет своей шкурки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19" y="1285860"/>
            <a:ext cx="447678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 descr="http://biofile.ru/pic/picnov13-42.jpg"/>
          <p:cNvPicPr>
            <a:picLocks noChangeAspect="1" noChangeArrowheads="1"/>
          </p:cNvPicPr>
          <p:nvPr/>
        </p:nvPicPr>
        <p:blipFill>
          <a:blip r:embed="rId4" cstate="print"/>
          <a:srcRect l="4117" t="12722" r="21190"/>
          <a:stretch>
            <a:fillRect/>
          </a:stretch>
        </p:blipFill>
        <p:spPr bwMode="auto">
          <a:xfrm>
            <a:off x="2500298" y="3857628"/>
            <a:ext cx="385765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9" descr="ANd9GcRiIBrxJ3LDuJCim-BMK9jdbl3MqgFXfuqGUhZ3wIMA2KGO1n2m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10588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Просыпается от спячки медведь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1718" t="4040" r="6250" b="9090"/>
          <a:stretch>
            <a:fillRect/>
          </a:stretch>
        </p:blipFill>
        <p:spPr bwMode="auto">
          <a:xfrm>
            <a:off x="1214414" y="1071546"/>
            <a:ext cx="6628811" cy="54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3" descr="0001f09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928670"/>
            <a:ext cx="8353425" cy="555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5" descr="E:\Новая папка\Рисунок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9113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000" t="21333" r="13000" b="16000"/>
          <a:stretch>
            <a:fillRect/>
          </a:stretch>
        </p:blipFill>
        <p:spPr bwMode="auto">
          <a:xfrm>
            <a:off x="2928926" y="3500414"/>
            <a:ext cx="40719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4286256"/>
            <a:ext cx="2643206" cy="100013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Барсук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6027003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Ёж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8" name="Picture 5" descr="E:\Новая папка\Рисунок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44" y="0"/>
            <a:ext cx="4429156" cy="3712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286480" y="2857496"/>
            <a:ext cx="2857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Бурундук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207963" y="260350"/>
            <a:ext cx="3140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Бельчата</a:t>
            </a:r>
          </a:p>
        </p:txBody>
      </p:sp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207963" y="3695700"/>
            <a:ext cx="1944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Ежата</a:t>
            </a:r>
          </a:p>
        </p:txBody>
      </p:sp>
      <p:sp>
        <p:nvSpPr>
          <p:cNvPr id="40966" name="TextBox 5"/>
          <p:cNvSpPr txBox="1">
            <a:spLocks noChangeArrowheads="1"/>
          </p:cNvSpPr>
          <p:nvPr/>
        </p:nvSpPr>
        <p:spPr bwMode="auto">
          <a:xfrm>
            <a:off x="4643438" y="3695700"/>
            <a:ext cx="2016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Зайчонок</a:t>
            </a:r>
          </a:p>
        </p:txBody>
      </p:sp>
      <p:pic>
        <p:nvPicPr>
          <p:cNvPr id="40967" name="Picture 10" descr="E:\Новая папка\Рисунок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00438"/>
            <a:ext cx="4429124" cy="337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11" descr="E:\Новая папка\Рисунок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21088"/>
            <a:ext cx="435610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12" descr="E:\Новая папка\Рисунок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6100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ANd9GcQtDs0T_R7piJcDPpAupVZ0OM8-hLGDWLwZhYQumXPeHbUgAIX6x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-1"/>
            <a:ext cx="4429124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Заголовок 2"/>
          <p:cNvSpPr>
            <a:spLocks noGrp="1"/>
          </p:cNvSpPr>
          <p:nvPr>
            <p:ph type="title"/>
          </p:nvPr>
        </p:nvSpPr>
        <p:spPr>
          <a:xfrm>
            <a:off x="2786050" y="0"/>
            <a:ext cx="5143504" cy="92867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6600" b="1" dirty="0" smtClean="0">
                <a:solidFill>
                  <a:srgbClr val="FF0000"/>
                </a:solidFill>
              </a:rPr>
              <a:t>Детёныши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io.nios.ru/sites/io.nios.ru/files/images/image008_10.jpg"/>
          <p:cNvPicPr>
            <a:picLocks noChangeAspect="1" noChangeArrowheads="1"/>
          </p:cNvPicPr>
          <p:nvPr/>
        </p:nvPicPr>
        <p:blipFill>
          <a:blip r:embed="rId3" cstate="print"/>
          <a:srcRect l="21802" t="37293" r="21511" b="-3592"/>
          <a:stretch>
            <a:fillRect/>
          </a:stretch>
        </p:blipFill>
        <p:spPr bwMode="auto">
          <a:xfrm>
            <a:off x="4357686" y="1500175"/>
            <a:ext cx="4500587" cy="450059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0"/>
            <a:ext cx="61700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в группах</a:t>
            </a:r>
            <a:endParaRPr lang="ru-RU" sz="6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57158" y="1500174"/>
            <a:ext cx="392909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1) Умей выслушать товарища;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2) Своё мнение должен высказать каждый;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3) Закончив дело, помоги другу;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4) Работай тихо, чтобы не мешать другим;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5) Рабочее место содержи в порядке.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8" name="Antonio Lucio Vivaldi (Антонио Лючио Вивальди) - Времена года. Весна - I. Alleg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0043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7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kazap.ru/userfiles/1%28102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0"/>
            <a:ext cx="63579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9"/>
          <p:cNvSpPr>
            <a:spLocks noChangeArrowheads="1"/>
          </p:cNvSpPr>
          <p:nvPr/>
        </p:nvSpPr>
        <p:spPr bwMode="auto">
          <a:xfrm>
            <a:off x="0" y="2976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7671" name="Group 23"/>
          <p:cNvGraphicFramePr>
            <a:graphicFrameLocks noGrp="1"/>
          </p:cNvGraphicFramePr>
          <p:nvPr/>
        </p:nvGraphicFramePr>
        <p:xfrm>
          <a:off x="825500" y="1214422"/>
          <a:ext cx="8318500" cy="3923030"/>
        </p:xfrm>
        <a:graphic>
          <a:graphicData uri="http://schemas.openxmlformats.org/drawingml/2006/table">
            <a:tbl>
              <a:tblPr/>
              <a:tblGrid>
                <a:gridCol w="1982788"/>
                <a:gridCol w="1143000"/>
                <a:gridCol w="5192712"/>
              </a:tblGrid>
              <a:tr h="990600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Сегодня на уроке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charset="0"/>
                        </a:rPr>
                        <a:t>я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узнал, открыл для себя…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научился, смог…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1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могу похвалить себя и своих одноклассников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за …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90" name="Line 60"/>
          <p:cNvSpPr>
            <a:spLocks noChangeShapeType="1"/>
          </p:cNvSpPr>
          <p:nvPr/>
        </p:nvSpPr>
        <p:spPr bwMode="auto">
          <a:xfrm flipV="1">
            <a:off x="3000364" y="1714488"/>
            <a:ext cx="720725" cy="9366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Line 61"/>
          <p:cNvSpPr>
            <a:spLocks noChangeShapeType="1"/>
          </p:cNvSpPr>
          <p:nvPr/>
        </p:nvSpPr>
        <p:spPr bwMode="auto">
          <a:xfrm flipV="1">
            <a:off x="3071802" y="2786058"/>
            <a:ext cx="720725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62"/>
          <p:cNvSpPr>
            <a:spLocks noChangeShapeType="1"/>
          </p:cNvSpPr>
          <p:nvPr/>
        </p:nvSpPr>
        <p:spPr bwMode="auto">
          <a:xfrm>
            <a:off x="3000364" y="3500438"/>
            <a:ext cx="720725" cy="4318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8693" name="Picture 63" descr="D:\раб стол\Байлукова Н.А\Картинки\карт\Рисунок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32789"/>
            <a:ext cx="2441547" cy="2625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Рефлексия</a:t>
            </a:r>
            <a:endParaRPr lang="ru-RU" sz="66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9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1500" smtClean="0"/>
          </a:p>
        </p:txBody>
      </p:sp>
      <p:sp>
        <p:nvSpPr>
          <p:cNvPr id="139272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00200"/>
            <a:ext cx="4038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		</a:t>
            </a:r>
            <a:r>
              <a:rPr lang="ru-RU" sz="2400" b="1" i="1" smtClean="0">
                <a:solidFill>
                  <a:schemeClr val="bg2"/>
                </a:solidFill>
              </a:rPr>
              <a:t>Нор звериных,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smtClean="0">
                <a:solidFill>
                  <a:schemeClr val="bg2"/>
                </a:solidFill>
              </a:rPr>
              <a:t>		Птичьего гнезда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smtClean="0">
                <a:solidFill>
                  <a:schemeClr val="bg2"/>
                </a:solidFill>
              </a:rPr>
              <a:t>	Разорять не будем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smtClean="0">
                <a:solidFill>
                  <a:schemeClr val="bg2"/>
                </a:solidFill>
              </a:rPr>
              <a:t>		НИКОГДА!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smtClean="0">
                <a:solidFill>
                  <a:schemeClr val="bg2"/>
                </a:solidFill>
              </a:rPr>
              <a:t>		Пусть птенцам 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smtClean="0">
                <a:solidFill>
                  <a:schemeClr val="bg2"/>
                </a:solidFill>
              </a:rPr>
              <a:t>	маленьким зверятам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smtClean="0">
                <a:solidFill>
                  <a:schemeClr val="bg2"/>
                </a:solidFill>
              </a:rPr>
              <a:t>		Хорошо живётся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smtClean="0">
                <a:solidFill>
                  <a:schemeClr val="bg2"/>
                </a:solidFill>
              </a:rPr>
              <a:t>		с нами рядом!</a:t>
            </a:r>
          </a:p>
        </p:txBody>
      </p:sp>
      <p:sp>
        <p:nvSpPr>
          <p:cNvPr id="139274" name="WordArt 10"/>
          <p:cNvSpPr>
            <a:spLocks noChangeArrowheads="1" noChangeShapeType="1" noTextEdit="1"/>
          </p:cNvSpPr>
          <p:nvPr/>
        </p:nvSpPr>
        <p:spPr bwMode="auto">
          <a:xfrm>
            <a:off x="838200" y="0"/>
            <a:ext cx="7391400" cy="137160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r>
              <a:rPr lang="ru-RU" sz="24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Правила друзей природы:</a:t>
            </a:r>
          </a:p>
        </p:txBody>
      </p:sp>
      <p:pic>
        <p:nvPicPr>
          <p:cNvPr id="139275" name="Picture 11" descr="0001496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2038" y="2555875"/>
            <a:ext cx="3814762" cy="2619375"/>
          </a:xfrm>
          <a:noFill/>
        </p:spPr>
      </p:pic>
      <p:pic>
        <p:nvPicPr>
          <p:cNvPr id="139276" name="Picture 12" descr="000168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62200"/>
            <a:ext cx="41910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7" name="Picture 13" descr="000149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339975"/>
            <a:ext cx="4191000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8" name="Picture 14" descr="000174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2354263"/>
            <a:ext cx="44196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9" name="Picture 15" descr="000157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1447800"/>
            <a:ext cx="44354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82" name="Picture 18" descr="0001714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0638"/>
            <a:ext cx="9448800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83" name="WordArt 19"/>
          <p:cNvSpPr>
            <a:spLocks noChangeArrowheads="1" noChangeShapeType="1" noTextEdit="1"/>
          </p:cNvSpPr>
          <p:nvPr/>
        </p:nvSpPr>
        <p:spPr bwMode="auto">
          <a:xfrm>
            <a:off x="357158" y="5286388"/>
            <a:ext cx="9144064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spc="720" dirty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Спасибо </a:t>
            </a:r>
            <a:r>
              <a:rPr lang="ru-RU" sz="5400" b="1" kern="10" spc="72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за работу!</a:t>
            </a:r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9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9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9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9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9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9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9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9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9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9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9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9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9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9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9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9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9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9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9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9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9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9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9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9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4" grpId="0" animBg="1"/>
      <p:bldP spid="13928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786058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dirty="0" smtClean="0">
                <a:hlinkClick r:id="rId2"/>
              </a:rPr>
              <a:t>http://www.yandex.ru</a:t>
            </a:r>
            <a:r>
              <a:rPr lang="ru-RU" dirty="0" smtClean="0"/>
              <a:t> картинки по теме Весна, растения, животные, птицы.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Интернет ресурсы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://www.liveinternet.ru/users/2917098/post98668479/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</a:rPr>
              <a:t>МОУ «Гимназия № 34» </a:t>
            </a:r>
            <a:r>
              <a:rPr lang="ru-RU" sz="4000" dirty="0" smtClean="0">
                <a:solidFill>
                  <a:schemeClr val="accent1"/>
                </a:solidFill>
                <a:latin typeface="+mn-lt"/>
              </a:rPr>
              <a:t>г.Саратов</a:t>
            </a:r>
            <a:endParaRPr lang="ru-RU" sz="4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0925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sz="3900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700" b="1" i="1" dirty="0" smtClean="0">
                <a:solidFill>
                  <a:srgbClr val="FF0000"/>
                </a:solidFill>
              </a:rPr>
              <a:t>Урок окружающего мира </a:t>
            </a:r>
          </a:p>
          <a:p>
            <a:pPr algn="ctr">
              <a:buNone/>
            </a:pPr>
            <a:r>
              <a:rPr lang="ru-RU" sz="4700" b="1" i="1" dirty="0" smtClean="0">
                <a:solidFill>
                  <a:srgbClr val="FF0000"/>
                </a:solidFill>
              </a:rPr>
              <a:t>в 1 «В» классе</a:t>
            </a:r>
          </a:p>
          <a:p>
            <a:pPr algn="ctr">
              <a:buNone/>
            </a:pPr>
            <a:r>
              <a:rPr lang="ru-RU" sz="4700" b="1" i="1" dirty="0" smtClean="0">
                <a:solidFill>
                  <a:srgbClr val="FF0000"/>
                </a:solidFill>
              </a:rPr>
              <a:t>«Как животные весну встречают»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pPr algn="r">
              <a:buNone/>
            </a:pPr>
            <a:r>
              <a:rPr lang="ru-RU" sz="3800" i="1" dirty="0" smtClean="0"/>
              <a:t>Презентацию составила: </a:t>
            </a:r>
          </a:p>
          <a:p>
            <a:pPr algn="r">
              <a:buNone/>
            </a:pPr>
            <a:r>
              <a:rPr lang="ru-RU" sz="3800" i="1" dirty="0" smtClean="0"/>
              <a:t>учитель начальных классов</a:t>
            </a:r>
          </a:p>
          <a:p>
            <a:pPr algn="r">
              <a:buNone/>
            </a:pPr>
            <a:r>
              <a:rPr lang="ru-RU" sz="3800" i="1" dirty="0" smtClean="0"/>
              <a:t>Осипенко Ольга Викторовна</a:t>
            </a:r>
            <a:endParaRPr lang="ru-RU" sz="3800" i="1" dirty="0"/>
          </a:p>
        </p:txBody>
      </p:sp>
      <p:pic>
        <p:nvPicPr>
          <p:cNvPr id="8" name="Picture 4" descr="М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00438"/>
            <a:ext cx="3456384" cy="2708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1571612"/>
            <a:ext cx="707232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«Как </a:t>
            </a:r>
            <a: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животные </a:t>
            </a:r>
            <a:b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весну встречают»</a:t>
            </a:r>
          </a:p>
        </p:txBody>
      </p:sp>
      <p:pic>
        <p:nvPicPr>
          <p:cNvPr id="2054" name="Picture 6" descr="4AZF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676275"/>
            <a:ext cx="25209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7UXq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41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0"/>
            <a:ext cx="7000892" cy="1714488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Тема исследования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0" name="Picture 7" descr="AG00317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786058"/>
            <a:ext cx="2645236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3357562"/>
            <a:ext cx="75009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познакомиться с изменениями в жизни животных с приходом весны</a:t>
            </a:r>
          </a:p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Задача: продолжение оформления «Лесного журнала» на основе полученных знаний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uild="p"/>
      <p:bldP spid="11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Целевые установки: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 УУД:</a:t>
            </a:r>
            <a:endParaRPr lang="ru-RU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-развивать логическое мышление, внимание, память, речь на языке предмета;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-воспитывать эстетическое восприятие и интерес к изучению родной природы, бережное и заботливое отношение к природе;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-формирование ученической компетентности;</a:t>
            </a:r>
          </a:p>
          <a:p>
            <a:r>
              <a:rPr lang="ru-RU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Предметные УУД:</a:t>
            </a:r>
            <a:endParaRPr lang="ru-RU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-формировать представление детей об изменениях в  жизни насекомых, лягушек, змей, птиц, зверей весной;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-расширить знания детей о разнообразии животного  мира;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выявлять связи между животными, а так же между объектами живой и не живой природы;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-закрепить знания о птицах,  зимующих и перелётных.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Целевые установки: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 fontScale="92500" lnSpcReduction="10000"/>
          </a:bodyPr>
          <a:lstStyle/>
          <a:p>
            <a:r>
              <a:rPr lang="ru-RU" sz="1700" b="1" u="sng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Метапредметные</a:t>
            </a:r>
            <a:r>
              <a:rPr lang="ru-RU" sz="17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УУД:</a:t>
            </a:r>
            <a:endParaRPr lang="ru-RU" sz="17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Познавательные УУД:</a:t>
            </a:r>
            <a:endParaRPr lang="ru-RU" sz="16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развивать память, логическое мышление и речь на языке предмета;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-устанавливать причинно-следственные связи;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-использовать различные способы обработки, анализа и представления информации;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-строить монологическую речь в устной форме;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развивать умение переносить приобретённые знания в новые;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-формировать навык чтения на материале урока.</a:t>
            </a:r>
          </a:p>
          <a:p>
            <a:r>
              <a:rPr lang="ru-RU" sz="1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Регулятивные УУД:</a:t>
            </a:r>
            <a:endParaRPr lang="ru-RU" sz="16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определять и формулировать тему и цель урока с помощью учителя;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-планировать свои действия в соответствии с поставленной задачей с помощью учителя;</a:t>
            </a:r>
          </a:p>
          <a:p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проявлять способность к самооценке на основе критерия успешности учебной деятельности;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-вносить необходимые коррективы в действие после его завершения на основе его оценки и учёта характера сделанных ошибок;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-формировать умения обобщать, делать выводы, находить закономерности;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-воспитывать умение работать в группе и самостоятельно;</a:t>
            </a:r>
          </a:p>
          <a:p>
            <a:r>
              <a:rPr lang="ru-RU" sz="1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Коммуникативные УУД</a:t>
            </a:r>
            <a:r>
              <a:rPr lang="ru-RU" sz="1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-слушать и понимать речь других; 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-совместно договариваться о правилах поведения общения в группе и следовать им;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-учитывать разные мнения и стремиться к координации различных позиций в сотрудничестве;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-оказывать помощь товарищу;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-формировать умение строить грамотные высказывания своих выводов и умозаключений на языке предмета. 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Актуализация ранее усвоенных знаний и умений.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123\Pictures\img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357298"/>
            <a:ext cx="8532813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>
                <a:solidFill>
                  <a:srgbClr val="003300"/>
                </a:solidFill>
              </a:rPr>
              <a:t>Весна – </a:t>
            </a:r>
            <a:br>
              <a:rPr lang="ru-RU" sz="4000" b="1" smtClean="0">
                <a:solidFill>
                  <a:srgbClr val="003300"/>
                </a:solidFill>
              </a:rPr>
            </a:br>
            <a:r>
              <a:rPr lang="ru-RU" sz="4000" b="1" smtClean="0">
                <a:solidFill>
                  <a:srgbClr val="003300"/>
                </a:solidFill>
              </a:rPr>
              <a:t>природа пробуждается</a:t>
            </a:r>
            <a:r>
              <a:rPr lang="ru-RU" sz="4000" smtClean="0">
                <a:solidFill>
                  <a:srgbClr val="003300"/>
                </a:solidFill>
              </a:rPr>
              <a:t>.</a:t>
            </a:r>
          </a:p>
        </p:txBody>
      </p:sp>
      <p:pic>
        <p:nvPicPr>
          <p:cNvPr id="9223" name="Picture 7" descr="mar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3276600"/>
            <a:ext cx="2708275" cy="2895600"/>
          </a:xfrm>
          <a:noFill/>
        </p:spPr>
      </p:pic>
      <p:pic>
        <p:nvPicPr>
          <p:cNvPr id="9225" name="Picture 9" descr="ig0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0" y="3276600"/>
            <a:ext cx="2819400" cy="2895600"/>
          </a:xfrm>
          <a:noFill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57200" y="1981200"/>
            <a:ext cx="2362200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МАРТ</a:t>
            </a:r>
            <a:r>
              <a:rPr lang="en-US" sz="2800" b="1">
                <a:solidFill>
                  <a:srgbClr val="006600"/>
                </a:solidFill>
              </a:rPr>
              <a:t>-</a:t>
            </a:r>
            <a:endParaRPr lang="ru-RU" sz="2800" b="1">
              <a:solidFill>
                <a:srgbClr val="006600"/>
              </a:solidFill>
            </a:endParaRPr>
          </a:p>
          <a:p>
            <a:r>
              <a:rPr lang="ru-RU" sz="2800" b="1">
                <a:solidFill>
                  <a:srgbClr val="006600"/>
                </a:solidFill>
              </a:rPr>
              <a:t>Протальник</a:t>
            </a:r>
            <a:endParaRPr lang="ru-RU" sz="3200" b="1">
              <a:solidFill>
                <a:srgbClr val="006600"/>
              </a:solidFill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429000" y="2009775"/>
            <a:ext cx="2033588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АПРЕЛЬ-</a:t>
            </a:r>
          </a:p>
          <a:p>
            <a:r>
              <a:rPr lang="ru-RU" sz="2800" b="1">
                <a:solidFill>
                  <a:srgbClr val="006600"/>
                </a:solidFill>
              </a:rPr>
              <a:t>Снегогон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324600" y="2057400"/>
            <a:ext cx="2209800" cy="9540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МАЙ-</a:t>
            </a:r>
          </a:p>
          <a:p>
            <a:r>
              <a:rPr lang="ru-RU" sz="2800" b="1">
                <a:solidFill>
                  <a:srgbClr val="006600"/>
                </a:solidFill>
              </a:rPr>
              <a:t>Травник</a:t>
            </a:r>
          </a:p>
        </p:txBody>
      </p:sp>
      <p:pic>
        <p:nvPicPr>
          <p:cNvPr id="9233" name="Picture 17" descr="26639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96000" y="3276600"/>
            <a:ext cx="2832100" cy="2895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28" y="274638"/>
            <a:ext cx="6286544" cy="579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28604"/>
            <a:ext cx="8358246" cy="787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ПЕЧЁНОЧНИЦА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4578" name="Picture 2" descr="http://kazap.ru/userfiles/1%28102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857364"/>
            <a:ext cx="3214710" cy="4095750"/>
          </a:xfrm>
          <a:prstGeom prst="rect">
            <a:avLst/>
          </a:prstGeom>
          <a:noFill/>
        </p:spPr>
      </p:pic>
      <p:pic>
        <p:nvPicPr>
          <p:cNvPr id="24580" name="Picture 4" descr="http://www.deti.religiousbook.org.ua/img/pech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857364"/>
            <a:ext cx="3143272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8728" y="-27709"/>
            <a:ext cx="628654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28" y="274638"/>
            <a:ext cx="6286544" cy="579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28604"/>
            <a:ext cx="8358246" cy="787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МАТЬ-И-МАЧЕХА</a:t>
            </a:r>
          </a:p>
        </p:txBody>
      </p:sp>
      <p:pic>
        <p:nvPicPr>
          <p:cNvPr id="26626" name="Picture 2" descr="http://4put.ru/pictures/max/127/39254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1857364"/>
            <a:ext cx="3071834" cy="4095750"/>
          </a:xfrm>
          <a:prstGeom prst="rect">
            <a:avLst/>
          </a:prstGeom>
          <a:noFill/>
        </p:spPr>
      </p:pic>
      <p:pic>
        <p:nvPicPr>
          <p:cNvPr id="26630" name="Picture 6" descr="http://www.wqed.org/birdblog/wp-content/uploads/2009/03/flowers_coltsfoot_rsz_wi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57364"/>
            <a:ext cx="3076575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Формирование новых знаний и умений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(постановка учебной задачи)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2500306"/>
            <a:ext cx="6515088" cy="3857652"/>
          </a:xfrm>
        </p:spPr>
        <p:txBody>
          <a:bodyPr>
            <a:normAutofit fontScale="92500" lnSpcReduction="10000"/>
          </a:bodyPr>
          <a:lstStyle/>
          <a:p>
            <a:pPr marL="360000" algn="ctr">
              <a:buNone/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Дорогая, редакция! </a:t>
            </a:r>
          </a:p>
          <a:p>
            <a:pPr marL="360000" algn="ctr">
              <a:buNone/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Мы приглашаем вас совершить экскурсию в лес,</a:t>
            </a:r>
          </a:p>
          <a:p>
            <a:pPr marL="360000" algn="ctr">
              <a:buNone/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которая поможет разгадать загадки и тайны природы.</a:t>
            </a:r>
          </a:p>
          <a:p>
            <a:pPr marL="360000" algn="ctr">
              <a:buNone/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Маша и Миша</a:t>
            </a:r>
          </a:p>
          <a:p>
            <a:endParaRPr lang="ru-RU" dirty="0"/>
          </a:p>
        </p:txBody>
      </p:sp>
      <p:pic>
        <p:nvPicPr>
          <p:cNvPr id="4" name="Picture 2" descr="http://im5-tub-ru.yandex.net/i?id=281966652-26-72&amp;n=21"/>
          <p:cNvPicPr>
            <a:picLocks noChangeAspect="1" noChangeArrowheads="1"/>
          </p:cNvPicPr>
          <p:nvPr/>
        </p:nvPicPr>
        <p:blipFill>
          <a:blip r:embed="rId2" cstate="print"/>
          <a:srcRect l="11110" t="9998" r="19444" b="10001"/>
          <a:stretch>
            <a:fillRect/>
          </a:stretch>
        </p:blipFill>
        <p:spPr bwMode="auto">
          <a:xfrm>
            <a:off x="0" y="2428868"/>
            <a:ext cx="214314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сканирование0001"/>
          <p:cNvPicPr>
            <a:picLocks noChangeAspect="1" noChangeArrowheads="1"/>
          </p:cNvPicPr>
          <p:nvPr/>
        </p:nvPicPr>
        <p:blipFill>
          <a:blip r:embed="rId2" cstate="print"/>
          <a:srcRect t="10478" r="3891" b="22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5-tub-ru.yandex.net/i?id=281966652-26-72&amp;n=21"/>
          <p:cNvPicPr>
            <a:picLocks noChangeAspect="1" noChangeArrowheads="1"/>
          </p:cNvPicPr>
          <p:nvPr/>
        </p:nvPicPr>
        <p:blipFill>
          <a:blip r:embed="rId3" cstate="print"/>
          <a:srcRect l="11110" t="9998" r="19444" b="10001"/>
          <a:stretch>
            <a:fillRect/>
          </a:stretch>
        </p:blipFill>
        <p:spPr bwMode="auto">
          <a:xfrm>
            <a:off x="0" y="0"/>
            <a:ext cx="1785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6215074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в парах</a:t>
            </a:r>
            <a:endParaRPr lang="ru-RU" sz="66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6564" name="AutoShape 4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6" name="AutoShape 6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8" name="AutoShape 8" descr="https://fs00.infourok.ru/images/doc/258/263198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570" name="Picture 10" descr="http://www.uim5.ru/files/1288079926_120912364_1____D__1288079926.jpg"/>
          <p:cNvPicPr>
            <a:picLocks noChangeAspect="1" noChangeArrowheads="1"/>
          </p:cNvPicPr>
          <p:nvPr/>
        </p:nvPicPr>
        <p:blipFill>
          <a:blip r:embed="rId2" cstate="print"/>
          <a:srcRect l="21600" r="1599" b="973"/>
          <a:stretch>
            <a:fillRect/>
          </a:stretch>
        </p:blipFill>
        <p:spPr bwMode="auto">
          <a:xfrm>
            <a:off x="3286116" y="4987241"/>
            <a:ext cx="1962763" cy="1870759"/>
          </a:xfrm>
          <a:prstGeom prst="rect">
            <a:avLst/>
          </a:prstGeom>
          <a:noFill/>
        </p:spPr>
      </p:pic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285720" y="1357298"/>
            <a:ext cx="84296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Возьмите цветные карточки. Работая в паре, обсудите и обведите в кружочек (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возьмите в объектив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лишнего:</a:t>
            </a:r>
            <a:endParaRPr lang="ru-RU" sz="3600" b="1" dirty="0" smtClean="0">
              <a:solidFill>
                <a:schemeClr val="accent3">
                  <a:lumMod val="10000"/>
                </a:schemeClr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белка, лось, бабочка, медведь, лиса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сом, муха, пчела, жук, бабочка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стриж, снегирь, грач, заяц, ворона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1571612"/>
            <a:ext cx="707232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«Как </a:t>
            </a:r>
            <a: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животные </a:t>
            </a:r>
            <a:b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весну встречают»</a:t>
            </a:r>
          </a:p>
        </p:txBody>
      </p:sp>
      <p:pic>
        <p:nvPicPr>
          <p:cNvPr id="2054" name="Picture 6" descr="4AZF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676275"/>
            <a:ext cx="25209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7UXq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203825"/>
            <a:ext cx="16541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0"/>
            <a:ext cx="7000892" cy="1714488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Тема исследования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0" name="Picture 7" descr="AG00317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786058"/>
            <a:ext cx="2645236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3357562"/>
            <a:ext cx="75009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познакомиться с изменениями в жизни животных с приходом весны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uild="p"/>
      <p:bldP spid="11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6841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Открытие новых знаний (построение проекта выхода из затруднения)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работают с учебником, хрестоматией,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энциклопедией, иллюстративным материалом;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ведётся словарная работа (проталины, линька),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отгадывают загадки, слушают аудиозаписи с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пением первых перелётных птиц (грача, скворца,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жаворонка), работают в печатных тетрадях,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выстраивают цепочку связей изменений в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неживой природе с живой природой (потепление -проталины – насекомые – птицы, звери),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решают экологические задачи: можно ли ловить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бабочек и разорять птичьи гнёзда.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857224" y="277813"/>
            <a:ext cx="7829576" cy="865171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6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Насекомые</a:t>
            </a:r>
          </a:p>
        </p:txBody>
      </p:sp>
      <p:pic>
        <p:nvPicPr>
          <p:cNvPr id="16387" name="Picture 9" descr="Бабочка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2428868"/>
            <a:ext cx="3032125" cy="2019300"/>
          </a:xfrm>
          <a:noFill/>
        </p:spPr>
      </p:pic>
      <p:pic>
        <p:nvPicPr>
          <p:cNvPr id="16388" name="Picture 10" descr="Жук носорог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73750" y="2743200"/>
            <a:ext cx="3270250" cy="2019300"/>
          </a:xfrm>
          <a:noFill/>
        </p:spPr>
      </p:pic>
      <p:pic>
        <p:nvPicPr>
          <p:cNvPr id="16389" name="Picture 11" descr="ос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86116" y="1071546"/>
            <a:ext cx="2692400" cy="2019300"/>
          </a:xfrm>
          <a:noFill/>
        </p:spPr>
      </p:pic>
      <p:pic>
        <p:nvPicPr>
          <p:cNvPr id="16390" name="Picture 12" descr="майский жук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4643446"/>
            <a:ext cx="2721186" cy="2214554"/>
          </a:xfrm>
          <a:noFill/>
        </p:spPr>
      </p:pic>
      <p:pic>
        <p:nvPicPr>
          <p:cNvPr id="7" name="Picture 10" descr="Божья коров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8829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 descr="Шмел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4071942"/>
            <a:ext cx="2941638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173987" y="4429132"/>
            <a:ext cx="2970013" cy="2230439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6717096" y="0"/>
            <a:ext cx="2426904" cy="1801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2051050" y="2205038"/>
            <a:ext cx="5400675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Спал цветок и вдруг проснулся, 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Больше спать не захотел.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Шевельнулся, встрепенулся,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Взвился вверх и улетел.</a:t>
            </a:r>
          </a:p>
        </p:txBody>
      </p:sp>
      <p:pic>
        <p:nvPicPr>
          <p:cNvPr id="52242" name="Picture 18" descr="1189406796_1189231204_228433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88913"/>
            <a:ext cx="2328862" cy="1976437"/>
          </a:xfrm>
          <a:prstGeom prst="rect">
            <a:avLst/>
          </a:prstGeom>
          <a:noFill/>
        </p:spPr>
      </p:pic>
      <p:pic>
        <p:nvPicPr>
          <p:cNvPr id="52243" name="Picture 19" descr="1189406796_1189231111_225521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188913"/>
            <a:ext cx="2447925" cy="1974850"/>
          </a:xfrm>
          <a:prstGeom prst="rect">
            <a:avLst/>
          </a:prstGeom>
          <a:noFill/>
        </p:spPr>
      </p:pic>
      <p:pic>
        <p:nvPicPr>
          <p:cNvPr id="52244" name="Picture 20" descr="1189406796_1189231076_224035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4508500"/>
            <a:ext cx="2808288" cy="2089150"/>
          </a:xfrm>
          <a:prstGeom prst="rect">
            <a:avLst/>
          </a:prstGeom>
          <a:noFill/>
        </p:spPr>
      </p:pic>
      <p:pic>
        <p:nvPicPr>
          <p:cNvPr id="52245" name="Picture 21" descr="1189406796_1189231032_2211699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888" y="188913"/>
            <a:ext cx="2663825" cy="1976437"/>
          </a:xfrm>
          <a:prstGeom prst="rect">
            <a:avLst/>
          </a:prstGeom>
          <a:noFill/>
        </p:spPr>
      </p:pic>
      <p:pic>
        <p:nvPicPr>
          <p:cNvPr id="52246" name="Picture 22" descr="1189406796_1189231052_2221234[1]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76600" y="4508500"/>
            <a:ext cx="2736850" cy="2089150"/>
          </a:xfrm>
          <a:prstGeom prst="rect">
            <a:avLst/>
          </a:prstGeom>
          <a:noFill/>
        </p:spPr>
      </p:pic>
      <p:pic>
        <p:nvPicPr>
          <p:cNvPr id="52247" name="Picture 23" descr="1189406796_1189231043_2212393[1]"/>
          <p:cNvPicPr>
            <a:picLocks noChangeAspect="1" noChangeArrowheads="1"/>
          </p:cNvPicPr>
          <p:nvPr/>
        </p:nvPicPr>
        <p:blipFill>
          <a:blip r:embed="rId7" cstate="email"/>
          <a:srcRect l="-438"/>
          <a:stretch>
            <a:fillRect/>
          </a:stretch>
        </p:blipFill>
        <p:spPr bwMode="auto">
          <a:xfrm>
            <a:off x="6227763" y="4508500"/>
            <a:ext cx="2736850" cy="2089150"/>
          </a:xfrm>
          <a:prstGeom prst="rect">
            <a:avLst/>
          </a:prstGeom>
          <a:noFill/>
        </p:spPr>
      </p:pic>
      <p:sp>
        <p:nvSpPr>
          <p:cNvPr id="52249" name="Oval 25" descr="1189406796_1189231152_2277823[1]"/>
          <p:cNvSpPr>
            <a:spLocks noChangeArrowheads="1"/>
          </p:cNvSpPr>
          <p:nvPr/>
        </p:nvSpPr>
        <p:spPr bwMode="auto">
          <a:xfrm>
            <a:off x="7019925" y="2349500"/>
            <a:ext cx="1873250" cy="2014538"/>
          </a:xfrm>
          <a:prstGeom prst="ellipse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50" name="Oval 26" descr="1189406796_1189231243_2289004[1]"/>
          <p:cNvSpPr>
            <a:spLocks noChangeArrowheads="1"/>
          </p:cNvSpPr>
          <p:nvPr/>
        </p:nvSpPr>
        <p:spPr bwMode="auto">
          <a:xfrm>
            <a:off x="179388" y="2276475"/>
            <a:ext cx="1873250" cy="2014538"/>
          </a:xfrm>
          <a:prstGeom prst="ellipse">
            <a:avLst/>
          </a:prstGeom>
          <a:blipFill dpi="0" rotWithShape="1">
            <a:blip r:embed="rId9" cstate="email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30" name="Picture 10" descr="9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1142984"/>
            <a:ext cx="3598864" cy="2698717"/>
          </a:xfrm>
          <a:prstGeom prst="rect">
            <a:avLst/>
          </a:prstGeom>
          <a:noFill/>
        </p:spPr>
      </p:pic>
      <p:pic>
        <p:nvPicPr>
          <p:cNvPr id="56331" name="Picture 11" descr="5679[1]"/>
          <p:cNvPicPr>
            <a:picLocks noChangeAspect="1" noChangeArrowheads="1"/>
          </p:cNvPicPr>
          <p:nvPr/>
        </p:nvPicPr>
        <p:blipFill>
          <a:blip r:embed="rId3" cstate="email"/>
          <a:srcRect b="-9301"/>
          <a:stretch>
            <a:fillRect/>
          </a:stretch>
        </p:blipFill>
        <p:spPr bwMode="auto">
          <a:xfrm>
            <a:off x="785786" y="4000505"/>
            <a:ext cx="3641752" cy="2843380"/>
          </a:xfrm>
          <a:prstGeom prst="rect">
            <a:avLst/>
          </a:prstGeom>
          <a:noFill/>
        </p:spPr>
      </p:pic>
      <p:pic>
        <p:nvPicPr>
          <p:cNvPr id="56332" name="Picture 12" descr="c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88887" y="1142984"/>
            <a:ext cx="3949995" cy="2714644"/>
          </a:xfrm>
          <a:prstGeom prst="rect">
            <a:avLst/>
          </a:prstGeom>
          <a:noFill/>
        </p:spPr>
      </p:pic>
      <p:pic>
        <p:nvPicPr>
          <p:cNvPr id="56333" name="Picture 13" descr="p_3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005262"/>
            <a:ext cx="3889375" cy="2625499"/>
          </a:xfrm>
          <a:prstGeom prst="rect">
            <a:avLst/>
          </a:prstGeom>
          <a:noFill/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ПТИЦЫ</a:t>
            </a:r>
            <a:endParaRPr lang="ru-RU" sz="6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40.radikal.ru/i087/1003/ef/c55c1955ee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0"/>
            <a:ext cx="63579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ач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5857892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6248" y="42860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перелётных птиц черней,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Чистит  пашню от червей.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Взад-вперёд по пашне вскачь.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зовётся птица …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43702" y="5000636"/>
            <a:ext cx="19128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 smtClean="0">
                <a:latin typeface="+mn-lt"/>
              </a:rPr>
              <a:t>ГРАЧ</a:t>
            </a:r>
            <a:endParaRPr lang="ru-RU" sz="5400" b="1" dirty="0">
              <a:latin typeface="+mn-lt"/>
            </a:endParaRPr>
          </a:p>
        </p:txBody>
      </p:sp>
      <p:pic>
        <p:nvPicPr>
          <p:cNvPr id="5" name="Picture 5" descr="grach4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785926"/>
            <a:ext cx="4443413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94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allAtOnce"/>
      <p:bldP spid="4" grpId="0" build="allAtOnce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192116" y="428604"/>
            <a:ext cx="54170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выступаю перед вами,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молодой весны гонец.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рад увидеться с друзьями!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Ну, а зовут меня…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9" name="Picture 6" descr="7726[2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" y="2571750"/>
            <a:ext cx="38877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 descr="4035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476250"/>
            <a:ext cx="3881437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5148263" y="5157788"/>
            <a:ext cx="309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5357818" y="5000636"/>
            <a:ext cx="27765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>
                <a:latin typeface="+mn-lt"/>
              </a:rPr>
              <a:t>СКВОРЕЦ</a:t>
            </a:r>
            <a:endParaRPr lang="ru-RU" sz="3600" b="1" dirty="0">
              <a:latin typeface="+mn-lt"/>
            </a:endParaRPr>
          </a:p>
        </p:txBody>
      </p:sp>
      <p:pic>
        <p:nvPicPr>
          <p:cNvPr id="7" name="скворец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439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964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286216" y="0"/>
            <a:ext cx="4857784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Жаворонок</a:t>
            </a:r>
          </a:p>
        </p:txBody>
      </p:sp>
      <p:pic>
        <p:nvPicPr>
          <p:cNvPr id="23555" name="Picture 6" descr="Картинка 11 из 2090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2795" t="327" r="5708"/>
          <a:stretch>
            <a:fillRect/>
          </a:stretch>
        </p:blipFill>
        <p:spPr>
          <a:xfrm>
            <a:off x="68397" y="928670"/>
            <a:ext cx="5129762" cy="5357850"/>
          </a:xfrm>
        </p:spPr>
      </p:pic>
      <p:sp>
        <p:nvSpPr>
          <p:cNvPr id="4" name="Прямоугольник 3"/>
          <p:cNvSpPr/>
          <p:nvPr/>
        </p:nvSpPr>
        <p:spPr>
          <a:xfrm>
            <a:off x="5500694" y="928670"/>
            <a:ext cx="364330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солнце тёмный лес зардел,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долине пар белеет тонкий,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песню раннюю запел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лазури жаворонок звонкий.</a:t>
            </a: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 smtClean="0">
                <a:latin typeface="+mn-lt"/>
              </a:rPr>
              <a:t>В. А. Жуковский</a:t>
            </a:r>
            <a:endParaRPr lang="ru-RU" b="1" i="1" dirty="0">
              <a:latin typeface="+mn-lt"/>
              <a:cs typeface="Times New Roman" pitchFamily="18" charset="0"/>
            </a:endParaRPr>
          </a:p>
        </p:txBody>
      </p:sp>
      <p:pic>
        <p:nvPicPr>
          <p:cNvPr id="5" name="жаворо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286512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а 7 из 177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66"/>
            <a:ext cx="40719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286512" y="2643182"/>
            <a:ext cx="24737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Кукушка</a:t>
            </a:r>
            <a:endParaRPr lang="ru-RU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876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85720" y="5643578"/>
            <a:ext cx="2953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Ласточки</a:t>
            </a:r>
            <a:endParaRPr lang="ru-RU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876"/>
            <a:ext cx="40719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929322" y="5715016"/>
            <a:ext cx="2718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Соловьи</a:t>
            </a:r>
            <a:endParaRPr lang="ru-RU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57166"/>
            <a:ext cx="414340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28596" y="2500306"/>
            <a:ext cx="20533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Иволга</a:t>
            </a:r>
            <a:endParaRPr lang="ru-RU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Picture 10" descr="стриж"/>
          <p:cNvPicPr>
            <a:picLocks noChangeAspect="1" noChangeArrowheads="1"/>
          </p:cNvPicPr>
          <p:nvPr/>
        </p:nvPicPr>
        <p:blipFill>
          <a:blip r:embed="rId7" cstate="print"/>
          <a:srcRect l="22631" t="5201" r="16440" b="8959"/>
          <a:stretch>
            <a:fillRect/>
          </a:stretch>
        </p:blipFill>
        <p:spPr bwMode="auto">
          <a:xfrm>
            <a:off x="3214678" y="2714620"/>
            <a:ext cx="250033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857620" y="4429132"/>
            <a:ext cx="1828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Стриж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accent2"/>
                </a:solidFill>
                <a:latin typeface="Arial" charset="0"/>
              </a:rPr>
              <a:t>Водоплавающие птицы</a:t>
            </a:r>
          </a:p>
        </p:txBody>
      </p:sp>
      <p:pic>
        <p:nvPicPr>
          <p:cNvPr id="25604" name="Picture 4" descr="ут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34559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iCA2IM9J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3500438"/>
            <a:ext cx="4176712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iCAXGHRL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14752"/>
            <a:ext cx="32416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iCAUY89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908050"/>
            <a:ext cx="29527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786050" y="2928934"/>
            <a:ext cx="987427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утка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428596" y="3857628"/>
            <a:ext cx="1500198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лебедь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000628" y="1000108"/>
            <a:ext cx="1085862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чайка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4357686" y="3643314"/>
            <a:ext cx="949331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гусь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23" y="642916"/>
            <a:ext cx="7620054" cy="571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714348" y="0"/>
            <a:ext cx="76580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4429132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mtClean="0">
                <a:solidFill>
                  <a:srgbClr val="FFFF00"/>
                </a:solidFill>
              </a:rPr>
              <a:t>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571472" y="642918"/>
            <a:ext cx="76438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Происходят ли изменения в жизни диких животных с наступлением весны?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18"/>
            <a:ext cx="9144000" cy="57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животные в процессе линьки меняют цвет своей шкурки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19" y="1285860"/>
            <a:ext cx="447678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 descr="http://biofile.ru/pic/picnov13-42.jpg"/>
          <p:cNvPicPr>
            <a:picLocks noChangeAspect="1" noChangeArrowheads="1"/>
          </p:cNvPicPr>
          <p:nvPr/>
        </p:nvPicPr>
        <p:blipFill>
          <a:blip r:embed="rId4" cstate="print"/>
          <a:srcRect l="4117" t="12722" r="21190"/>
          <a:stretch>
            <a:fillRect/>
          </a:stretch>
        </p:blipFill>
        <p:spPr bwMode="auto">
          <a:xfrm>
            <a:off x="2500298" y="3857628"/>
            <a:ext cx="385765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9" descr="ANd9GcRiIBrxJ3LDuJCim-BMK9jdbl3MqgFXfuqGUhZ3wIMA2KGO1n2m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10588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Просыпается от спячки медведь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1718" t="4040" r="6250" b="9090"/>
          <a:stretch>
            <a:fillRect/>
          </a:stretch>
        </p:blipFill>
        <p:spPr bwMode="auto">
          <a:xfrm>
            <a:off x="1214414" y="1071546"/>
            <a:ext cx="6628811" cy="54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3" descr="0001f09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928670"/>
            <a:ext cx="8353425" cy="555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5" descr="E:\Новая папка\Рисунок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9113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000" t="21333" r="13000" b="16000"/>
          <a:stretch>
            <a:fillRect/>
          </a:stretch>
        </p:blipFill>
        <p:spPr bwMode="auto">
          <a:xfrm>
            <a:off x="2928926" y="3500414"/>
            <a:ext cx="40719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4286256"/>
            <a:ext cx="2643206" cy="100013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Барсук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6027003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Ёж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8" name="Picture 5" descr="E:\Новая папка\Рисунок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44" y="0"/>
            <a:ext cx="4429156" cy="3712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286480" y="2857496"/>
            <a:ext cx="2857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Бурундук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207963" y="260350"/>
            <a:ext cx="3140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Бельчата</a:t>
            </a:r>
          </a:p>
        </p:txBody>
      </p:sp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207963" y="3695700"/>
            <a:ext cx="1944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Ежата</a:t>
            </a:r>
          </a:p>
        </p:txBody>
      </p:sp>
      <p:sp>
        <p:nvSpPr>
          <p:cNvPr id="40966" name="TextBox 5"/>
          <p:cNvSpPr txBox="1">
            <a:spLocks noChangeArrowheads="1"/>
          </p:cNvSpPr>
          <p:nvPr/>
        </p:nvSpPr>
        <p:spPr bwMode="auto">
          <a:xfrm>
            <a:off x="4643438" y="3695700"/>
            <a:ext cx="2016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Зайчонок</a:t>
            </a:r>
          </a:p>
        </p:txBody>
      </p:sp>
      <p:pic>
        <p:nvPicPr>
          <p:cNvPr id="40967" name="Picture 10" descr="E:\Новая папка\Рисунок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00438"/>
            <a:ext cx="4429124" cy="337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11" descr="E:\Новая папка\Рисунок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21088"/>
            <a:ext cx="435610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12" descr="E:\Новая папка\Рисунок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6100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ANd9GcQtDs0T_R7piJcDPpAupVZ0OM8-hLGDWLwZhYQumXPeHbUgAIX6x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-1"/>
            <a:ext cx="4429124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Заголовок 2"/>
          <p:cNvSpPr>
            <a:spLocks noGrp="1"/>
          </p:cNvSpPr>
          <p:nvPr>
            <p:ph type="title"/>
          </p:nvPr>
        </p:nvSpPr>
        <p:spPr>
          <a:xfrm>
            <a:off x="2786050" y="0"/>
            <a:ext cx="5143504" cy="92867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6600" b="1" dirty="0" smtClean="0">
                <a:solidFill>
                  <a:srgbClr val="FF0000"/>
                </a:solidFill>
              </a:rPr>
              <a:t>Детёныши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Fcy;&amp;ocy;&amp;ncy;&amp;chcy;&amp;icy;&amp;k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28" y="274638"/>
            <a:ext cx="6286544" cy="579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14414" y="428604"/>
            <a:ext cx="6643734" cy="787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ВЕТРЕНИЦА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2" name="Picture 2" descr="http://s40.radikal.ru/i087/1003/ef/c55c1955ee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1857364"/>
            <a:ext cx="3071834" cy="4095750"/>
          </a:xfrm>
          <a:prstGeom prst="rect">
            <a:avLst/>
          </a:prstGeom>
          <a:noFill/>
        </p:spPr>
      </p:pic>
      <p:pic>
        <p:nvPicPr>
          <p:cNvPr id="25604" name="Picture 4" descr="http://www.stihi.ru/pics/2012/10/15/298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857364"/>
            <a:ext cx="3071834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6762765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4" y="0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 работа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самопроверкой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io.nios.ru/sites/io.nios.ru/files/images/image008_10.jpg"/>
          <p:cNvPicPr>
            <a:picLocks noChangeAspect="1" noChangeArrowheads="1"/>
          </p:cNvPicPr>
          <p:nvPr/>
        </p:nvPicPr>
        <p:blipFill>
          <a:blip r:embed="rId3" cstate="print"/>
          <a:srcRect l="21802" t="37293" r="21511" b="-3592"/>
          <a:stretch>
            <a:fillRect/>
          </a:stretch>
        </p:blipFill>
        <p:spPr bwMode="auto">
          <a:xfrm>
            <a:off x="4357686" y="1500175"/>
            <a:ext cx="4500587" cy="450059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0"/>
            <a:ext cx="61700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в группах</a:t>
            </a:r>
            <a:endParaRPr lang="ru-RU" sz="6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57158" y="1500174"/>
            <a:ext cx="392909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1) Умей выслушать товарища;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2) Своё мнение должен высказать каждый;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3) Закончив дело, помоги другу;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4) Работай тихо, чтобы не мешать другим;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5) Рабочее место содержи в порядке.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8" name="Antonio Lucio Vivaldi (Антонио Лючио Вивальди) - Времена года. Весна - I. Alleg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0043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7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43174" y="285728"/>
            <a:ext cx="34641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 урока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285720" y="1142984"/>
            <a:ext cx="88582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Ребята, на следующем уроке мы продолжим работать над темой «Весна» и закончим выпуск «Лесного журнала».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Какая была тема нашего урока?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-Какие цели и задачи мы поставили перед собой?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-Достигли ли мы задач урока? Цели?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-Что вы узнали для себя нового на уроке?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Где вам могут пригодиться в жизни эти знания и умения?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9"/>
          <p:cNvSpPr>
            <a:spLocks noChangeArrowheads="1"/>
          </p:cNvSpPr>
          <p:nvPr/>
        </p:nvSpPr>
        <p:spPr bwMode="auto">
          <a:xfrm>
            <a:off x="0" y="2976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7671" name="Group 23"/>
          <p:cNvGraphicFramePr>
            <a:graphicFrameLocks noGrp="1"/>
          </p:cNvGraphicFramePr>
          <p:nvPr/>
        </p:nvGraphicFramePr>
        <p:xfrm>
          <a:off x="825500" y="1214422"/>
          <a:ext cx="8318500" cy="3923030"/>
        </p:xfrm>
        <a:graphic>
          <a:graphicData uri="http://schemas.openxmlformats.org/drawingml/2006/table">
            <a:tbl>
              <a:tblPr/>
              <a:tblGrid>
                <a:gridCol w="1982788"/>
                <a:gridCol w="1143000"/>
                <a:gridCol w="5192712"/>
              </a:tblGrid>
              <a:tr h="990600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Сегодня на уроке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я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узнал, открыл для себя…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научился, смог…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1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могу похвалить себя и своих одноклассников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itchFamily="18" charset="0"/>
                          <a:cs typeface="Arial" charset="0"/>
                        </a:rPr>
                        <a:t>за …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90" name="Line 60"/>
          <p:cNvSpPr>
            <a:spLocks noChangeShapeType="1"/>
          </p:cNvSpPr>
          <p:nvPr/>
        </p:nvSpPr>
        <p:spPr bwMode="auto">
          <a:xfrm flipV="1">
            <a:off x="3000364" y="1714488"/>
            <a:ext cx="720725" cy="9366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Line 61"/>
          <p:cNvSpPr>
            <a:spLocks noChangeShapeType="1"/>
          </p:cNvSpPr>
          <p:nvPr/>
        </p:nvSpPr>
        <p:spPr bwMode="auto">
          <a:xfrm flipV="1">
            <a:off x="3071802" y="2786058"/>
            <a:ext cx="720725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62"/>
          <p:cNvSpPr>
            <a:spLocks noChangeShapeType="1"/>
          </p:cNvSpPr>
          <p:nvPr/>
        </p:nvSpPr>
        <p:spPr bwMode="auto">
          <a:xfrm>
            <a:off x="3000364" y="3500438"/>
            <a:ext cx="720725" cy="4318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8693" name="Picture 63" descr="D:\раб стол\Байлукова Н.А\Картинки\карт\Рисунок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32789"/>
            <a:ext cx="2441547" cy="2625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+mn-lt"/>
              </a:rPr>
              <a:t>Рефлексия</a:t>
            </a:r>
            <a:endParaRPr lang="ru-RU" sz="66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32"/>
            <a:ext cx="7715304" cy="5671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ctrTitle" sz="quarter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Самооценка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82" name="Picture 18" descr="000171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38"/>
            <a:ext cx="9448800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83" name="WordArt 19"/>
          <p:cNvSpPr>
            <a:spLocks noChangeArrowheads="1" noChangeShapeType="1" noTextEdit="1"/>
          </p:cNvSpPr>
          <p:nvPr/>
        </p:nvSpPr>
        <p:spPr bwMode="auto">
          <a:xfrm>
            <a:off x="357158" y="5286388"/>
            <a:ext cx="9144064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spc="720" dirty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Спасибо </a:t>
            </a:r>
            <a:r>
              <a:rPr lang="ru-RU" sz="5400" b="1" kern="10" spc="72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за работу!</a:t>
            </a:r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8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000000"/>
      </a:dk1>
      <a:lt1>
        <a:srgbClr val="FFFFFF"/>
      </a:lt1>
      <a:dk2>
        <a:srgbClr val="00A050"/>
      </a:dk2>
      <a:lt2>
        <a:srgbClr val="FAFD00"/>
      </a:lt2>
      <a:accent1>
        <a:srgbClr val="B50069"/>
      </a:accent1>
      <a:accent2>
        <a:srgbClr val="FF7F00"/>
      </a:accent2>
      <a:accent3>
        <a:srgbClr val="C0AAFF"/>
      </a:accent3>
      <a:accent4>
        <a:srgbClr val="DADADA"/>
      </a:accent4>
      <a:accent5>
        <a:srgbClr val="D7AAB9"/>
      </a:accent5>
      <a:accent6>
        <a:srgbClr val="E77200"/>
      </a:accent6>
      <a:hlink>
        <a:srgbClr val="FF00FF"/>
      </a:hlink>
      <a:folHlink>
        <a:srgbClr val="B760F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2430</TotalTime>
  <Words>1412</Words>
  <Application>Microsoft Office PowerPoint</Application>
  <PresentationFormat>Экран (4:3)</PresentationFormat>
  <Paragraphs>301</Paragraphs>
  <Slides>95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107" baseType="lpstr">
      <vt:lpstr>Arial</vt:lpstr>
      <vt:lpstr>Book Antiqua</vt:lpstr>
      <vt:lpstr>Calibri</vt:lpstr>
      <vt:lpstr>Cambria</vt:lpstr>
      <vt:lpstr>Impact</vt:lpstr>
      <vt:lpstr>Lucida Sans</vt:lpstr>
      <vt:lpstr>Monotype Corsiva</vt:lpstr>
      <vt:lpstr>Times New Roman</vt:lpstr>
      <vt:lpstr>Wingdings</vt:lpstr>
      <vt:lpstr>Wingdings 2</vt:lpstr>
      <vt:lpstr>Wingdings 3</vt:lpstr>
      <vt:lpstr>Апекс</vt:lpstr>
      <vt:lpstr>МОУ «СОШ № 84» г.Саратов</vt:lpstr>
      <vt:lpstr>Презентация PowerPoint</vt:lpstr>
      <vt:lpstr>Весна –  природа пробуждается.</vt:lpstr>
      <vt:lpstr>ПЕРВОЦВЕТ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парах</vt:lpstr>
      <vt:lpstr>Презентация PowerPoint</vt:lpstr>
      <vt:lpstr>Работа в парах</vt:lpstr>
      <vt:lpstr>Тема исследования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Насекомые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Отгадайте загадки: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Грачи</vt:lpstr>
      <vt:lpstr>Презентация PowerPoint</vt:lpstr>
      <vt:lpstr>Презентация PowerPoint</vt:lpstr>
      <vt:lpstr>Жаворонок</vt:lpstr>
      <vt:lpstr>Презентация PowerPoint</vt:lpstr>
      <vt:lpstr>Презентация PowerPoint</vt:lpstr>
      <vt:lpstr>Водоплавающие птицы</vt:lpstr>
      <vt:lpstr>Презентация PowerPoint</vt:lpstr>
      <vt:lpstr>Кукушка</vt:lpstr>
      <vt:lpstr>Презентация PowerPoint</vt:lpstr>
      <vt:lpstr>Презентация PowerPoint</vt:lpstr>
      <vt:lpstr>Презентация PowerPoint</vt:lpstr>
      <vt:lpstr>Просыпается от спячки медведь</vt:lpstr>
      <vt:lpstr>Барсук</vt:lpstr>
      <vt:lpstr>Детёныши</vt:lpstr>
      <vt:lpstr>Презентация PowerPoint</vt:lpstr>
      <vt:lpstr>Презентация PowerPoint</vt:lpstr>
      <vt:lpstr>Рефлексия</vt:lpstr>
      <vt:lpstr>Презентация PowerPoint</vt:lpstr>
      <vt:lpstr>Презентация PowerPoint</vt:lpstr>
      <vt:lpstr>Интернет ресурсы</vt:lpstr>
      <vt:lpstr>МОУ «Гимназия № 34» г.Саратов</vt:lpstr>
      <vt:lpstr>Тема исследования</vt:lpstr>
      <vt:lpstr>Целевые установки:</vt:lpstr>
      <vt:lpstr>Целевые установки:</vt:lpstr>
      <vt:lpstr>Актуализация ранее усвоенных знаний и умений.</vt:lpstr>
      <vt:lpstr>Весна –  природа пробуждается.</vt:lpstr>
      <vt:lpstr>Презентация PowerPoint</vt:lpstr>
      <vt:lpstr>Презентация PowerPoint</vt:lpstr>
      <vt:lpstr>Формирование новых знаний и умений  (постановка учебной задачи)</vt:lpstr>
      <vt:lpstr>Презентация PowerPoint</vt:lpstr>
      <vt:lpstr>Работа в парах</vt:lpstr>
      <vt:lpstr>Тема исследования</vt:lpstr>
      <vt:lpstr>Открытие новых знаний (построение проекта выхода из затруднения)</vt:lpstr>
      <vt:lpstr>Насекомые</vt:lpstr>
      <vt:lpstr>Презентация PowerPoint</vt:lpstr>
      <vt:lpstr>Презентация PowerPoint</vt:lpstr>
      <vt:lpstr>Презентация PowerPoint</vt:lpstr>
      <vt:lpstr>Презентация PowerPoint</vt:lpstr>
      <vt:lpstr>Жаворонок</vt:lpstr>
      <vt:lpstr>Презентация PowerPoint</vt:lpstr>
      <vt:lpstr>Водоплавающие птицы</vt:lpstr>
      <vt:lpstr>Презентация PowerPoint</vt:lpstr>
      <vt:lpstr>Презентация PowerPoint</vt:lpstr>
      <vt:lpstr>Просыпается от спячки медведь</vt:lpstr>
      <vt:lpstr>Барсук</vt:lpstr>
      <vt:lpstr>Детёныши</vt:lpstr>
      <vt:lpstr>Презентация PowerPoint</vt:lpstr>
      <vt:lpstr>Презентация PowerPoint</vt:lpstr>
      <vt:lpstr>Презентация PowerPoint</vt:lpstr>
      <vt:lpstr>Рефлексия</vt:lpstr>
      <vt:lpstr>Самооценка</vt:lpstr>
      <vt:lpstr>Презентация PowerPoint</vt:lpstr>
    </vt:vector>
  </TitlesOfParts>
  <Company>Melkosoft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FuckYouBill</dc:creator>
  <cp:lastModifiedBy>Microsoft Office</cp:lastModifiedBy>
  <cp:revision>131</cp:revision>
  <dcterms:created xsi:type="dcterms:W3CDTF">2008-06-19T17:49:09Z</dcterms:created>
  <dcterms:modified xsi:type="dcterms:W3CDTF">2020-01-06T09:57:14Z</dcterms:modified>
</cp:coreProperties>
</file>