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2"/>
  </p:notesMasterIdLst>
  <p:handoutMasterIdLst>
    <p:handoutMasterId r:id="rId23"/>
  </p:handoutMasterIdLst>
  <p:sldIdLst>
    <p:sldId id="695" r:id="rId2"/>
    <p:sldId id="682" r:id="rId3"/>
    <p:sldId id="696" r:id="rId4"/>
    <p:sldId id="469" r:id="rId5"/>
    <p:sldId id="666" r:id="rId6"/>
    <p:sldId id="686" r:id="rId7"/>
    <p:sldId id="667" r:id="rId8"/>
    <p:sldId id="688" r:id="rId9"/>
    <p:sldId id="690" r:id="rId10"/>
    <p:sldId id="708" r:id="rId11"/>
    <p:sldId id="692" r:id="rId12"/>
    <p:sldId id="709" r:id="rId13"/>
    <p:sldId id="679" r:id="rId14"/>
    <p:sldId id="691" r:id="rId15"/>
    <p:sldId id="694" r:id="rId16"/>
    <p:sldId id="706" r:id="rId17"/>
    <p:sldId id="707" r:id="rId18"/>
    <p:sldId id="669" r:id="rId19"/>
    <p:sldId id="685" r:id="rId20"/>
    <p:sldId id="70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0A9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471" autoAdjust="0"/>
    <p:restoredTop sz="94444" autoAdjust="0"/>
  </p:normalViewPr>
  <p:slideViewPr>
    <p:cSldViewPr>
      <p:cViewPr>
        <p:scale>
          <a:sx n="40" d="100"/>
          <a:sy n="40" d="100"/>
        </p:scale>
        <p:origin x="-2802" y="-1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32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12A9A3-6DB7-426E-AECA-5F7A091E1895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289BD-C13B-4497-90F3-9984D11D98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511813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AF1FAB-E35E-41D5-B650-4EC0C4BD67D2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3FB231-6FBD-4688-8182-EDC4353714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85091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FB231-6FBD-4688-8182-EDC43537143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0096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1E72B-C665-4FB3-B42D-438B6E68AC0B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D540-7EC1-4C35-8D3A-50D70CC05C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3672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1E72B-C665-4FB3-B42D-438B6E68AC0B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D540-7EC1-4C35-8D3A-50D70CC05C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371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1E72B-C665-4FB3-B42D-438B6E68AC0B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D540-7EC1-4C35-8D3A-50D70CC05C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6109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1E72B-C665-4FB3-B42D-438B6E68AC0B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D540-7EC1-4C35-8D3A-50D70CC05C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21219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1E72B-C665-4FB3-B42D-438B6E68AC0B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D540-7EC1-4C35-8D3A-50D70CC05C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62377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1E72B-C665-4FB3-B42D-438B6E68AC0B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D540-7EC1-4C35-8D3A-50D70CC05C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49232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1E72B-C665-4FB3-B42D-438B6E68AC0B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D540-7EC1-4C35-8D3A-50D70CC05C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3314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1E72B-C665-4FB3-B42D-438B6E68AC0B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D540-7EC1-4C35-8D3A-50D70CC05C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99957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1E72B-C665-4FB3-B42D-438B6E68AC0B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D540-7EC1-4C35-8D3A-50D70CC05C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4864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1E72B-C665-4FB3-B42D-438B6E68AC0B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D540-7EC1-4C35-8D3A-50D70CC05C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58987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1E72B-C665-4FB3-B42D-438B6E68AC0B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9D540-7EC1-4C35-8D3A-50D70CC05C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98590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1E72B-C665-4FB3-B42D-438B6E68AC0B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9D540-7EC1-4C35-8D3A-50D70CC05C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17075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pedrazvitie.ru/servisy/online/meropriyatie?id=235" TargetMode="External"/><Relationship Id="rId2" Type="http://schemas.openxmlformats.org/officeDocument/2006/relationships/hyperlink" Target="http://roskonkursy.ru/pub.html?id=350677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pedrazvitie.ru/servisy/online/meropriyatie?id=235" TargetMode="Externa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7.png"/><Relationship Id="rId4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6.bin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3.jpeg"/><Relationship Id="rId4" Type="http://schemas.openxmlformats.org/officeDocument/2006/relationships/oleObject" Target="../embeddings/oleObject7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9952" y="3103004"/>
            <a:ext cx="4522948" cy="3744416"/>
          </a:xfrm>
        </p:spPr>
        <p:txBody>
          <a:bodyPr>
            <a:noAutofit/>
          </a:bodyPr>
          <a:lstStyle/>
          <a:p>
            <a:pPr lvl="0">
              <a:spcBef>
                <a:spcPts val="750"/>
              </a:spcBef>
            </a:pP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Ф.И.О. </a:t>
            </a:r>
            <a:r>
              <a:rPr lang="ru-RU" sz="36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Хоменко  Елена Семеновна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работы</a:t>
            </a:r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ГБПОУ РС(Я)</a:t>
            </a:r>
            <a:b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«Ленский технологический </a:t>
            </a:r>
            <a:r>
              <a:rPr lang="ru-RU" sz="24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техникум» филиал «Пеледуйский»</a:t>
            </a:r>
            <a:r>
              <a:rPr lang="en-US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 работы: </a:t>
            </a:r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</a:t>
            </a:r>
            <a:r>
              <a:rPr lang="ru-RU" sz="24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стаж-19 </a:t>
            </a:r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  <a:b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стаж </a:t>
            </a:r>
            <a:r>
              <a:rPr lang="ru-RU" sz="24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–14 лет</a:t>
            </a:r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Заявленная квалификационная категория по должности «Преподаватель» </a:t>
            </a:r>
            <a:r>
              <a:rPr lang="ru-RU" sz="24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Высшая </a:t>
            </a:r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80219" y="476672"/>
            <a:ext cx="7682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Папка достижений педагогической деятельности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81413" y="95159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1"/>
          <p:cNvSpPr>
            <a:spLocks noChangeArrowheads="1"/>
          </p:cNvSpPr>
          <p:nvPr/>
        </p:nvSpPr>
        <p:spPr bwMode="auto">
          <a:xfrm>
            <a:off x="428596" y="357166"/>
            <a:ext cx="8429684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Использует в своей деятельности новые образовательные технологии и ИКТ. Уроки Елены Семеновны проходят в лаборатории «Информатика» с использованием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мультимедийного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проектора и персональными компьютерами. Ведёт электронный журнал контроля успеваемости и посещаемости.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Елена Семеновна успешно прошла обучение в АНО ВО «МИСАО» по программе дополнительного профессионального образования «Педагогическое образование: учитель информатики». 4 декабря 2017 года был проведен урок «Час кода 2017» в рамках Всероссийской образовательной акции. В 2012 году пройдены курсы повышения квалификации в Институте новых технологий» РС(Я) по теме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Сайт-портфолио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преподавателя».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Хоменко Е.С. зарегистрирована на сайтах различного уровня –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Инфоурок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»,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ФГОСурок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», «Мой Университет», «Завуч», «Педология»,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Мир-Олимпиад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»,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Педразвитие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»,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Конкурсита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», «Солнечный свет», «Эрудит Онлайн», «Портал Педагога», «Педагогический журнал», «Радуга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талантов.рф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»,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Тотал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тест», «Я энциклопедия».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Методический материал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разработанный Еленой Семеновной размещен на сайте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Росконкурс.РФ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по названием «Аспектный анализ урока информатики». Адрес публикации: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roskonkursy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ru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/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pub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html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?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id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=350677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Диплом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степени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тестирование по теме «Современные педагогические технологии» проект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Инфоурок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№818277149 от 08.05.2018 г.;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Диплом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место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во Всероссийском конкурсе «Использование современных информационных технологий в образовании» МО № 8023 от 24.09.2018г.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Веб-адрес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мероприятия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://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pedrazvitie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ru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servisy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online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meropriyatie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?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id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=235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4286248" y="142852"/>
          <a:ext cx="4714908" cy="6672285"/>
        </p:xfrm>
        <a:graphic>
          <a:graphicData uri="http://schemas.openxmlformats.org/presentationml/2006/ole">
            <p:oleObj spid="_x0000_s79880" name="Acrobat Document" r:id="rId3" imgW="7557840" imgH="10695960" progId="AcroExch.Document.11">
              <p:embed/>
            </p:oleObj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629841" y="0"/>
            <a:ext cx="2949178" cy="586898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2018 год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Свидетельство о публикации в сетевом издании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Росконкурс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в категории «Среднее профессиональное образование» «Аспектный анализ урока информатики» № 350677, адрес публикации: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roskonkursy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pub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html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id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=350677.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714356"/>
            <a:ext cx="2949178" cy="5154632"/>
          </a:xfrm>
        </p:spPr>
        <p:txBody>
          <a:bodyPr>
            <a:normAutofit/>
          </a:bodyPr>
          <a:lstStyle/>
          <a:p>
            <a:pPr lvl="0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Диплом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место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во Всероссийском конкурсе «Использование современных информационных технологий в образовании» МО № 8023 от 24.09.2018г.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Веб-адрес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мероприятия   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pedrazvitie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ru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/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servisy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/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online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/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meropriyatie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?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id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=235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ru-RU" sz="2400" dirty="0"/>
          </a:p>
        </p:txBody>
      </p:sp>
      <p:pic>
        <p:nvPicPr>
          <p:cNvPr id="110594" name="Picture 2" descr="E:\грамо\2018 икт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184440" y="0"/>
            <a:ext cx="495956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Результаты участия в конкурсах и олимпиадах различного уровня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597723768"/>
              </p:ext>
            </p:extLst>
          </p:nvPr>
        </p:nvGraphicFramePr>
        <p:xfrm>
          <a:off x="5457255" y="1772816"/>
          <a:ext cx="3686745" cy="5085184"/>
        </p:xfrm>
        <a:graphic>
          <a:graphicData uri="http://schemas.openxmlformats.org/presentationml/2006/ole">
            <p:oleObj spid="_x0000_s59406" name="Acrobat Document" r:id="rId3" imgW="7557840" imgH="10695960" progId="AcroExch.Document.11">
              <p:embed/>
            </p:oleObj>
          </a:graphicData>
        </a:graphic>
      </p:graphicFrame>
      <p:graphicFrame>
        <p:nvGraphicFramePr>
          <p:cNvPr id="593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753129998"/>
              </p:ext>
            </p:extLst>
          </p:nvPr>
        </p:nvGraphicFramePr>
        <p:xfrm>
          <a:off x="0" y="2420888"/>
          <a:ext cx="3313781" cy="4437112"/>
        </p:xfrm>
        <a:graphic>
          <a:graphicData uri="http://schemas.openxmlformats.org/presentationml/2006/ole">
            <p:oleObj spid="_x0000_s59407" name="Acrobat Document" r:id="rId4" imgW="7557840" imgH="10695960" progId="AcroExch.Document.11">
              <p:embed/>
            </p:oleObj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0061" y="1292167"/>
            <a:ext cx="3023878" cy="42736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102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C:\Users\ХоменкоЕС\Desktop\ПОРТФОЛИО\2018 май Инфоуро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35700"/>
            <a:ext cx="3347864" cy="4737913"/>
          </a:xfrm>
          <a:prstGeom prst="rect">
            <a:avLst/>
          </a:prstGeom>
          <a:noFill/>
        </p:spPr>
      </p:pic>
      <p:pic>
        <p:nvPicPr>
          <p:cNvPr id="78851" name="Picture 3" descr="C:\Users\ХоменкоЕС\Desktop\ПОРТФОЛИО\2017 1 декабр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268760"/>
            <a:ext cx="3134759" cy="4892186"/>
          </a:xfrm>
          <a:prstGeom prst="rect">
            <a:avLst/>
          </a:prstGeom>
          <a:noFill/>
        </p:spPr>
      </p:pic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6272212" y="2794000"/>
          <a:ext cx="2871788" cy="4064000"/>
        </p:xfrm>
        <a:graphic>
          <a:graphicData uri="http://schemas.openxmlformats.org/presentationml/2006/ole">
            <p:oleObj spid="_x0000_s107523" name="Acrobat Document" r:id="rId5" imgW="7557840" imgH="10695960" progId="AcroExch.Document.11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Результаты участия в конкурсах и олимпиадах различного уровня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3" name="Picture 3" descr="C:\Users\ХоменкоЕС\Desktop\ПОРТФОЛИО\2018 февраль педология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95994" y="639494"/>
            <a:ext cx="2548006" cy="3602095"/>
          </a:xfrm>
          <a:prstGeom prst="rect">
            <a:avLst/>
          </a:prstGeom>
          <a:noFill/>
        </p:spPr>
      </p:pic>
      <p:graphicFrame>
        <p:nvGraphicFramePr>
          <p:cNvPr id="8192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73223053"/>
              </p:ext>
            </p:extLst>
          </p:nvPr>
        </p:nvGraphicFramePr>
        <p:xfrm>
          <a:off x="-1" y="921804"/>
          <a:ext cx="3286117" cy="4650336"/>
        </p:xfrm>
        <a:graphic>
          <a:graphicData uri="http://schemas.openxmlformats.org/presentationml/2006/ole">
            <p:oleObj spid="_x0000_s81930" name="Acrobat Document" r:id="rId4" imgW="7557840" imgH="10695960" progId="AcroExch.Document.11">
              <p:embed/>
            </p:oleObj>
          </a:graphicData>
        </a:graphic>
      </p:graphicFrame>
      <p:pic>
        <p:nvPicPr>
          <p:cNvPr id="2" name="Picture 5" descr="C:\Users\ХоменкоЕС\Desktop\Аттестация Хоменко\ПОРТФОЛИО\2017 октябрь пед олимпиад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2176124"/>
            <a:ext cx="3309878" cy="46818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Результаты участия в конкурсах и олимпиадах различного уровня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16632"/>
            <a:ext cx="89289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ОБОБЩЕНИЕ И РАСПРОСТРАНЕНИЕ В ПЕДАГОГИЧЕСКИХ КОЛЛЕКТИВАХ ОПЫТА ПРАКТИЧЕСКИХ РЕЗУЛЬТАТОВ СВОЕЙ ПРОФЕССИОНАЛЬНОЙ ДЕЯТЕЛЬНОСТИ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5" y="639852"/>
            <a:ext cx="4678809" cy="6109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50" b="1" dirty="0" smtClean="0"/>
              <a:t>2013 год</a:t>
            </a:r>
            <a:r>
              <a:rPr lang="ru-RU" sz="1150" dirty="0" smtClean="0"/>
              <a:t> – Сертификат за участие в педагогическом совете: «Современные педагогические технологии в условиях реализации ФГОС»;</a:t>
            </a:r>
          </a:p>
          <a:p>
            <a:r>
              <a:rPr lang="ru-RU" sz="1150" b="1" dirty="0" smtClean="0"/>
              <a:t>2016 год</a:t>
            </a:r>
            <a:r>
              <a:rPr lang="ru-RU" sz="1150" dirty="0" smtClean="0"/>
              <a:t> – Сертификат за выступление на педагогическом совете: «Организация итоговой аттестации выпускников в рамках реализации ФГОС» по теме «Методика организации и проведения Государственной итоговой аттестации»;</a:t>
            </a:r>
          </a:p>
          <a:p>
            <a:r>
              <a:rPr lang="ru-RU" sz="1150" b="1" dirty="0" smtClean="0"/>
              <a:t>2017 год</a:t>
            </a:r>
            <a:r>
              <a:rPr lang="ru-RU" sz="1150" dirty="0" smtClean="0"/>
              <a:t> – Свидетельство об участии в </a:t>
            </a:r>
            <a:r>
              <a:rPr lang="ru-RU" sz="1150" dirty="0" err="1" smtClean="0"/>
              <a:t>вебинаре</a:t>
            </a:r>
            <a:r>
              <a:rPr lang="ru-RU" sz="1150" dirty="0" smtClean="0"/>
              <a:t> «Методика формирования и оценки базовых компетенций педагога» Всероссийское СМИ серия № В27534;</a:t>
            </a:r>
          </a:p>
          <a:p>
            <a:r>
              <a:rPr lang="ru-RU" sz="1150" b="1" dirty="0" smtClean="0"/>
              <a:t>2017 год</a:t>
            </a:r>
            <a:r>
              <a:rPr lang="ru-RU" sz="1150" dirty="0" smtClean="0"/>
              <a:t> – Благодарственное письмо за активное сотрудничество и участие в организации проведения дистанционных мероприятий по теме «Современный урок в условиях реализации ФГОС», Организационный комитет Всероссийского образовательного портала «Завуч»;</a:t>
            </a:r>
          </a:p>
          <a:p>
            <a:r>
              <a:rPr lang="ru-RU" sz="1150" b="1" dirty="0" smtClean="0"/>
              <a:t>2017 год</a:t>
            </a:r>
            <a:r>
              <a:rPr lang="ru-RU" sz="1150" dirty="0" smtClean="0"/>
              <a:t> – Благодарственное письмо за активное сотрудничество и участие в организации проведения самостоятельного дистанционного обучения по теме «Методика разработки современного урока в условиях реализации ФГОС», Организационный комитет Всероссийского образовательного портала «Завуч»;</a:t>
            </a:r>
          </a:p>
          <a:p>
            <a:r>
              <a:rPr lang="ru-RU" sz="1150" b="1" dirty="0" smtClean="0"/>
              <a:t>2017 год</a:t>
            </a:r>
            <a:r>
              <a:rPr lang="ru-RU" sz="1150" dirty="0" smtClean="0"/>
              <a:t> – Сертификат за проведение урока в рамках Всероссийской образовательной акции «Час кода 2017»;</a:t>
            </a:r>
          </a:p>
          <a:p>
            <a:r>
              <a:rPr lang="ru-RU" sz="1150" b="1" dirty="0" smtClean="0"/>
              <a:t>2017 год</a:t>
            </a:r>
            <a:r>
              <a:rPr lang="ru-RU" sz="1150" dirty="0" smtClean="0"/>
              <a:t> – Сертификат участника Всероссийской конференции «Перспективы развития системы образования» «Педагогический журнал», № 255744;</a:t>
            </a:r>
          </a:p>
          <a:p>
            <a:r>
              <a:rPr lang="ru-RU" sz="1150" b="1" dirty="0" smtClean="0"/>
              <a:t>2018 год</a:t>
            </a:r>
            <a:r>
              <a:rPr lang="ru-RU" sz="1150" dirty="0" smtClean="0"/>
              <a:t> – Благодарственное письмо за активное сотрудничество и участие в организации проведения самостоятельного дистанционного обучения по теме «Практико-ориентированная обучающая среда, как условие повышения качества образования», Организационный комитет Всероссийского образовательного портала «Завуч»;</a:t>
            </a:r>
          </a:p>
          <a:p>
            <a:r>
              <a:rPr lang="ru-RU" sz="1150" b="1" dirty="0" smtClean="0"/>
              <a:t>2018 год</a:t>
            </a:r>
            <a:r>
              <a:rPr lang="ru-RU" sz="1150" dirty="0" smtClean="0"/>
              <a:t> – Свидетельство о публикации в сетевом издании «</a:t>
            </a:r>
            <a:r>
              <a:rPr lang="ru-RU" sz="1150" dirty="0" err="1" smtClean="0"/>
              <a:t>Росконкурс</a:t>
            </a:r>
            <a:r>
              <a:rPr lang="ru-RU" sz="1150" dirty="0" smtClean="0"/>
              <a:t>» в категории «Среднее профессиональное образование» «Аспектный анализ урока информатики» № 350677, адрес публикации: </a:t>
            </a:r>
            <a:r>
              <a:rPr lang="en-US" sz="1150" dirty="0" smtClean="0"/>
              <a:t>http</a:t>
            </a:r>
            <a:r>
              <a:rPr lang="ru-RU" sz="1150" dirty="0" smtClean="0"/>
              <a:t>://</a:t>
            </a:r>
            <a:r>
              <a:rPr lang="en-US" sz="1150" dirty="0" err="1" smtClean="0"/>
              <a:t>roskonkursy</a:t>
            </a:r>
            <a:r>
              <a:rPr lang="ru-RU" sz="1150" dirty="0" smtClean="0"/>
              <a:t>.</a:t>
            </a:r>
            <a:r>
              <a:rPr lang="en-US" sz="1150" dirty="0" err="1" smtClean="0"/>
              <a:t>ru</a:t>
            </a:r>
            <a:r>
              <a:rPr lang="ru-RU" sz="1150" dirty="0" smtClean="0"/>
              <a:t>/</a:t>
            </a:r>
            <a:r>
              <a:rPr lang="en-US" sz="1150" dirty="0" smtClean="0"/>
              <a:t>pub</a:t>
            </a:r>
            <a:r>
              <a:rPr lang="ru-RU" sz="1150" dirty="0" smtClean="0"/>
              <a:t>.</a:t>
            </a:r>
            <a:r>
              <a:rPr lang="en-US" sz="1150" dirty="0" smtClean="0"/>
              <a:t>html</a:t>
            </a:r>
            <a:r>
              <a:rPr lang="ru-RU" sz="1150" dirty="0" smtClean="0"/>
              <a:t>?</a:t>
            </a:r>
            <a:r>
              <a:rPr lang="en-US" sz="1150" dirty="0" smtClean="0"/>
              <a:t>id</a:t>
            </a:r>
            <a:r>
              <a:rPr lang="ru-RU" sz="1150" dirty="0" smtClean="0"/>
              <a:t>=350677.</a:t>
            </a:r>
            <a:endParaRPr lang="ru-RU" sz="115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C:\Users\ХоменкоЕС\Desktop\ПОРТФОЛИО для ЭЗ\2013 28 ноябр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5186045"/>
            <a:ext cx="2428860" cy="1671955"/>
          </a:xfrm>
          <a:prstGeom prst="rect">
            <a:avLst/>
          </a:prstGeom>
          <a:noFill/>
        </p:spPr>
      </p:pic>
      <p:pic>
        <p:nvPicPr>
          <p:cNvPr id="106499" name="Picture 3" descr="E:\грамо\6 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2357430"/>
            <a:ext cx="1850462" cy="2567222"/>
          </a:xfrm>
          <a:prstGeom prst="rect">
            <a:avLst/>
          </a:prstGeom>
          <a:noFill/>
        </p:spPr>
      </p:pic>
      <p:graphicFrame>
        <p:nvGraphicFramePr>
          <p:cNvPr id="106500" name="Object 4"/>
          <p:cNvGraphicFramePr>
            <a:graphicFrameLocks noChangeAspect="1"/>
          </p:cNvGraphicFramePr>
          <p:nvPr/>
        </p:nvGraphicFramePr>
        <p:xfrm>
          <a:off x="7254187" y="500042"/>
          <a:ext cx="1889813" cy="2444534"/>
        </p:xfrm>
        <a:graphic>
          <a:graphicData uri="http://schemas.openxmlformats.org/presentationml/2006/ole">
            <p:oleObj spid="_x0000_s106518" name="Acrobat Document" r:id="rId5" imgW="7557840" imgH="10695960" progId="AcroExch.Document.11">
              <p:embed/>
            </p:oleObj>
          </a:graphicData>
        </a:graphic>
      </p:graphicFrame>
      <p:graphicFrame>
        <p:nvGraphicFramePr>
          <p:cNvPr id="106501" name="Object 5"/>
          <p:cNvGraphicFramePr>
            <a:graphicFrameLocks noChangeAspect="1"/>
          </p:cNvGraphicFramePr>
          <p:nvPr/>
        </p:nvGraphicFramePr>
        <p:xfrm>
          <a:off x="5143504" y="4633917"/>
          <a:ext cx="1571628" cy="2224083"/>
        </p:xfrm>
        <a:graphic>
          <a:graphicData uri="http://schemas.openxmlformats.org/presentationml/2006/ole">
            <p:oleObj spid="_x0000_s106519" name="Acrobat Document" r:id="rId6" imgW="7557840" imgH="10695960" progId="AcroExch.Document.11">
              <p:embed/>
            </p:oleObj>
          </a:graphicData>
        </a:graphic>
      </p:graphicFrame>
      <p:graphicFrame>
        <p:nvGraphicFramePr>
          <p:cNvPr id="106502" name="Object 6"/>
          <p:cNvGraphicFramePr>
            <a:graphicFrameLocks noChangeAspect="1"/>
          </p:cNvGraphicFramePr>
          <p:nvPr/>
        </p:nvGraphicFramePr>
        <p:xfrm>
          <a:off x="4500562" y="785794"/>
          <a:ext cx="1559281" cy="2206612"/>
        </p:xfrm>
        <a:graphic>
          <a:graphicData uri="http://schemas.openxmlformats.org/presentationml/2006/ole">
            <p:oleObj spid="_x0000_s106520" name="Acrobat Document" r:id="rId7" imgW="5668166" imgH="8019048" progId="AcroExch.Document.11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66394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16632"/>
            <a:ext cx="89289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 УЧАСТИЯ И ПРОДУКТИВНОСТЬ МЕТОДИЧЕСКОЙ ДЕЯТЕЛЬНОСТИ ПРЕПОДАВАТЕЛЯ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571480"/>
            <a:ext cx="6229926" cy="6109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 smtClean="0"/>
              <a:t>Елена Семеновна является руководителем цикловой методической комиссии по профессии «Повар, кондитер». Является организатором проведения конкурсов профессионального мастерства внутри филиала. </a:t>
            </a:r>
          </a:p>
          <a:p>
            <a:r>
              <a:rPr lang="ru-RU" sz="1700" dirty="0" smtClean="0"/>
              <a:t>Неоднократно привлекалась к участию в экспертных комиссиях при проведении ГИА. </a:t>
            </a:r>
          </a:p>
          <a:p>
            <a:r>
              <a:rPr lang="ru-RU" sz="1700" b="1" dirty="0" smtClean="0"/>
              <a:t>2016 г.</a:t>
            </a:r>
            <a:r>
              <a:rPr lang="ru-RU" sz="1700" dirty="0" smtClean="0"/>
              <a:t> Благодарственное письмо за активное участие в Международном конкурсе «Я ЭНЦИКЛОПЕДИЯ».</a:t>
            </a:r>
          </a:p>
          <a:p>
            <a:r>
              <a:rPr lang="ru-RU" sz="1700" b="1" dirty="0" smtClean="0"/>
              <a:t>2017 г.</a:t>
            </a:r>
            <a:r>
              <a:rPr lang="ru-RU" sz="1700" dirty="0" smtClean="0"/>
              <a:t> Благодарственное письмо за подготовку победителей(участников) Всероссийской предметной олимпиады «Повар-кондитер» на портале «Мир Олимпиад»;</a:t>
            </a:r>
          </a:p>
          <a:p>
            <a:r>
              <a:rPr lang="ru-RU" sz="1700" b="1" dirty="0" smtClean="0"/>
              <a:t>2017 год</a:t>
            </a:r>
            <a:r>
              <a:rPr lang="ru-RU" sz="1700" dirty="0" smtClean="0"/>
              <a:t> – Благодарственное письмо за активное сотрудничество и участие в организации проведения самостоятельного дистанционного обучения по теме «Методика разработки современного урока в условиях реализации ФГОС», Организационный комитет Всероссийского образовательного портала «Завуч»;</a:t>
            </a:r>
          </a:p>
          <a:p>
            <a:r>
              <a:rPr lang="ru-RU" sz="1700" b="1" dirty="0" smtClean="0"/>
              <a:t>2018 год</a:t>
            </a:r>
            <a:r>
              <a:rPr lang="ru-RU" sz="1700" dirty="0" smtClean="0"/>
              <a:t> – Благодарственное письмо за активное сотрудничество и участие в организации проведения самостоятельного дистанционного обучения по теме «Практико-ориентированная обучающая среда, как условие повышения качества образования», Организационный комитет Всероссийского образовательного портала «Завуч»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C:\Users\ХоменкоЕС\Desktop\ПОРТФОЛИО для ЭЗ\2015 всероссийская олимпиад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7992" y="357166"/>
            <a:ext cx="2286008" cy="3143272"/>
          </a:xfrm>
          <a:prstGeom prst="rect">
            <a:avLst/>
          </a:prstGeom>
          <a:noFill/>
        </p:spPr>
      </p:pic>
      <p:pic>
        <p:nvPicPr>
          <p:cNvPr id="7" name="Picture 2" descr="C:\Users\ХоменкоЕС\Desktop\ПОРТФОЛИО\2016 Я-энциклопед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7992" y="3484481"/>
            <a:ext cx="2285984" cy="31963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3173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 УЧАСТИЯ ОБУЧАЮЩИХСЯ В ВЫСТАВКАХ, КОНКУРСАХ, ОЛИМПИАДАХ, КОНФЕРЕНЦИЯХ, СОРЕВНОВАНИЯХ (ПО ПРЕПОДАВАЕМЫМ ПРОФЕССИОНАЛЬНЫМ МОДУЛЯМ, МЕЖДИСЦИПЛИНАРНЫМ КУРСАМ, ДИСЦИПЛИНАМ)</a:t>
            </a:r>
          </a:p>
        </p:txBody>
      </p:sp>
      <p:pic>
        <p:nvPicPr>
          <p:cNvPr id="49154" name="Picture 2" descr="C:\Users\ХоменкоЕС\Desktop\ПОРТФОЛИО для ЭЗ\dipl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48440"/>
            <a:ext cx="3786182" cy="5309560"/>
          </a:xfrm>
          <a:prstGeom prst="rect">
            <a:avLst/>
          </a:prstGeom>
          <a:noFill/>
        </p:spPr>
      </p:pic>
      <p:pic>
        <p:nvPicPr>
          <p:cNvPr id="49155" name="Picture 3" descr="C:\Users\ХоменкоЕС\Desktop\ПОРТФОЛИО для ЭЗ\diplom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214422"/>
            <a:ext cx="4024367" cy="5643578"/>
          </a:xfrm>
          <a:prstGeom prst="rect">
            <a:avLst/>
          </a:prstGeom>
          <a:noFill/>
        </p:spPr>
      </p:pic>
      <p:pic>
        <p:nvPicPr>
          <p:cNvPr id="49156" name="Picture 4" descr="C:\Users\ХоменкоЕС\Desktop\ПОРТФОЛИО для ЭЗ\016e2a95e350821d3d6f451208607a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3645" y="1500174"/>
            <a:ext cx="3790356" cy="53578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102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7" name="Picture 3" descr="C:\Users\ХоменкоЕС\Desktop\ПОРТФОЛИО\2018 июнь Блохи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6829" y="571480"/>
            <a:ext cx="2727171" cy="3857628"/>
          </a:xfrm>
          <a:prstGeom prst="rect">
            <a:avLst/>
          </a:prstGeom>
          <a:noFill/>
        </p:spPr>
      </p:pic>
      <p:pic>
        <p:nvPicPr>
          <p:cNvPr id="95233" name="Picture 1" descr="C:\Users\ХоменкоЕС\Desktop\Аттестация Хоменко\ПОРТФОЛИО\2018 июнь Нечае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417154"/>
            <a:ext cx="2432526" cy="3440846"/>
          </a:xfrm>
          <a:prstGeom prst="rect">
            <a:avLst/>
          </a:prstGeom>
          <a:noFill/>
        </p:spPr>
      </p:pic>
      <p:pic>
        <p:nvPicPr>
          <p:cNvPr id="4" name="Picture 2" descr="C:\Users\ХоменкоЕС\Desktop\Аттестация Хоменко\ПОРТФОЛИО\2017 октябрь Кузнецова М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14356"/>
            <a:ext cx="2626165" cy="3714752"/>
          </a:xfrm>
          <a:prstGeom prst="rect">
            <a:avLst/>
          </a:prstGeom>
          <a:noFill/>
        </p:spPr>
      </p:pic>
      <p:pic>
        <p:nvPicPr>
          <p:cNvPr id="5" name="Picture 3" descr="C:\Users\ХоменкоЕС\Desktop\Аттестация Хоменко\ПОРТФОЛИО\2017 декабрь Германова В 2 место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143248"/>
            <a:ext cx="2473627" cy="3498985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 УЧАСТИЯ ОБУЧАЮЩИХСЯ В ВЫСТАВКАХ, КОНКУРСАХ, ОЛИМПИАДАХ, КОНФЕРЕНЦИЯХ, СОРЕВНОВАНИЯХ (ПО ПРЕПОДАВАЕМЫМ ПРОФЕССИОНАЛЬНЫМ МОДУЛЯМ, МЕЖДИСЦИПЛИНАРНЫМ КУРСАМ, ДИСЦИПЛИНАМ)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C:\Users\ХоменкоЕС\Desktop\ПОРТФОЛИО\1,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7004" y="714356"/>
            <a:ext cx="1616996" cy="2285992"/>
          </a:xfrm>
          <a:prstGeom prst="rect">
            <a:avLst/>
          </a:prstGeom>
          <a:noFill/>
        </p:spPr>
      </p:pic>
      <p:pic>
        <p:nvPicPr>
          <p:cNvPr id="71683" name="Picture 3" descr="C:\Users\ХоменкоЕС\Desktop\ПОРТФОЛИО\1,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4434192"/>
            <a:ext cx="1714480" cy="2423808"/>
          </a:xfrm>
          <a:prstGeom prst="rect">
            <a:avLst/>
          </a:prstGeom>
          <a:noFill/>
        </p:spPr>
      </p:pic>
      <p:pic>
        <p:nvPicPr>
          <p:cNvPr id="71684" name="Picture 4" descr="C:\Users\ХоменкоЕС\Desktop\ПОРТФОЛИО\1,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1" y="2446144"/>
            <a:ext cx="1714480" cy="2423808"/>
          </a:xfrm>
          <a:prstGeom prst="rect">
            <a:avLst/>
          </a:prstGeom>
          <a:noFill/>
        </p:spPr>
      </p:pic>
      <p:pic>
        <p:nvPicPr>
          <p:cNvPr id="71685" name="Picture 5" descr="C:\Users\ХоменкоЕС\Desktop\ПОРТФОЛИО\1,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202342"/>
            <a:ext cx="4000528" cy="5655658"/>
          </a:xfrm>
          <a:prstGeom prst="rect">
            <a:avLst/>
          </a:prstGeom>
          <a:noFill/>
        </p:spPr>
      </p:pic>
      <p:pic>
        <p:nvPicPr>
          <p:cNvPr id="71688" name="Picture 8" descr="C:\Users\ХоменкоЕС\Desktop\ПОРТФОЛИО\1,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2" y="1707311"/>
            <a:ext cx="3643338" cy="515069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28669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2011 году награждена ПОЧЕТНОЙ ГРАМОТОЙ МИНИСТЕРСТВА ОБРАЗОВАНИЯ И НАУКИ РОССИЙСКОЙ ФЕДЕРАЦИИ Приказ № 1133/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к-н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от 18 августа 2011 года.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C:\Users\ХоменкоЕС\Desktop\ПОРТФОЛИО\2015 Михайлова 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671442"/>
            <a:ext cx="4286249" cy="6186557"/>
          </a:xfrm>
          <a:prstGeom prst="rect">
            <a:avLst/>
          </a:prstGeom>
          <a:noFill/>
        </p:spPr>
      </p:pic>
      <p:pic>
        <p:nvPicPr>
          <p:cNvPr id="104451" name="Picture 3" descr="C:\Users\ХоменкоЕС\Desktop\ПОРТФОЛИО\2015 Ёл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59" y="666740"/>
            <a:ext cx="4289507" cy="6191259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554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 УЧАСТИЯ ГРУППЫ В ВЫСТАВКАХ, КОНКУРСАХ, ОЛИМПИАДАХ, КОНФЕРЕНЦИЯХ, СОРЕВНОВАНИЯХ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C:\Users\ХоменкоЕС\Desktop\ПОРТФОЛИО\Хоменко Отличник ПО РС(Я) 2016 19 феврал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60852"/>
            <a:ext cx="9144000" cy="489714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65126"/>
            <a:ext cx="9144000" cy="1325563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2016 году награждена нагрудным знаком «Отличник профессионального образования Республики Саха (Якутия)» Приказ </a:t>
            </a:r>
            <a:r>
              <a:rPr lang="ru-RU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МПОПиРК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РС(Я) № 07-13/88 от 19 февраля 2016 года.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Результаты повышения квалификации по профилю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педагогической деятельности в межаттестационный период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714357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«Организация учебного процесса в соответствии с требованиями ФГОС»»,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 часа, Удостоверение о краткосрочном повышении квалификации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Регистрационный №С-13 0659 выдан АУ ДПО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«Институт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новых технологий» (21.11-29.11.2013г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</p:txBody>
      </p:sp>
      <p:pic>
        <p:nvPicPr>
          <p:cNvPr id="1026" name="Picture 2" descr="C:\Users\ХоменкоЕС\Desktop\ПОРТФОЛИО для ПОРТФОЛИО\курсы 2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598676"/>
            <a:ext cx="7591045" cy="52593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52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0"/>
            <a:ext cx="84296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«Самоанализ урока»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Удостоверение о повышении квалификации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 03-4-60 выдан АНО ДПО «Инновационный образовательный центр повышения квалификации и переподготовки «Мой университет»  26 марта 2018 года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часов.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49" name="Picture 1" descr="E:\грамо\удоствоверение Хоменко Е.С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70"/>
            <a:ext cx="9144000" cy="59293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102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C:\Users\ХоменкоЕС\Desktop\ПОРТФОЛИО\2017 декабрь  Педразвитие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0"/>
            <a:ext cx="4857752" cy="6867364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29841" y="500042"/>
            <a:ext cx="2949178" cy="5368946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Всероссийское издание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Педразвитие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: Обучение и итоговое тестирование по курсу «Особенности формирования и развития профессионально-педагогической компетентности педагогов как необходимого условия качественной реализации федеральных государственных образовательных стандартов» серия: ФК № 116 – 12 часов от 15 декабря 2017 года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«Методика формирования и оценки базовых компетенций педагога» 2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часа Свидетельство об участии в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вебинаре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прослушивание лекции Серия № В27534 выдан Всероссийским СМИ «Мир олимпиад»  09 марта 2017 года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642910" y="1103105"/>
          <a:ext cx="8143901" cy="5754895"/>
        </p:xfrm>
        <a:graphic>
          <a:graphicData uri="http://schemas.openxmlformats.org/presentationml/2006/ole">
            <p:oleObj spid="_x0000_s5129" name="Acrobat Document" r:id="rId3" imgW="10695600" imgH="7558200" progId="AcroExch.Document.11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40102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C:\Users\ХоменкоЕС\Desktop\ПОРТФОЛИО\2017 Час кода 4 декабр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01631"/>
            <a:ext cx="9144000" cy="5656369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90689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 декабря 2017 года был проведён урок «Час кода» в рамках Всероссийской образовательной акции.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0" y="84666"/>
          <a:ext cx="4786314" cy="6773334"/>
        </p:xfrm>
        <a:graphic>
          <a:graphicData uri="http://schemas.openxmlformats.org/presentationml/2006/ole">
            <p:oleObj spid="_x0000_s77832" name="Acrobat Document" r:id="rId3" imgW="7557840" imgH="10695960" progId="AcroExch.Document.11">
              <p:embed/>
            </p:oleObj>
          </a:graphicData>
        </a:graphic>
      </p:graphicFrame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214942" y="571480"/>
            <a:ext cx="3500462" cy="560548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36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2017 году приняла участие во Всероссийской конференции «Перспективы развития системы образования»  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5781</TotalTime>
  <Words>1083</Words>
  <Application>Microsoft Office PowerPoint</Application>
  <PresentationFormat>Экран (4:3)</PresentationFormat>
  <Paragraphs>46</Paragraphs>
  <Slides>20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Acrobat Document</vt:lpstr>
      <vt:lpstr>Ф.И.О. Хоменко  Елена Семеновна  Место работы: ГБПОУ РС(Я)  «Ленский технологический техникум» филиал «Пеледуйский»  Стаж работы: общий стаж-19 лет Педагогический стаж –14 лет  Заявленная квалификационная категория по должности «Преподаватель» Высшая категория</vt:lpstr>
      <vt:lpstr>В 2011 году награждена ПОЧЕТНОЙ ГРАМОТОЙ МИНИСТЕРСТВА ОБРАЗОВАНИЯ И НАУКИ РОССИЙСКОЙ ФЕДЕРАЦИИ Приказ № 1133/к-н от 18 августа 2011 года.</vt:lpstr>
      <vt:lpstr>В 2016 году награждена нагрудным знаком «Отличник профессионального образования Республики Саха (Якутия)» Приказ МПОПиРК РС(Я) № 07-13/88 от 19 февраля 2016 года.</vt:lpstr>
      <vt:lpstr>Слайд 4</vt:lpstr>
      <vt:lpstr>Слайд 5</vt:lpstr>
      <vt:lpstr>Слайд 6</vt:lpstr>
      <vt:lpstr>Слайд 7</vt:lpstr>
      <vt:lpstr>4 декабря 2017 года был проведён урок «Час кода» в рамках Всероссийской образовательной акции.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РЕЗУЛЬТАТЫ УЧАСТИЯ ОБУЧАЮЩИХСЯ В ВЫСТАВКАХ, КОНКУРСАХ, ОЛИМПИАДАХ, КОНФЕРЕНЦИЯХ, СОРЕВНОВАНИЯХ (ПО ПРЕПОДАВАЕМЫМ ПРОФЕССИОНАЛЬНЫМ МОДУЛЯМ, МЕЖДИСЦИПЛИНАРНЫМ КУРСАМ, ДИСЦИПЛИНАМ)</vt:lpstr>
      <vt:lpstr>РЕЗУЛЬТАТЫ УЧАСТИЯ ГРУППЫ В ВЫСТАВКАХ, КОНКУРСАХ, ОЛИМПИАДАХ, КОНФЕРЕНЦИЯХ, СОРЕВНОВАНИЯХ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СОЦПЕД</cp:lastModifiedBy>
  <cp:revision>1163</cp:revision>
  <dcterms:created xsi:type="dcterms:W3CDTF">2014-11-10T04:15:05Z</dcterms:created>
  <dcterms:modified xsi:type="dcterms:W3CDTF">2019-12-12T06:10:54Z</dcterms:modified>
</cp:coreProperties>
</file>