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1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72" r:id="rId12"/>
    <p:sldId id="267" r:id="rId13"/>
    <p:sldId id="266" r:id="rId14"/>
    <p:sldId id="273" r:id="rId15"/>
    <p:sldId id="274" r:id="rId16"/>
    <p:sldId id="268" r:id="rId17"/>
    <p:sldId id="269" r:id="rId18"/>
    <p:sldId id="270" r:id="rId19"/>
    <p:sldId id="271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PlaceHolder 1"/>
          <p:cNvSpPr>
            <a:spLocks noGrp="1"/>
          </p:cNvSpPr>
          <p:nvPr>
            <p:ph type="title"/>
          </p:nvPr>
        </p:nvSpPr>
        <p:spPr>
          <a:xfrm>
            <a:off x="456840" y="180360"/>
            <a:ext cx="7467480" cy="1236960"/>
          </a:xfrm>
          <a:prstGeom prst="rect">
            <a:avLst/>
          </a:prstGeom>
        </p:spPr>
        <p:txBody>
          <a:bodyPr lIns="90000" tIns="46800" rIns="90000" bIns="46800" anchor="b"/>
          <a:lstStyle/>
          <a:p>
            <a:endParaRPr/>
          </a:p>
        </p:txBody>
      </p:sp>
      <p:sp>
        <p:nvSpPr>
          <p:cNvPr id="88" name="PlaceHolder 2"/>
          <p:cNvSpPr>
            <a:spLocks noGrp="1"/>
          </p:cNvSpPr>
          <p:nvPr>
            <p:ph type="body"/>
          </p:nvPr>
        </p:nvSpPr>
        <p:spPr>
          <a:xfrm>
            <a:off x="456840" y="1600200"/>
            <a:ext cx="7467480" cy="23245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/>
          </a:p>
        </p:txBody>
      </p:sp>
      <p:sp>
        <p:nvSpPr>
          <p:cNvPr id="89" name="PlaceHolder 3"/>
          <p:cNvSpPr>
            <a:spLocks noGrp="1"/>
          </p:cNvSpPr>
          <p:nvPr>
            <p:ph type="body"/>
          </p:nvPr>
        </p:nvSpPr>
        <p:spPr>
          <a:xfrm>
            <a:off x="456840" y="4146120"/>
            <a:ext cx="7467480" cy="23245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PlaceHolder 1"/>
          <p:cNvSpPr>
            <a:spLocks noGrp="1"/>
          </p:cNvSpPr>
          <p:nvPr>
            <p:ph type="title"/>
          </p:nvPr>
        </p:nvSpPr>
        <p:spPr>
          <a:xfrm>
            <a:off x="456840" y="180360"/>
            <a:ext cx="7467480" cy="1236960"/>
          </a:xfrm>
          <a:prstGeom prst="rect">
            <a:avLst/>
          </a:prstGeom>
        </p:spPr>
        <p:txBody>
          <a:bodyPr lIns="90000" tIns="46800" rIns="90000" bIns="46800" anchor="b"/>
          <a:lstStyle/>
          <a:p>
            <a:endParaRPr/>
          </a:p>
        </p:txBody>
      </p:sp>
      <p:sp>
        <p:nvSpPr>
          <p:cNvPr id="91" name="PlaceHolder 2"/>
          <p:cNvSpPr>
            <a:spLocks noGrp="1"/>
          </p:cNvSpPr>
          <p:nvPr>
            <p:ph type="body"/>
          </p:nvPr>
        </p:nvSpPr>
        <p:spPr>
          <a:xfrm>
            <a:off x="456840" y="1600200"/>
            <a:ext cx="3643920" cy="23245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/>
          </a:p>
        </p:txBody>
      </p:sp>
      <p:sp>
        <p:nvSpPr>
          <p:cNvPr id="92" name="PlaceHolder 3"/>
          <p:cNvSpPr>
            <a:spLocks noGrp="1"/>
          </p:cNvSpPr>
          <p:nvPr>
            <p:ph type="body"/>
          </p:nvPr>
        </p:nvSpPr>
        <p:spPr>
          <a:xfrm>
            <a:off x="4283280" y="1600200"/>
            <a:ext cx="3643920" cy="23245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/>
          </a:p>
        </p:txBody>
      </p:sp>
      <p:sp>
        <p:nvSpPr>
          <p:cNvPr id="93" name="PlaceHolder 4"/>
          <p:cNvSpPr>
            <a:spLocks noGrp="1"/>
          </p:cNvSpPr>
          <p:nvPr>
            <p:ph type="body"/>
          </p:nvPr>
        </p:nvSpPr>
        <p:spPr>
          <a:xfrm>
            <a:off x="4283280" y="4146120"/>
            <a:ext cx="3643920" cy="23245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/>
          </a:p>
        </p:txBody>
      </p:sp>
      <p:sp>
        <p:nvSpPr>
          <p:cNvPr id="94" name="PlaceHolder 5"/>
          <p:cNvSpPr>
            <a:spLocks noGrp="1"/>
          </p:cNvSpPr>
          <p:nvPr>
            <p:ph type="body"/>
          </p:nvPr>
        </p:nvSpPr>
        <p:spPr>
          <a:xfrm>
            <a:off x="456840" y="4146120"/>
            <a:ext cx="3643920" cy="23245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title"/>
          </p:nvPr>
        </p:nvSpPr>
        <p:spPr>
          <a:xfrm>
            <a:off x="456840" y="180360"/>
            <a:ext cx="7467480" cy="1236960"/>
          </a:xfrm>
          <a:prstGeom prst="rect">
            <a:avLst/>
          </a:prstGeom>
        </p:spPr>
        <p:txBody>
          <a:bodyPr lIns="90000" tIns="46800" rIns="90000" bIns="46800" anchor="b"/>
          <a:lstStyle/>
          <a:p>
            <a:endParaRPr/>
          </a:p>
        </p:txBody>
      </p:sp>
      <p:sp>
        <p:nvSpPr>
          <p:cNvPr id="96" name="PlaceHolder 2"/>
          <p:cNvSpPr>
            <a:spLocks noGrp="1"/>
          </p:cNvSpPr>
          <p:nvPr>
            <p:ph type="body"/>
          </p:nvPr>
        </p:nvSpPr>
        <p:spPr>
          <a:xfrm>
            <a:off x="456840" y="1600200"/>
            <a:ext cx="7467480" cy="487368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/>
          </a:p>
        </p:txBody>
      </p:sp>
      <p:sp>
        <p:nvSpPr>
          <p:cNvPr id="97" name="PlaceHolder 3"/>
          <p:cNvSpPr>
            <a:spLocks noGrp="1"/>
          </p:cNvSpPr>
          <p:nvPr>
            <p:ph type="body"/>
          </p:nvPr>
        </p:nvSpPr>
        <p:spPr>
          <a:xfrm>
            <a:off x="456840" y="1600200"/>
            <a:ext cx="7467480" cy="487368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/>
          </a:p>
        </p:txBody>
      </p:sp>
      <p:pic>
        <p:nvPicPr>
          <p:cNvPr id="98" name="Рисунок 97"/>
          <p:cNvPicPr/>
          <p:nvPr/>
        </p:nvPicPr>
        <p:blipFill>
          <a:blip r:embed="rId2"/>
          <a:stretch>
            <a:fillRect/>
          </a:stretch>
        </p:blipFill>
        <p:spPr>
          <a:xfrm>
            <a:off x="1136160" y="1600200"/>
            <a:ext cx="6108120" cy="4873680"/>
          </a:xfrm>
          <a:prstGeom prst="rect">
            <a:avLst/>
          </a:prstGeom>
          <a:ln>
            <a:noFill/>
          </a:ln>
        </p:spPr>
      </p:pic>
      <p:pic>
        <p:nvPicPr>
          <p:cNvPr id="99" name="Рисунок 98"/>
          <p:cNvPicPr/>
          <p:nvPr/>
        </p:nvPicPr>
        <p:blipFill>
          <a:blip r:embed="rId2"/>
          <a:stretch>
            <a:fillRect/>
          </a:stretch>
        </p:blipFill>
        <p:spPr>
          <a:xfrm>
            <a:off x="1136160" y="1600200"/>
            <a:ext cx="6108120" cy="48736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PlaceHolder 1"/>
          <p:cNvSpPr>
            <a:spLocks noGrp="1"/>
          </p:cNvSpPr>
          <p:nvPr>
            <p:ph type="title"/>
          </p:nvPr>
        </p:nvSpPr>
        <p:spPr>
          <a:xfrm>
            <a:off x="456840" y="180360"/>
            <a:ext cx="7467480" cy="1236960"/>
          </a:xfrm>
          <a:prstGeom prst="rect">
            <a:avLst/>
          </a:prstGeom>
        </p:spPr>
        <p:txBody>
          <a:bodyPr lIns="90000" tIns="46800" rIns="90000" bIns="46800" anchor="b"/>
          <a:lstStyle/>
          <a:p>
            <a:endParaRPr/>
          </a:p>
        </p:txBody>
      </p:sp>
      <p:sp>
        <p:nvSpPr>
          <p:cNvPr id="67" name="PlaceHolder 2"/>
          <p:cNvSpPr>
            <a:spLocks noGrp="1"/>
          </p:cNvSpPr>
          <p:nvPr>
            <p:ph type="subTitle"/>
          </p:nvPr>
        </p:nvSpPr>
        <p:spPr>
          <a:xfrm>
            <a:off x="456840" y="1600200"/>
            <a:ext cx="7467480" cy="48740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PlaceHolder 1"/>
          <p:cNvSpPr>
            <a:spLocks noGrp="1"/>
          </p:cNvSpPr>
          <p:nvPr>
            <p:ph type="title"/>
          </p:nvPr>
        </p:nvSpPr>
        <p:spPr>
          <a:xfrm>
            <a:off x="456840" y="180360"/>
            <a:ext cx="7467480" cy="1236960"/>
          </a:xfrm>
          <a:prstGeom prst="rect">
            <a:avLst/>
          </a:prstGeom>
        </p:spPr>
        <p:txBody>
          <a:bodyPr lIns="90000" tIns="46800" rIns="90000" bIns="46800" anchor="b"/>
          <a:lstStyle/>
          <a:p>
            <a:endParaRPr/>
          </a:p>
        </p:txBody>
      </p:sp>
      <p:sp>
        <p:nvSpPr>
          <p:cNvPr id="69" name="PlaceHolder 2"/>
          <p:cNvSpPr>
            <a:spLocks noGrp="1"/>
          </p:cNvSpPr>
          <p:nvPr>
            <p:ph type="body"/>
          </p:nvPr>
        </p:nvSpPr>
        <p:spPr>
          <a:xfrm>
            <a:off x="456840" y="1600200"/>
            <a:ext cx="7467480" cy="487368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title"/>
          </p:nvPr>
        </p:nvSpPr>
        <p:spPr>
          <a:xfrm>
            <a:off x="456840" y="180360"/>
            <a:ext cx="7467480" cy="1236960"/>
          </a:xfrm>
          <a:prstGeom prst="rect">
            <a:avLst/>
          </a:prstGeom>
        </p:spPr>
        <p:txBody>
          <a:bodyPr lIns="90000" tIns="46800" rIns="90000" bIns="46800" anchor="b"/>
          <a:lstStyle/>
          <a:p>
            <a:endParaRPr/>
          </a:p>
        </p:txBody>
      </p:sp>
      <p:sp>
        <p:nvSpPr>
          <p:cNvPr id="71" name="PlaceHolder 2"/>
          <p:cNvSpPr>
            <a:spLocks noGrp="1"/>
          </p:cNvSpPr>
          <p:nvPr>
            <p:ph type="body"/>
          </p:nvPr>
        </p:nvSpPr>
        <p:spPr>
          <a:xfrm>
            <a:off x="456840" y="1600200"/>
            <a:ext cx="3643920" cy="487368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/>
          </a:p>
        </p:txBody>
      </p:sp>
      <p:sp>
        <p:nvSpPr>
          <p:cNvPr id="72" name="PlaceHolder 3"/>
          <p:cNvSpPr>
            <a:spLocks noGrp="1"/>
          </p:cNvSpPr>
          <p:nvPr>
            <p:ph type="body"/>
          </p:nvPr>
        </p:nvSpPr>
        <p:spPr>
          <a:xfrm>
            <a:off x="4283280" y="1600200"/>
            <a:ext cx="3643920" cy="487368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PlaceHolder 1"/>
          <p:cNvSpPr>
            <a:spLocks noGrp="1"/>
          </p:cNvSpPr>
          <p:nvPr>
            <p:ph type="title"/>
          </p:nvPr>
        </p:nvSpPr>
        <p:spPr>
          <a:xfrm>
            <a:off x="456840" y="180360"/>
            <a:ext cx="7467480" cy="1236960"/>
          </a:xfrm>
          <a:prstGeom prst="rect">
            <a:avLst/>
          </a:prstGeom>
        </p:spPr>
        <p:txBody>
          <a:bodyPr lIns="90000" tIns="46800" rIns="90000" bIns="46800" anchor="b"/>
          <a:lstStyle/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subTitle"/>
          </p:nvPr>
        </p:nvSpPr>
        <p:spPr>
          <a:xfrm>
            <a:off x="456840" y="274320"/>
            <a:ext cx="7467480" cy="52999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PlaceHolder 1"/>
          <p:cNvSpPr>
            <a:spLocks noGrp="1"/>
          </p:cNvSpPr>
          <p:nvPr>
            <p:ph type="title"/>
          </p:nvPr>
        </p:nvSpPr>
        <p:spPr>
          <a:xfrm>
            <a:off x="456840" y="180360"/>
            <a:ext cx="7467480" cy="1236960"/>
          </a:xfrm>
          <a:prstGeom prst="rect">
            <a:avLst/>
          </a:prstGeom>
        </p:spPr>
        <p:txBody>
          <a:bodyPr lIns="90000" tIns="46800" rIns="90000" bIns="46800" anchor="b"/>
          <a:lstStyle/>
          <a:p>
            <a:endParaRPr/>
          </a:p>
        </p:txBody>
      </p:sp>
      <p:sp>
        <p:nvSpPr>
          <p:cNvPr id="76" name="PlaceHolder 2"/>
          <p:cNvSpPr>
            <a:spLocks noGrp="1"/>
          </p:cNvSpPr>
          <p:nvPr>
            <p:ph type="body"/>
          </p:nvPr>
        </p:nvSpPr>
        <p:spPr>
          <a:xfrm>
            <a:off x="456840" y="1600200"/>
            <a:ext cx="3643920" cy="23245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/>
          </a:p>
        </p:txBody>
      </p:sp>
      <p:sp>
        <p:nvSpPr>
          <p:cNvPr id="77" name="PlaceHolder 3"/>
          <p:cNvSpPr>
            <a:spLocks noGrp="1"/>
          </p:cNvSpPr>
          <p:nvPr>
            <p:ph type="body"/>
          </p:nvPr>
        </p:nvSpPr>
        <p:spPr>
          <a:xfrm>
            <a:off x="456840" y="4146120"/>
            <a:ext cx="3643920" cy="23245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/>
          </a:p>
        </p:txBody>
      </p:sp>
      <p:sp>
        <p:nvSpPr>
          <p:cNvPr id="78" name="PlaceHolder 4"/>
          <p:cNvSpPr>
            <a:spLocks noGrp="1"/>
          </p:cNvSpPr>
          <p:nvPr>
            <p:ph type="body"/>
          </p:nvPr>
        </p:nvSpPr>
        <p:spPr>
          <a:xfrm>
            <a:off x="4283280" y="1600200"/>
            <a:ext cx="3643920" cy="487368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456840" y="180360"/>
            <a:ext cx="7467480" cy="1236960"/>
          </a:xfrm>
          <a:prstGeom prst="rect">
            <a:avLst/>
          </a:prstGeom>
        </p:spPr>
        <p:txBody>
          <a:bodyPr lIns="90000" tIns="46800" rIns="90000" bIns="46800" anchor="b"/>
          <a:lstStyle/>
          <a:p>
            <a:endParaRPr/>
          </a:p>
        </p:txBody>
      </p:sp>
      <p:sp>
        <p:nvSpPr>
          <p:cNvPr id="80" name="PlaceHolder 2"/>
          <p:cNvSpPr>
            <a:spLocks noGrp="1"/>
          </p:cNvSpPr>
          <p:nvPr>
            <p:ph type="body"/>
          </p:nvPr>
        </p:nvSpPr>
        <p:spPr>
          <a:xfrm>
            <a:off x="456840" y="1600200"/>
            <a:ext cx="3643920" cy="487368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/>
          </a:p>
        </p:txBody>
      </p:sp>
      <p:sp>
        <p:nvSpPr>
          <p:cNvPr id="81" name="PlaceHolder 3"/>
          <p:cNvSpPr>
            <a:spLocks noGrp="1"/>
          </p:cNvSpPr>
          <p:nvPr>
            <p:ph type="body"/>
          </p:nvPr>
        </p:nvSpPr>
        <p:spPr>
          <a:xfrm>
            <a:off x="4283280" y="1600200"/>
            <a:ext cx="3643920" cy="23245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/>
          </a:p>
        </p:txBody>
      </p:sp>
      <p:sp>
        <p:nvSpPr>
          <p:cNvPr id="82" name="PlaceHolder 4"/>
          <p:cNvSpPr>
            <a:spLocks noGrp="1"/>
          </p:cNvSpPr>
          <p:nvPr>
            <p:ph type="body"/>
          </p:nvPr>
        </p:nvSpPr>
        <p:spPr>
          <a:xfrm>
            <a:off x="4283280" y="4146120"/>
            <a:ext cx="3643920" cy="23245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PlaceHolder 1"/>
          <p:cNvSpPr>
            <a:spLocks noGrp="1"/>
          </p:cNvSpPr>
          <p:nvPr>
            <p:ph type="title"/>
          </p:nvPr>
        </p:nvSpPr>
        <p:spPr>
          <a:xfrm>
            <a:off x="456840" y="180360"/>
            <a:ext cx="7467480" cy="1236960"/>
          </a:xfrm>
          <a:prstGeom prst="rect">
            <a:avLst/>
          </a:prstGeom>
        </p:spPr>
        <p:txBody>
          <a:bodyPr lIns="90000" tIns="46800" rIns="90000" bIns="46800" anchor="b"/>
          <a:lstStyle/>
          <a:p>
            <a:endParaRPr/>
          </a:p>
        </p:txBody>
      </p:sp>
      <p:sp>
        <p:nvSpPr>
          <p:cNvPr id="84" name="PlaceHolder 2"/>
          <p:cNvSpPr>
            <a:spLocks noGrp="1"/>
          </p:cNvSpPr>
          <p:nvPr>
            <p:ph type="body"/>
          </p:nvPr>
        </p:nvSpPr>
        <p:spPr>
          <a:xfrm>
            <a:off x="456840" y="1600200"/>
            <a:ext cx="3643920" cy="23245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/>
          </a:p>
        </p:txBody>
      </p:sp>
      <p:sp>
        <p:nvSpPr>
          <p:cNvPr id="85" name="PlaceHolder 3"/>
          <p:cNvSpPr>
            <a:spLocks noGrp="1"/>
          </p:cNvSpPr>
          <p:nvPr>
            <p:ph type="body"/>
          </p:nvPr>
        </p:nvSpPr>
        <p:spPr>
          <a:xfrm>
            <a:off x="4283280" y="1600200"/>
            <a:ext cx="3643920" cy="23245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/>
          </a:p>
        </p:txBody>
      </p:sp>
      <p:sp>
        <p:nvSpPr>
          <p:cNvPr id="86" name="PlaceHolder 4"/>
          <p:cNvSpPr>
            <a:spLocks noGrp="1"/>
          </p:cNvSpPr>
          <p:nvPr>
            <p:ph type="body"/>
          </p:nvPr>
        </p:nvSpPr>
        <p:spPr>
          <a:xfrm>
            <a:off x="456840" y="4146120"/>
            <a:ext cx="7467480" cy="23245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CustomShape 1"/>
          <p:cNvSpPr/>
          <p:nvPr/>
        </p:nvSpPr>
        <p:spPr>
          <a:xfrm>
            <a:off x="380880" y="0"/>
            <a:ext cx="609840" cy="6858000"/>
          </a:xfrm>
          <a:prstGeom prst="rect">
            <a:avLst/>
          </a:prstGeom>
          <a:solidFill>
            <a:srgbClr val="FEC3AE"/>
          </a:solidFill>
          <a:ln>
            <a:noFill/>
          </a:ln>
        </p:spPr>
      </p:sp>
      <p:sp>
        <p:nvSpPr>
          <p:cNvPr id="46" name="CustomShape 2"/>
          <p:cNvSpPr/>
          <p:nvPr/>
        </p:nvSpPr>
        <p:spPr>
          <a:xfrm>
            <a:off x="276120" y="0"/>
            <a:ext cx="104760" cy="6858000"/>
          </a:xfrm>
          <a:prstGeom prst="rect">
            <a:avLst/>
          </a:prstGeom>
          <a:solidFill>
            <a:srgbClr val="FFD9CE"/>
          </a:solidFill>
          <a:ln>
            <a:noFill/>
          </a:ln>
        </p:spPr>
      </p:sp>
      <p:sp>
        <p:nvSpPr>
          <p:cNvPr id="47" name="CustomShape 3"/>
          <p:cNvSpPr/>
          <p:nvPr/>
        </p:nvSpPr>
        <p:spPr>
          <a:xfrm>
            <a:off x="990720" y="0"/>
            <a:ext cx="182520" cy="6858000"/>
          </a:xfrm>
          <a:prstGeom prst="rect">
            <a:avLst/>
          </a:prstGeom>
          <a:solidFill>
            <a:srgbClr val="FFD9CE"/>
          </a:solidFill>
          <a:ln>
            <a:noFill/>
          </a:ln>
        </p:spPr>
      </p:sp>
      <p:sp>
        <p:nvSpPr>
          <p:cNvPr id="48" name="CustomShape 4"/>
          <p:cNvSpPr/>
          <p:nvPr/>
        </p:nvSpPr>
        <p:spPr>
          <a:xfrm>
            <a:off x="1141560" y="0"/>
            <a:ext cx="230040" cy="6858000"/>
          </a:xfrm>
          <a:prstGeom prst="rect">
            <a:avLst/>
          </a:prstGeom>
          <a:solidFill>
            <a:srgbClr val="FFEDE8"/>
          </a:solidFill>
          <a:ln>
            <a:noFill/>
          </a:ln>
        </p:spPr>
      </p:sp>
      <p:sp>
        <p:nvSpPr>
          <p:cNvPr id="49" name="Line 5"/>
          <p:cNvSpPr/>
          <p:nvPr/>
        </p:nvSpPr>
        <p:spPr>
          <a:xfrm>
            <a:off x="106200" y="0"/>
            <a:ext cx="0" cy="6858000"/>
          </a:xfrm>
          <a:prstGeom prst="line">
            <a:avLst/>
          </a:prstGeom>
          <a:ln w="57240">
            <a:solidFill>
              <a:srgbClr val="FEC3AE"/>
            </a:solidFill>
            <a:miter/>
          </a:ln>
        </p:spPr>
      </p:sp>
      <p:sp>
        <p:nvSpPr>
          <p:cNvPr id="50" name="Line 6"/>
          <p:cNvSpPr/>
          <p:nvPr/>
        </p:nvSpPr>
        <p:spPr>
          <a:xfrm>
            <a:off x="914400" y="0"/>
            <a:ext cx="0" cy="6858000"/>
          </a:xfrm>
          <a:prstGeom prst="line">
            <a:avLst/>
          </a:prstGeom>
          <a:ln w="57240">
            <a:solidFill>
              <a:srgbClr val="FFEDE8"/>
            </a:solidFill>
            <a:miter/>
          </a:ln>
        </p:spPr>
      </p:sp>
      <p:sp>
        <p:nvSpPr>
          <p:cNvPr id="51" name="Line 7"/>
          <p:cNvSpPr/>
          <p:nvPr/>
        </p:nvSpPr>
        <p:spPr>
          <a:xfrm>
            <a:off x="853920" y="0"/>
            <a:ext cx="0" cy="6858000"/>
          </a:xfrm>
          <a:prstGeom prst="line">
            <a:avLst/>
          </a:prstGeom>
          <a:ln w="57240">
            <a:solidFill>
              <a:srgbClr val="FEC3AE"/>
            </a:solidFill>
            <a:miter/>
          </a:ln>
        </p:spPr>
      </p:sp>
      <p:sp>
        <p:nvSpPr>
          <p:cNvPr id="52" name="Line 8"/>
          <p:cNvSpPr/>
          <p:nvPr/>
        </p:nvSpPr>
        <p:spPr>
          <a:xfrm>
            <a:off x="1727280" y="0"/>
            <a:ext cx="0" cy="6858000"/>
          </a:xfrm>
          <a:prstGeom prst="line">
            <a:avLst/>
          </a:prstGeom>
          <a:ln w="28440">
            <a:solidFill>
              <a:srgbClr val="FEC3AE"/>
            </a:solidFill>
            <a:miter/>
          </a:ln>
        </p:spPr>
      </p:sp>
      <p:sp>
        <p:nvSpPr>
          <p:cNvPr id="53" name="Line 9"/>
          <p:cNvSpPr/>
          <p:nvPr/>
        </p:nvSpPr>
        <p:spPr>
          <a:xfrm>
            <a:off x="1066680" y="0"/>
            <a:ext cx="0" cy="6858000"/>
          </a:xfrm>
          <a:prstGeom prst="line">
            <a:avLst/>
          </a:prstGeom>
          <a:ln w="9360">
            <a:solidFill>
              <a:srgbClr val="FEC3AE"/>
            </a:solidFill>
            <a:miter/>
          </a:ln>
        </p:spPr>
      </p:sp>
      <p:sp>
        <p:nvSpPr>
          <p:cNvPr id="54" name="Line 10"/>
          <p:cNvSpPr/>
          <p:nvPr/>
        </p:nvSpPr>
        <p:spPr>
          <a:xfrm>
            <a:off x="9113760" y="0"/>
            <a:ext cx="0" cy="6858000"/>
          </a:xfrm>
          <a:prstGeom prst="line">
            <a:avLst/>
          </a:prstGeom>
          <a:ln w="57240">
            <a:solidFill>
              <a:srgbClr val="FEC3AE"/>
            </a:solidFill>
            <a:miter/>
          </a:ln>
        </p:spPr>
      </p:sp>
      <p:sp>
        <p:nvSpPr>
          <p:cNvPr id="55" name="CustomShape 11"/>
          <p:cNvSpPr/>
          <p:nvPr/>
        </p:nvSpPr>
        <p:spPr>
          <a:xfrm>
            <a:off x="1219320" y="0"/>
            <a:ext cx="75960" cy="6858000"/>
          </a:xfrm>
          <a:prstGeom prst="rect">
            <a:avLst/>
          </a:prstGeom>
          <a:solidFill>
            <a:srgbClr val="FEC3AE"/>
          </a:solidFill>
          <a:ln>
            <a:noFill/>
          </a:ln>
        </p:spPr>
      </p:sp>
      <p:sp>
        <p:nvSpPr>
          <p:cNvPr id="56" name="CustomShape 12"/>
          <p:cNvSpPr/>
          <p:nvPr/>
        </p:nvSpPr>
        <p:spPr>
          <a:xfrm>
            <a:off x="609480" y="3429000"/>
            <a:ext cx="1295640" cy="1295280"/>
          </a:xfrm>
          <a:prstGeom prst="ellipse">
            <a:avLst/>
          </a:prstGeom>
          <a:solidFill>
            <a:srgbClr val="FE8637"/>
          </a:solidFill>
          <a:ln>
            <a:noFill/>
          </a:ln>
        </p:spPr>
      </p:sp>
      <p:sp>
        <p:nvSpPr>
          <p:cNvPr id="57" name="CustomShape 13"/>
          <p:cNvSpPr/>
          <p:nvPr/>
        </p:nvSpPr>
        <p:spPr>
          <a:xfrm>
            <a:off x="1309680" y="4867200"/>
            <a:ext cx="641520" cy="641520"/>
          </a:xfrm>
          <a:prstGeom prst="ellipse">
            <a:avLst/>
          </a:prstGeom>
          <a:solidFill>
            <a:srgbClr val="FE8637"/>
          </a:solidFill>
          <a:ln>
            <a:noFill/>
          </a:ln>
        </p:spPr>
      </p:sp>
      <p:sp>
        <p:nvSpPr>
          <p:cNvPr id="58" name="CustomShape 14"/>
          <p:cNvSpPr/>
          <p:nvPr/>
        </p:nvSpPr>
        <p:spPr>
          <a:xfrm>
            <a:off x="1090440" y="5500800"/>
            <a:ext cx="138240" cy="136440"/>
          </a:xfrm>
          <a:prstGeom prst="ellipse">
            <a:avLst/>
          </a:prstGeom>
          <a:solidFill>
            <a:srgbClr val="FE8637"/>
          </a:solidFill>
          <a:ln>
            <a:noFill/>
          </a:ln>
        </p:spPr>
      </p:sp>
      <p:sp>
        <p:nvSpPr>
          <p:cNvPr id="59" name="CustomShape 15"/>
          <p:cNvSpPr/>
          <p:nvPr/>
        </p:nvSpPr>
        <p:spPr>
          <a:xfrm>
            <a:off x="1663560" y="5788080"/>
            <a:ext cx="274680" cy="274680"/>
          </a:xfrm>
          <a:prstGeom prst="ellipse">
            <a:avLst/>
          </a:prstGeom>
          <a:solidFill>
            <a:srgbClr val="FE8637"/>
          </a:solidFill>
          <a:ln>
            <a:noFill/>
          </a:ln>
        </p:spPr>
      </p:sp>
      <p:sp>
        <p:nvSpPr>
          <p:cNvPr id="60" name="CustomShape 16"/>
          <p:cNvSpPr/>
          <p:nvPr/>
        </p:nvSpPr>
        <p:spPr>
          <a:xfrm>
            <a:off x="1905120" y="4495680"/>
            <a:ext cx="365040" cy="365400"/>
          </a:xfrm>
          <a:prstGeom prst="ellipse">
            <a:avLst/>
          </a:prstGeom>
          <a:solidFill>
            <a:srgbClr val="FE8637"/>
          </a:solidFill>
          <a:ln>
            <a:noFill/>
          </a:ln>
        </p:spPr>
      </p:sp>
      <p:sp>
        <p:nvSpPr>
          <p:cNvPr id="61" name="PlaceHolder 17"/>
          <p:cNvSpPr>
            <a:spLocks noGrp="1"/>
          </p:cNvSpPr>
          <p:nvPr>
            <p:ph type="title"/>
          </p:nvPr>
        </p:nvSpPr>
        <p:spPr>
          <a:xfrm>
            <a:off x="456840" y="274320"/>
            <a:ext cx="7467480" cy="1143000"/>
          </a:xfrm>
          <a:prstGeom prst="rect">
            <a:avLst/>
          </a:prstGeom>
        </p:spPr>
        <p:txBody>
          <a:bodyPr lIns="90000" tIns="46800" rIns="90000" bIns="46800" anchor="b"/>
          <a:lstStyle/>
          <a:p>
            <a:r>
              <a:rPr lang="ru-RU" sz="3000">
                <a:latin typeface="Century Schoolbook"/>
              </a:rPr>
              <a:t>Click to edit the title text format</a:t>
            </a:r>
            <a:endParaRPr/>
          </a:p>
        </p:txBody>
      </p:sp>
      <p:sp>
        <p:nvSpPr>
          <p:cNvPr id="62" name="PlaceHolder 18"/>
          <p:cNvSpPr>
            <a:spLocks noGrp="1"/>
          </p:cNvSpPr>
          <p:nvPr>
            <p:ph type="body"/>
          </p:nvPr>
        </p:nvSpPr>
        <p:spPr>
          <a:xfrm>
            <a:off x="456840" y="1600200"/>
            <a:ext cx="7467480" cy="4873680"/>
          </a:xfrm>
          <a:prstGeom prst="rect">
            <a:avLst/>
          </a:prstGeom>
        </p:spPr>
        <p:txBody>
          <a:bodyPr lIns="90000" tIns="46800" rIns="90000" bIns="46800"/>
          <a:lstStyle/>
          <a:p>
            <a:pPr>
              <a:buSzPct val="70000"/>
              <a:buFont typeface="Wingdings" charset="2"/>
              <a:buChar char=""/>
            </a:pPr>
            <a:r>
              <a:rPr lang="ru-RU" sz="2400">
                <a:latin typeface="Century Schoolbook"/>
              </a:rPr>
              <a:t>Click to edit the outline text format</a:t>
            </a:r>
            <a:endParaRPr/>
          </a:p>
          <a:p>
            <a:pPr lvl="1">
              <a:buSzPct val="80000"/>
              <a:buFont typeface="Wingdings 2" charset="2"/>
              <a:buChar char=""/>
            </a:pPr>
            <a:r>
              <a:rPr lang="ru-RU" sz="2100">
                <a:latin typeface="Century Schoolbook"/>
              </a:rPr>
              <a:t>Second Outline Level</a:t>
            </a:r>
            <a:endParaRPr/>
          </a:p>
          <a:p>
            <a:pPr lvl="2">
              <a:buSzPct val="60000"/>
              <a:buFont typeface="Wingdings" charset="2"/>
              <a:buChar char=""/>
            </a:pPr>
            <a:r>
              <a:rPr lang="ru-RU">
                <a:latin typeface="Century Schoolbook"/>
              </a:rPr>
              <a:t>Third Outline Level</a:t>
            </a:r>
            <a:endParaRPr/>
          </a:p>
          <a:p>
            <a:pPr lvl="3">
              <a:buSzPct val="60000"/>
              <a:buFont typeface="Wingdings" charset="2"/>
              <a:buChar char=""/>
            </a:pPr>
            <a:r>
              <a:rPr lang="ru-RU">
                <a:latin typeface="Century Schoolbook"/>
              </a:rPr>
              <a:t>Fourth Outline Level</a:t>
            </a:r>
            <a:endParaRPr/>
          </a:p>
          <a:p>
            <a:pPr lvl="4">
              <a:buSzPct val="68000"/>
              <a:buFont typeface="Wingdings 2" charset="2"/>
              <a:buChar char=""/>
            </a:pPr>
            <a:r>
              <a:rPr lang="ru-RU" sz="1600">
                <a:latin typeface="Century Schoolbook"/>
              </a:rPr>
              <a:t>Fifth Outline Level</a:t>
            </a:r>
            <a:endParaRPr/>
          </a:p>
          <a:p>
            <a:pPr lvl="5">
              <a:buSzPct val="68000"/>
              <a:buFont typeface="Wingdings 2" charset="2"/>
              <a:buChar char=""/>
            </a:pPr>
            <a:r>
              <a:rPr lang="ru-RU" sz="1600">
                <a:latin typeface="Century Schoolbook"/>
              </a:rPr>
              <a:t>Sixth Outline Level</a:t>
            </a:r>
            <a:endParaRPr/>
          </a:p>
          <a:p>
            <a:pPr lvl="6">
              <a:buSzPct val="68000"/>
              <a:buFont typeface="Wingdings 2" charset="2"/>
              <a:buChar char=""/>
            </a:pPr>
            <a:r>
              <a:rPr lang="ru-RU" sz="1600">
                <a:latin typeface="Century Schoolbook"/>
              </a:rPr>
              <a:t>Seventh Outline Level</a:t>
            </a:r>
            <a:endParaRPr/>
          </a:p>
        </p:txBody>
      </p:sp>
      <p:sp>
        <p:nvSpPr>
          <p:cNvPr id="63" name="PlaceHolder 19"/>
          <p:cNvSpPr>
            <a:spLocks noGrp="1"/>
          </p:cNvSpPr>
          <p:nvPr>
            <p:ph type="dt"/>
          </p:nvPr>
        </p:nvSpPr>
        <p:spPr>
          <a:xfrm rot="5400000">
            <a:off x="7764480" y="1174680"/>
            <a:ext cx="2286000" cy="38088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r">
              <a:lnSpc>
                <a:spcPct val="100000"/>
              </a:lnSpc>
            </a:pPr>
            <a:r>
              <a:rPr lang="ru-RU" sz="1200">
                <a:solidFill>
                  <a:srgbClr val="575F6D"/>
                </a:solidFill>
                <a:latin typeface="Century Schoolbook"/>
              </a:rPr>
              <a:t>&lt;date/time&gt;</a:t>
            </a:r>
            <a:endParaRPr/>
          </a:p>
        </p:txBody>
      </p:sp>
      <p:sp>
        <p:nvSpPr>
          <p:cNvPr id="64" name="PlaceHolder 20"/>
          <p:cNvSpPr>
            <a:spLocks noGrp="1"/>
          </p:cNvSpPr>
          <p:nvPr>
            <p:ph type="ftr"/>
          </p:nvPr>
        </p:nvSpPr>
        <p:spPr>
          <a:xfrm rot="5400000">
            <a:off x="7076880" y="4181400"/>
            <a:ext cx="3657600" cy="38412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>
              <a:lnSpc>
                <a:spcPct val="100000"/>
              </a:lnSpc>
            </a:pPr>
            <a:endParaRPr/>
          </a:p>
        </p:txBody>
      </p:sp>
      <p:sp>
        <p:nvSpPr>
          <p:cNvPr id="65" name="PlaceHolder 21"/>
          <p:cNvSpPr>
            <a:spLocks noGrp="1"/>
          </p:cNvSpPr>
          <p:nvPr>
            <p:ph type="sldNum"/>
          </p:nvPr>
        </p:nvSpPr>
        <p:spPr>
          <a:xfrm>
            <a:off x="1325160" y="4929120"/>
            <a:ext cx="609480" cy="51768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ctr">
              <a:lnSpc>
                <a:spcPct val="100000"/>
              </a:lnSpc>
            </a:pPr>
            <a:fld id="{EA3087FF-BE4B-45F6-904D-3073CB897B94}" type="slidenum">
              <a:rPr lang="ru-RU" sz="1400" b="1">
                <a:solidFill>
                  <a:srgbClr val="FFFFFF"/>
                </a:solidFill>
                <a:latin typeface="Century Schoolbook"/>
              </a:rPr>
              <a:pPr algn="ctr">
                <a:lnSpc>
                  <a:spcPct val="100000"/>
                </a:lnSpc>
              </a:pPr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5.xml"/><Relationship Id="rId6" Type="http://schemas.microsoft.com/office/2007/relationships/hdphoto" Target="../media/hdphoto6.wdp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microsoft.com/office/2007/relationships/hdphoto" Target="../media/hdphoto7.wdp"/><Relationship Id="rId7" Type="http://schemas.microsoft.com/office/2007/relationships/hdphoto" Target="../media/hdphoto9.wdp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microsoft.com/office/2007/relationships/hdphoto" Target="../media/hdphoto8.wdp"/><Relationship Id="rId4" Type="http://schemas.openxmlformats.org/officeDocument/2006/relationships/image" Target="../media/image29.png"/><Relationship Id="rId9" Type="http://schemas.microsoft.com/office/2007/relationships/hdphoto" Target="../media/hdphoto10.wdp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5.xml"/><Relationship Id="rId5" Type="http://schemas.microsoft.com/office/2007/relationships/hdphoto" Target="../media/hdphoto13.wdp"/><Relationship Id="rId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jpeg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TextShape 1"/>
          <p:cNvSpPr txBox="1"/>
          <p:nvPr/>
        </p:nvSpPr>
        <p:spPr>
          <a:xfrm>
            <a:off x="2285640" y="475920"/>
            <a:ext cx="6172200" cy="1800360"/>
          </a:xfrm>
          <a:prstGeom prst="rect">
            <a:avLst/>
          </a:prstGeom>
        </p:spPr>
        <p:txBody>
          <a:bodyPr lIns="90000" tIns="46800" rIns="90000" bIns="46800" anchor="b"/>
          <a:lstStyle/>
          <a:p>
            <a:pPr algn="ctr"/>
            <a:r>
              <a:rPr lang="ru-RU" b="1" dirty="0" smtClean="0">
                <a:solidFill>
                  <a:srgbClr val="06686D"/>
                </a:solidFill>
                <a:latin typeface="Century Schoolbook"/>
              </a:rPr>
              <a:t>муниципальное </a:t>
            </a:r>
            <a:r>
              <a:rPr lang="ru-RU" b="1" dirty="0">
                <a:solidFill>
                  <a:srgbClr val="06686D"/>
                </a:solidFill>
                <a:latin typeface="Century Schoolbook"/>
              </a:rPr>
              <a:t>бюджетное </a:t>
            </a:r>
            <a:r>
              <a:rPr lang="ru-RU" b="1" dirty="0" smtClean="0">
                <a:solidFill>
                  <a:srgbClr val="06686D"/>
                </a:solidFill>
                <a:latin typeface="Century Schoolbook"/>
              </a:rPr>
              <a:t>дошкольное образовательное </a:t>
            </a:r>
            <a:r>
              <a:rPr lang="ru-RU" b="1" dirty="0">
                <a:solidFill>
                  <a:srgbClr val="06686D"/>
                </a:solidFill>
                <a:latin typeface="Century Schoolbook"/>
              </a:rPr>
              <a:t>учреждение
       детский сад </a:t>
            </a:r>
            <a:r>
              <a:rPr lang="ru-RU" b="1" dirty="0" smtClean="0">
                <a:solidFill>
                  <a:srgbClr val="06686D"/>
                </a:solidFill>
                <a:latin typeface="Century Schoolbook"/>
              </a:rPr>
              <a:t> №</a:t>
            </a:r>
            <a:r>
              <a:rPr lang="ru-RU" b="1" dirty="0">
                <a:solidFill>
                  <a:srgbClr val="06686D"/>
                </a:solidFill>
                <a:latin typeface="Century Schoolbook"/>
              </a:rPr>
              <a:t> </a:t>
            </a:r>
            <a:r>
              <a:rPr lang="ru-RU" b="1" dirty="0" smtClean="0">
                <a:solidFill>
                  <a:srgbClr val="06686D"/>
                </a:solidFill>
                <a:latin typeface="Century Schoolbook"/>
              </a:rPr>
              <a:t>25«Аистёнок</a:t>
            </a:r>
            <a:r>
              <a:rPr lang="ru-RU" b="1" dirty="0" smtClean="0">
                <a:solidFill>
                  <a:srgbClr val="06686D"/>
                </a:solidFill>
                <a:latin typeface="Arial"/>
              </a:rPr>
              <a:t>»</a:t>
            </a:r>
            <a:r>
              <a:rPr lang="ru-RU" b="1" dirty="0">
                <a:solidFill>
                  <a:srgbClr val="06686D"/>
                </a:solidFill>
                <a:latin typeface="Arial"/>
              </a:rPr>
              <a:t>
</a:t>
            </a:r>
            <a:r>
              <a:rPr lang="ru-RU" b="1" dirty="0">
                <a:solidFill>
                  <a:srgbClr val="06686D"/>
                </a:solidFill>
                <a:latin typeface="Century Schoolbook"/>
              </a:rPr>
              <a:t>города Новошахтинска
</a:t>
            </a:r>
            <a:endParaRPr dirty="0"/>
          </a:p>
        </p:txBody>
      </p:sp>
      <p:sp>
        <p:nvSpPr>
          <p:cNvPr id="247" name="TextShape 2"/>
          <p:cNvSpPr txBox="1"/>
          <p:nvPr/>
        </p:nvSpPr>
        <p:spPr>
          <a:xfrm>
            <a:off x="2285640" y="3141360"/>
            <a:ext cx="6172200" cy="1439640"/>
          </a:xfrm>
          <a:prstGeom prst="rect">
            <a:avLst/>
          </a:prstGeo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ru-RU" sz="4000" b="1" dirty="0" smtClean="0">
                <a:solidFill>
                  <a:srgbClr val="D55701"/>
                </a:solidFill>
                <a:latin typeface="Arial"/>
              </a:rPr>
              <a:t>Презентация проекта </a:t>
            </a:r>
          </a:p>
          <a:p>
            <a:pPr algn="ctr">
              <a:lnSpc>
                <a:spcPct val="100000"/>
              </a:lnSpc>
            </a:pPr>
            <a:r>
              <a:rPr lang="ru-RU" sz="4000" b="1" dirty="0" smtClean="0">
                <a:solidFill>
                  <a:srgbClr val="D55701"/>
                </a:solidFill>
                <a:latin typeface="Arial"/>
              </a:rPr>
              <a:t>«Слушаем музыку </a:t>
            </a:r>
          </a:p>
          <a:p>
            <a:pPr algn="ctr">
              <a:lnSpc>
                <a:spcPct val="100000"/>
              </a:lnSpc>
            </a:pPr>
            <a:r>
              <a:rPr lang="ru-RU" sz="4000" b="1" dirty="0" smtClean="0">
                <a:solidFill>
                  <a:srgbClr val="D55701"/>
                </a:solidFill>
                <a:latin typeface="Arial"/>
              </a:rPr>
              <a:t>П.И. Чайковского и </a:t>
            </a:r>
            <a:r>
              <a:rPr lang="ru-RU" sz="4000" b="1" dirty="0">
                <a:solidFill>
                  <a:srgbClr val="D55701"/>
                </a:solidFill>
                <a:latin typeface="Arial"/>
              </a:rPr>
              <a:t>фантазируем</a:t>
            </a:r>
            <a:r>
              <a:rPr lang="ru-RU" sz="4000" b="1" dirty="0" smtClean="0">
                <a:solidFill>
                  <a:srgbClr val="D55701"/>
                </a:solidFill>
                <a:latin typeface="Arial"/>
              </a:rPr>
              <a:t>»</a:t>
            </a:r>
          </a:p>
          <a:p>
            <a:pPr algn="ctr">
              <a:lnSpc>
                <a:spcPct val="100000"/>
              </a:lnSpc>
            </a:pPr>
            <a:endParaRPr lang="ru-RU" sz="2800" b="1" dirty="0" smtClean="0">
              <a:solidFill>
                <a:srgbClr val="D55701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3000" b="1" dirty="0" smtClean="0">
              <a:solidFill>
                <a:srgbClr val="D55701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endParaRPr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58996" y="522558"/>
            <a:ext cx="3072000" cy="2304000"/>
          </a:xfrm>
          <a:prstGeom prst="rect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</a:effectLst>
          <a:scene3d>
            <a:camera prst="perspectiveRight"/>
            <a:lightRig rig="threePt" dir="t"/>
          </a:scene3d>
        </p:spPr>
      </p:pic>
      <p:pic>
        <p:nvPicPr>
          <p:cNvPr id="3" name="ВАЛЬС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TextShape 2"/>
          <p:cNvSpPr txBox="1"/>
          <p:nvPr/>
        </p:nvSpPr>
        <p:spPr>
          <a:xfrm>
            <a:off x="1785918" y="274320"/>
            <a:ext cx="7034082" cy="797226"/>
          </a:xfrm>
          <a:prstGeom prst="rect">
            <a:avLst/>
          </a:prstGeom>
        </p:spPr>
        <p:txBody>
          <a:bodyPr lIns="90000" tIns="46800" rIns="90000" bIns="46800" anchor="b"/>
          <a:lstStyle/>
          <a:p>
            <a:pPr>
              <a:lnSpc>
                <a:spcPct val="100000"/>
              </a:lnSpc>
              <a:buFont typeface="Wingdings" pitchFamily="2" charset="2"/>
              <a:buChar char="Ø"/>
            </a:pPr>
            <a:r>
              <a:rPr lang="ru-RU" sz="2000" dirty="0" smtClean="0">
                <a:solidFill>
                  <a:srgbClr val="FF0066"/>
                </a:solidFill>
                <a:latin typeface="Arial"/>
              </a:rPr>
              <a:t> Развитие </a:t>
            </a:r>
            <a:r>
              <a:rPr lang="ru-RU" sz="2000" dirty="0">
                <a:solidFill>
                  <a:srgbClr val="FF0066"/>
                </a:solidFill>
                <a:latin typeface="Arial"/>
              </a:rPr>
              <a:t>музыкального восприятия с помощью упражнений из «Музыкального букваря» Н.Ветлугиной.</a:t>
            </a:r>
            <a:endParaRPr sz="200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754736" y="2043000"/>
            <a:ext cx="3528000" cy="2646000"/>
          </a:xfrm>
          <a:prstGeom prst="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  <a:scene3d>
            <a:camera prst="perspectiveRelaxedModerately"/>
            <a:lightRig rig="threePt" dir="t"/>
          </a:scene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656056" y="2678856"/>
            <a:ext cx="4368000" cy="3276000"/>
          </a:xfrm>
          <a:prstGeom prst="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  <a:scene3d>
            <a:camera prst="isometricOffAxis2Left"/>
            <a:lightRig rig="threePt" dir="t"/>
          </a:scene3d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57356" y="180360"/>
            <a:ext cx="6929486" cy="891186"/>
          </a:xfrm>
        </p:spPr>
        <p:txBody>
          <a:bodyPr/>
          <a:lstStyle/>
          <a:p>
            <a:pPr algn="l">
              <a:buFont typeface="Wingdings" pitchFamily="2" charset="2"/>
              <a:buChar char="Ø"/>
            </a:pPr>
            <a:r>
              <a:rPr lang="ru-RU" sz="2000" dirty="0" smtClean="0">
                <a:solidFill>
                  <a:srgbClr val="FF0066"/>
                </a:solidFill>
                <a:latin typeface="Arial"/>
              </a:rPr>
              <a:t> Закрепление танцевальных движений в индивидуальной работе  и на утренниках с детьми.</a:t>
            </a:r>
            <a:endParaRPr lang="ru-RU" sz="20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124744"/>
            <a:ext cx="3276000" cy="2457000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2385208" y="3933056"/>
            <a:ext cx="3744000" cy="2808000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836708" y="1570244"/>
            <a:ext cx="3564000" cy="2673000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TextShape 1"/>
          <p:cNvSpPr txBox="1"/>
          <p:nvPr/>
        </p:nvSpPr>
        <p:spPr>
          <a:xfrm>
            <a:off x="1857356" y="274320"/>
            <a:ext cx="6746644" cy="868664"/>
          </a:xfrm>
          <a:prstGeom prst="rect">
            <a:avLst/>
          </a:prstGeom>
        </p:spPr>
        <p:txBody>
          <a:bodyPr lIns="90000" tIns="46800" rIns="90000" bIns="46800" anchor="b"/>
          <a:lstStyle/>
          <a:p>
            <a:pPr>
              <a:lnSpc>
                <a:spcPct val="100000"/>
              </a:lnSpc>
              <a:buFont typeface="Wingdings" pitchFamily="2" charset="2"/>
              <a:buChar char="Ø"/>
            </a:pPr>
            <a:r>
              <a:rPr lang="ru-RU" sz="2000" dirty="0" smtClean="0">
                <a:solidFill>
                  <a:srgbClr val="FF0066"/>
                </a:solidFill>
                <a:latin typeface="Arial"/>
              </a:rPr>
              <a:t> Использование </a:t>
            </a:r>
            <a:r>
              <a:rPr lang="ru-RU" sz="2000" dirty="0">
                <a:solidFill>
                  <a:srgbClr val="FF0066"/>
                </a:solidFill>
                <a:latin typeface="Arial"/>
              </a:rPr>
              <a:t>наглядности для подкрепления слуховых впечатлений зрительными.</a:t>
            </a:r>
            <a:endParaRPr sz="200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4835760" y="3744328"/>
            <a:ext cx="3984000" cy="2988000"/>
          </a:xfrm>
          <a:prstGeom prst="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8239" y="1340768"/>
            <a:ext cx="3888000" cy="2916000"/>
          </a:xfrm>
          <a:prstGeom prst="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TextShape 1"/>
          <p:cNvSpPr txBox="1"/>
          <p:nvPr/>
        </p:nvSpPr>
        <p:spPr>
          <a:xfrm>
            <a:off x="1714480" y="142852"/>
            <a:ext cx="7250240" cy="1917428"/>
          </a:xfrm>
          <a:prstGeom prst="rect">
            <a:avLst/>
          </a:prstGeom>
        </p:spPr>
        <p:txBody>
          <a:bodyPr lIns="90000" tIns="46800" rIns="90000" bIns="46800" anchor="b"/>
          <a:lstStyle/>
          <a:p>
            <a:pPr>
              <a:lnSpc>
                <a:spcPct val="100000"/>
              </a:lnSpc>
              <a:buFont typeface="Wingdings" pitchFamily="2" charset="2"/>
              <a:buChar char="Ø"/>
            </a:pPr>
            <a:r>
              <a:rPr lang="ru-RU" sz="2000" dirty="0" smtClean="0">
                <a:solidFill>
                  <a:srgbClr val="FF0066"/>
                </a:solidFill>
                <a:latin typeface="+mj-lt"/>
              </a:rPr>
              <a:t> Сочинение </a:t>
            </a:r>
            <a:r>
              <a:rPr lang="ru-RU" sz="2000" dirty="0">
                <a:solidFill>
                  <a:srgbClr val="FF0066"/>
                </a:solidFill>
                <a:latin typeface="+mj-lt"/>
              </a:rPr>
              <a:t>детьми простых попевок и песенок по образцу музыкального руководителя</a:t>
            </a:r>
            <a:r>
              <a:rPr lang="ru-RU" sz="2000" dirty="0" smtClean="0">
                <a:solidFill>
                  <a:srgbClr val="FF0066"/>
                </a:solidFill>
                <a:latin typeface="+mj-lt"/>
              </a:rPr>
              <a:t>.</a:t>
            </a:r>
            <a:r>
              <a:rPr lang="ru-RU" sz="2000" dirty="0">
                <a:solidFill>
                  <a:srgbClr val="FF0066"/>
                </a:solidFill>
                <a:latin typeface="+mj-lt"/>
              </a:rPr>
              <a:t>
</a:t>
            </a:r>
            <a:r>
              <a:rPr lang="ru-RU" sz="2000" dirty="0" smtClean="0">
                <a:solidFill>
                  <a:srgbClr val="FF0066"/>
                </a:solidFill>
                <a:latin typeface="+mj-lt"/>
              </a:rPr>
              <a:t> Импровизация </a:t>
            </a:r>
            <a:r>
              <a:rPr lang="ru-RU" sz="2000" dirty="0">
                <a:solidFill>
                  <a:srgbClr val="FF0066"/>
                </a:solidFill>
                <a:latin typeface="+mj-lt"/>
              </a:rPr>
              <a:t>движений </a:t>
            </a:r>
            <a:r>
              <a:rPr lang="ru-RU" sz="2000" dirty="0" smtClean="0">
                <a:solidFill>
                  <a:srgbClr val="FF0066"/>
                </a:solidFill>
                <a:latin typeface="+mj-lt"/>
              </a:rPr>
              <a:t>и сочинение простых танцев в сотворчестве с музыкальным руководителем в </a:t>
            </a:r>
            <a:r>
              <a:rPr lang="ru-RU" sz="2000" dirty="0">
                <a:solidFill>
                  <a:srgbClr val="FF0066"/>
                </a:solidFill>
                <a:latin typeface="+mj-lt"/>
              </a:rPr>
              <a:t>ритме определенного танцевального жанра (полька, вальс, </a:t>
            </a:r>
            <a:r>
              <a:rPr lang="ru-RU" sz="2000" dirty="0" smtClean="0">
                <a:solidFill>
                  <a:srgbClr val="FF0066"/>
                </a:solidFill>
                <a:latin typeface="+mj-lt"/>
              </a:rPr>
              <a:t>марш народная </a:t>
            </a:r>
            <a:r>
              <a:rPr lang="ru-RU" sz="2000" dirty="0">
                <a:solidFill>
                  <a:srgbClr val="FF0066"/>
                </a:solidFill>
                <a:latin typeface="+mj-lt"/>
              </a:rPr>
              <a:t>пляска</a:t>
            </a:r>
            <a:r>
              <a:rPr lang="ru-RU" sz="2000" dirty="0" smtClean="0">
                <a:solidFill>
                  <a:srgbClr val="FF0066"/>
                </a:solidFill>
                <a:latin typeface="+mj-lt"/>
              </a:rPr>
              <a:t>).</a:t>
            </a:r>
            <a:endParaRPr sz="2000" dirty="0">
              <a:latin typeface="+mj-lt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060280"/>
            <a:ext cx="2988000" cy="2241000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6720" y="1983275"/>
            <a:ext cx="2952000" cy="2214000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4437112"/>
            <a:ext cx="2916000" cy="2187000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205582" y="4104112"/>
            <a:ext cx="2880000" cy="2160000"/>
          </a:xfrm>
          <a:prstGeom prst="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28794" y="180360"/>
            <a:ext cx="6786610" cy="1236960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sz="2000" dirty="0" smtClean="0">
                <a:solidFill>
                  <a:srgbClr val="FF0066"/>
                </a:solidFill>
                <a:latin typeface="Arial"/>
              </a:rPr>
              <a:t> Отражение детьми воображаемых музыкальных   образов в художественно-изобразительной деятельности после прослушивания произведений </a:t>
            </a:r>
            <a:endParaRPr lang="ru-RU" sz="2000" dirty="0">
              <a:latin typeface="+mj-lt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4102983"/>
            <a:ext cx="3276000" cy="2457000"/>
          </a:xfrm>
          <a:prstGeom prst="rect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502087"/>
            <a:ext cx="3240000" cy="2430000"/>
          </a:xfrm>
          <a:prstGeom prst="rect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1524357"/>
            <a:ext cx="3408000" cy="2556000"/>
          </a:xfrm>
          <a:prstGeom prst="rect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351415"/>
            <a:ext cx="3528000" cy="2646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395656"/>
            <a:ext cx="3408000" cy="2556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601712" y="3879008"/>
            <a:ext cx="3024000" cy="2268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3501008"/>
            <a:ext cx="2322000" cy="3096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TextShape 1"/>
          <p:cNvSpPr txBox="1"/>
          <p:nvPr/>
        </p:nvSpPr>
        <p:spPr>
          <a:xfrm>
            <a:off x="2000232" y="274320"/>
            <a:ext cx="6892488" cy="1368730"/>
          </a:xfrm>
          <a:prstGeom prst="rect">
            <a:avLst/>
          </a:prstGeom>
        </p:spPr>
        <p:txBody>
          <a:bodyPr lIns="90000" tIns="46800" rIns="90000" bIns="46800" anchor="b"/>
          <a:lstStyle/>
          <a:p>
            <a:pPr algn="ctr">
              <a:lnSpc>
                <a:spcPct val="100000"/>
              </a:lnSpc>
            </a:pPr>
            <a:r>
              <a:rPr lang="ru-RU" sz="3600" b="1" dirty="0">
                <a:solidFill>
                  <a:srgbClr val="D55701"/>
                </a:solidFill>
                <a:latin typeface="Arial"/>
              </a:rPr>
              <a:t>Заключительный </a:t>
            </a:r>
            <a:endParaRPr lang="ru-RU" sz="3600" b="1" dirty="0" smtClean="0">
              <a:solidFill>
                <a:srgbClr val="D55701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3600" b="1" dirty="0" smtClean="0">
                <a:solidFill>
                  <a:srgbClr val="D55701"/>
                </a:solidFill>
                <a:latin typeface="Arial"/>
              </a:rPr>
              <a:t>этап</a:t>
            </a:r>
            <a:endParaRPr/>
          </a:p>
        </p:txBody>
      </p:sp>
      <p:sp>
        <p:nvSpPr>
          <p:cNvPr id="275" name="TextShape 2"/>
          <p:cNvSpPr txBox="1"/>
          <p:nvPr/>
        </p:nvSpPr>
        <p:spPr>
          <a:xfrm>
            <a:off x="2000232" y="1785926"/>
            <a:ext cx="6643734" cy="4687954"/>
          </a:xfrm>
          <a:prstGeom prst="rect">
            <a:avLst/>
          </a:prstGeom>
        </p:spPr>
        <p:txBody>
          <a:bodyPr lIns="90000" tIns="46800" rIns="90000" bIns="46800"/>
          <a:lstStyle/>
          <a:p>
            <a:pPr algn="just">
              <a:lnSpc>
                <a:spcPct val="100000"/>
              </a:lnSpc>
            </a:pPr>
            <a:r>
              <a:rPr lang="ru-RU" sz="2400" dirty="0" smtClean="0">
                <a:solidFill>
                  <a:srgbClr val="FF0066"/>
                </a:solidFill>
                <a:latin typeface="Arial"/>
              </a:rPr>
              <a:t>Встреча в «музыкальной </a:t>
            </a:r>
            <a:r>
              <a:rPr lang="ru-RU" sz="2400" dirty="0" err="1" smtClean="0">
                <a:solidFill>
                  <a:srgbClr val="FF0066"/>
                </a:solidFill>
                <a:latin typeface="Arial"/>
              </a:rPr>
              <a:t>гостинной</a:t>
            </a:r>
            <a:r>
              <a:rPr lang="ru-RU" sz="2400" dirty="0" smtClean="0">
                <a:solidFill>
                  <a:srgbClr val="FF0066"/>
                </a:solidFill>
                <a:latin typeface="Arial"/>
              </a:rPr>
              <a:t>» по произведениям «Детский альбом» и «Времена года» П.И. Чайковского. В </a:t>
            </a:r>
            <a:r>
              <a:rPr lang="ru-RU" sz="2400" dirty="0">
                <a:solidFill>
                  <a:srgbClr val="FF0066"/>
                </a:solidFill>
                <a:latin typeface="Arial"/>
              </a:rPr>
              <a:t>процессе формирования умения не только «слушать», но и «слышать» музыку у детей пробуждается музыкальное творчество: они сочиняют простые мелодии, придумывают несложные танцы в определенном жанре. </a:t>
            </a:r>
            <a:r>
              <a:rPr lang="ru-RU" sz="2400" dirty="0" smtClean="0">
                <a:solidFill>
                  <a:srgbClr val="FF0066"/>
                </a:solidFill>
                <a:latin typeface="Arial"/>
              </a:rPr>
              <a:t>Организуется выставка детских рисунков по произведениям  П. И. Чайковского…</a:t>
            </a:r>
            <a:endParaRPr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TextShape 3"/>
          <p:cNvSpPr txBox="1"/>
          <p:nvPr/>
        </p:nvSpPr>
        <p:spPr>
          <a:xfrm>
            <a:off x="1857356" y="274320"/>
            <a:ext cx="7035364" cy="1143000"/>
          </a:xfrm>
          <a:prstGeom prst="rect">
            <a:avLst/>
          </a:prstGeom>
        </p:spPr>
        <p:txBody>
          <a:bodyPr lIns="90000" tIns="46800" rIns="90000" bIns="46800" anchor="b"/>
          <a:lstStyle/>
          <a:p>
            <a:pPr>
              <a:lnSpc>
                <a:spcPct val="100000"/>
              </a:lnSpc>
              <a:buFont typeface="Wingdings" pitchFamily="2" charset="2"/>
              <a:buChar char="Ø"/>
            </a:pPr>
            <a:r>
              <a:rPr lang="ru-RU" sz="2600" b="1" dirty="0" smtClean="0">
                <a:solidFill>
                  <a:srgbClr val="FF0066"/>
                </a:solidFill>
                <a:latin typeface="Arial"/>
              </a:rPr>
              <a:t>Выставка детских рисунков по произведениям   П. И. Чайковского </a:t>
            </a:r>
            <a:r>
              <a:rPr lang="ru-RU" sz="2600" b="1" dirty="0">
                <a:solidFill>
                  <a:srgbClr val="FF0066"/>
                </a:solidFill>
                <a:latin typeface="Arial"/>
              </a:rPr>
              <a:t>
</a:t>
            </a:r>
            <a:endParaRPr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587508" y="1114716"/>
            <a:ext cx="5596568" cy="5472608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TextShape 1"/>
          <p:cNvSpPr txBox="1"/>
          <p:nvPr/>
        </p:nvSpPr>
        <p:spPr>
          <a:xfrm>
            <a:off x="1285852" y="274320"/>
            <a:ext cx="7715304" cy="850680"/>
          </a:xfrm>
          <a:prstGeom prst="rect">
            <a:avLst/>
          </a:prstGeom>
        </p:spPr>
        <p:txBody>
          <a:bodyPr lIns="90000" tIns="46800" rIns="90000" bIns="46800" anchor="b"/>
          <a:lstStyle/>
          <a:p>
            <a:pPr algn="ctr">
              <a:lnSpc>
                <a:spcPct val="100000"/>
              </a:lnSpc>
            </a:pPr>
            <a:r>
              <a:rPr lang="ru-RU" sz="4000" b="1" dirty="0">
                <a:solidFill>
                  <a:srgbClr val="D55701"/>
                </a:solidFill>
                <a:latin typeface="Arial"/>
              </a:rPr>
              <a:t>Предполагаемые результаты</a:t>
            </a:r>
            <a:endParaRPr/>
          </a:p>
        </p:txBody>
      </p:sp>
      <p:sp>
        <p:nvSpPr>
          <p:cNvPr id="282" name="TextShape 2"/>
          <p:cNvSpPr txBox="1"/>
          <p:nvPr/>
        </p:nvSpPr>
        <p:spPr>
          <a:xfrm>
            <a:off x="1714480" y="1357298"/>
            <a:ext cx="7143800" cy="5116582"/>
          </a:xfrm>
          <a:prstGeom prst="rect">
            <a:avLst/>
          </a:prstGeom>
        </p:spPr>
        <p:txBody>
          <a:bodyPr lIns="90000" tIns="46800" rIns="90000" bIns="46800"/>
          <a:lstStyle/>
          <a:p>
            <a:pPr>
              <a:lnSpc>
                <a:spcPct val="100000"/>
              </a:lnSpc>
              <a:buSzPct val="70000"/>
              <a:buFont typeface="Wingdings" pitchFamily="2" charset="2"/>
              <a:buChar char="v"/>
            </a:pPr>
            <a:r>
              <a:rPr lang="ru-RU" sz="2400" dirty="0" smtClean="0">
                <a:solidFill>
                  <a:srgbClr val="FF0066"/>
                </a:solidFill>
              </a:rPr>
              <a:t> Преодолевается ориентировка детей на отдельные средства музыкальной выразительности и возрастает роль комплекса этих средств.</a:t>
            </a:r>
          </a:p>
          <a:p>
            <a:pPr>
              <a:lnSpc>
                <a:spcPct val="100000"/>
              </a:lnSpc>
              <a:buSzPct val="70000"/>
              <a:buFont typeface="Wingdings" pitchFamily="2" charset="2"/>
              <a:buChar char="v"/>
            </a:pPr>
            <a:r>
              <a:rPr lang="ru-RU" sz="2400" dirty="0" smtClean="0">
                <a:solidFill>
                  <a:srgbClr val="FF0066"/>
                </a:solidFill>
              </a:rPr>
              <a:t> Формируется эмоциональная отзывчивость на музыку различных жанров</a:t>
            </a:r>
            <a:r>
              <a:rPr lang="ru-RU" sz="2400" dirty="0" smtClean="0">
                <a:solidFill>
                  <a:srgbClr val="FF0066"/>
                </a:solidFill>
                <a:latin typeface="Arial"/>
              </a:rPr>
              <a:t>.</a:t>
            </a:r>
            <a:endParaRPr/>
          </a:p>
          <a:p>
            <a:pPr>
              <a:lnSpc>
                <a:spcPct val="100000"/>
              </a:lnSpc>
              <a:buSzPct val="70000"/>
              <a:buFont typeface="Wingdings" pitchFamily="2" charset="2"/>
              <a:buChar char="v"/>
            </a:pPr>
            <a:r>
              <a:rPr lang="ru-RU" sz="2400" dirty="0" smtClean="0">
                <a:solidFill>
                  <a:srgbClr val="FF0066"/>
                </a:solidFill>
                <a:latin typeface="Arial"/>
              </a:rPr>
              <a:t>  У </a:t>
            </a:r>
            <a:r>
              <a:rPr lang="ru-RU" sz="2400" dirty="0">
                <a:solidFill>
                  <a:srgbClr val="FF0066"/>
                </a:solidFill>
                <a:latin typeface="Arial"/>
              </a:rPr>
              <a:t>детей формируются познавательные музыкальные способности: сенсорные, музыкальное мышление, музыкальная память.</a:t>
            </a:r>
            <a:endParaRPr/>
          </a:p>
          <a:p>
            <a:pPr>
              <a:lnSpc>
                <a:spcPct val="100000"/>
              </a:lnSpc>
              <a:buSzPct val="70000"/>
              <a:buFont typeface="Wingdings" pitchFamily="2" charset="2"/>
              <a:buChar char="v"/>
            </a:pPr>
            <a:r>
              <a:rPr lang="ru-RU" sz="2400" dirty="0" smtClean="0">
                <a:solidFill>
                  <a:srgbClr val="FF0066"/>
                </a:solidFill>
                <a:latin typeface="Arial"/>
              </a:rPr>
              <a:t>  Развивается </a:t>
            </a:r>
            <a:r>
              <a:rPr lang="ru-RU" sz="2400" dirty="0">
                <a:solidFill>
                  <a:srgbClr val="FF0066"/>
                </a:solidFill>
                <a:latin typeface="Arial"/>
              </a:rPr>
              <a:t>фантазия, воображение, эстетический вкус, музыкально-творческие способности.</a:t>
            </a:r>
            <a:endParaRPr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TextShape 1"/>
          <p:cNvSpPr txBox="1"/>
          <p:nvPr/>
        </p:nvSpPr>
        <p:spPr>
          <a:xfrm>
            <a:off x="456840" y="2637000"/>
            <a:ext cx="8435880" cy="1008000"/>
          </a:xfrm>
          <a:prstGeom prst="rect">
            <a:avLst/>
          </a:prstGeom>
        </p:spPr>
        <p:txBody>
          <a:bodyPr lIns="90000" tIns="46800" rIns="90000" bIns="46800" anchor="b"/>
          <a:lstStyle/>
          <a:p>
            <a:pPr algn="ctr">
              <a:lnSpc>
                <a:spcPct val="100000"/>
              </a:lnSpc>
            </a:pPr>
            <a:r>
              <a:rPr lang="ru-RU" sz="7000" smtClean="0">
                <a:solidFill>
                  <a:srgbClr val="FF0066"/>
                </a:solidFill>
                <a:latin typeface="Arial"/>
              </a:rPr>
              <a:t>Спасибо </a:t>
            </a:r>
            <a:r>
              <a:rPr lang="ru-RU" sz="7000" dirty="0">
                <a:solidFill>
                  <a:srgbClr val="FF0066"/>
                </a:solidFill>
                <a:latin typeface="Arial"/>
              </a:rPr>
              <a:t>за </a:t>
            </a:r>
            <a:r>
              <a:rPr lang="ru-RU" sz="7000" dirty="0" smtClean="0">
                <a:solidFill>
                  <a:srgbClr val="FF0066"/>
                </a:solidFill>
                <a:latin typeface="Arial"/>
              </a:rPr>
              <a:t>       </a:t>
            </a:r>
          </a:p>
          <a:p>
            <a:pPr algn="ctr">
              <a:lnSpc>
                <a:spcPct val="100000"/>
              </a:lnSpc>
            </a:pPr>
            <a:r>
              <a:rPr lang="ru-RU" sz="7000" dirty="0">
                <a:solidFill>
                  <a:srgbClr val="FF0066"/>
                </a:solidFill>
                <a:latin typeface="Arial"/>
              </a:rPr>
              <a:t> </a:t>
            </a:r>
            <a:r>
              <a:rPr lang="ru-RU" sz="7000" dirty="0" smtClean="0">
                <a:solidFill>
                  <a:srgbClr val="FF0066"/>
                </a:solidFill>
                <a:latin typeface="Arial"/>
              </a:rPr>
              <a:t>            внимание!!!</a:t>
            </a:r>
            <a:endParaRPr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986780" y="3933273"/>
            <a:ext cx="3072000" cy="2304000"/>
          </a:xfrm>
          <a:prstGeom prst="rect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208971" y="3849273"/>
            <a:ext cx="3696000" cy="2772000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TextShape 1"/>
          <p:cNvSpPr txBox="1"/>
          <p:nvPr/>
        </p:nvSpPr>
        <p:spPr>
          <a:xfrm>
            <a:off x="1692360" y="274320"/>
            <a:ext cx="6767280" cy="777960"/>
          </a:xfrm>
          <a:prstGeom prst="rect">
            <a:avLst/>
          </a:prstGeom>
        </p:spPr>
        <p:txBody>
          <a:bodyPr lIns="90000" tIns="46800" rIns="90000" bIns="46800" anchor="b"/>
          <a:lstStyle/>
          <a:p>
            <a:pPr algn="ctr">
              <a:lnSpc>
                <a:spcPct val="100000"/>
              </a:lnSpc>
            </a:pPr>
            <a:r>
              <a:rPr lang="ru-RU" sz="4000" b="1">
                <a:solidFill>
                  <a:srgbClr val="D55701"/>
                </a:solidFill>
                <a:latin typeface="Arial"/>
              </a:rPr>
              <a:t>Актуальность проблемы</a:t>
            </a:r>
            <a:endParaRPr/>
          </a:p>
        </p:txBody>
      </p:sp>
      <p:sp>
        <p:nvSpPr>
          <p:cNvPr id="249" name="TextShape 2"/>
          <p:cNvSpPr txBox="1"/>
          <p:nvPr/>
        </p:nvSpPr>
        <p:spPr>
          <a:xfrm>
            <a:off x="1357290" y="1214422"/>
            <a:ext cx="7572428" cy="4735298"/>
          </a:xfrm>
          <a:prstGeom prst="rect">
            <a:avLst/>
          </a:prstGeom>
        </p:spPr>
        <p:txBody>
          <a:bodyPr lIns="90000" tIns="46800" rIns="90000" bIns="46800"/>
          <a:lstStyle/>
          <a:p>
            <a:pPr lvl="1">
              <a:lnSpc>
                <a:spcPct val="100000"/>
              </a:lnSpc>
            </a:pPr>
            <a:r>
              <a:rPr lang="ru-RU" sz="1900" dirty="0">
                <a:latin typeface="Arial"/>
              </a:rPr>
              <a:t>		</a:t>
            </a:r>
            <a:r>
              <a:rPr lang="ru-RU" sz="2400" dirty="0">
                <a:solidFill>
                  <a:srgbClr val="FF0066"/>
                </a:solidFill>
                <a:latin typeface="Arial"/>
              </a:rPr>
              <a:t>В дошкольном возрасте закладываются элементарные основы музыкальной культуры. Слушание – важнейший вид музыкальной деятельности, </a:t>
            </a:r>
            <a:r>
              <a:rPr lang="ru-RU" sz="2400" dirty="0" smtClean="0">
                <a:solidFill>
                  <a:srgbClr val="FF0066"/>
                </a:solidFill>
                <a:latin typeface="Arial"/>
              </a:rPr>
              <a:t>развивающий </a:t>
            </a:r>
            <a:r>
              <a:rPr lang="ru-RU" sz="2400" dirty="0">
                <a:solidFill>
                  <a:srgbClr val="FF0066"/>
                </a:solidFill>
                <a:latin typeface="Arial"/>
              </a:rPr>
              <a:t>ребенка духовно, эмоционально и творчески. Сила воздействия музыки зависит от личности ребенка, подготовленности его к восприятию. Поэтому мы в ДОУ развиваем восприятие музыки как деятельность активную, творческую. Был разработан по этой теме инновационный проект «Слушаем </a:t>
            </a:r>
            <a:r>
              <a:rPr lang="ru-RU" sz="2400" dirty="0" smtClean="0">
                <a:solidFill>
                  <a:srgbClr val="FF0066"/>
                </a:solidFill>
                <a:latin typeface="Arial"/>
              </a:rPr>
              <a:t>музыку </a:t>
            </a:r>
            <a:r>
              <a:rPr lang="ru-RU" sz="2400" dirty="0" err="1" smtClean="0">
                <a:solidFill>
                  <a:srgbClr val="FF0066"/>
                </a:solidFill>
                <a:latin typeface="Arial"/>
              </a:rPr>
              <a:t>П.И.Чайковского</a:t>
            </a:r>
            <a:r>
              <a:rPr lang="ru-RU" sz="2400" dirty="0" smtClean="0">
                <a:solidFill>
                  <a:srgbClr val="FF0066"/>
                </a:solidFill>
                <a:latin typeface="Arial"/>
              </a:rPr>
              <a:t>  </a:t>
            </a:r>
            <a:r>
              <a:rPr lang="ru-RU" sz="2400" dirty="0">
                <a:solidFill>
                  <a:srgbClr val="FF0066"/>
                </a:solidFill>
                <a:latin typeface="Arial"/>
              </a:rPr>
              <a:t>и фантазируем». </a:t>
            </a:r>
            <a:endParaRPr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TextShape 1"/>
          <p:cNvSpPr txBox="1"/>
          <p:nvPr/>
        </p:nvSpPr>
        <p:spPr>
          <a:xfrm>
            <a:off x="457200" y="476280"/>
            <a:ext cx="8291520" cy="792000"/>
          </a:xfrm>
          <a:prstGeom prst="rect">
            <a:avLst/>
          </a:prstGeom>
        </p:spPr>
        <p:txBody>
          <a:bodyPr lIns="90000" tIns="46800" rIns="90000" bIns="46800" anchor="b"/>
          <a:lstStyle/>
          <a:p>
            <a:pPr algn="ctr">
              <a:lnSpc>
                <a:spcPct val="100000"/>
              </a:lnSpc>
            </a:pPr>
            <a:r>
              <a:rPr lang="ru-RU" sz="4000" b="1">
                <a:solidFill>
                  <a:srgbClr val="D55701"/>
                </a:solidFill>
                <a:latin typeface="Arial"/>
              </a:rPr>
              <a:t>Цель проекта:</a:t>
            </a:r>
            <a:endParaRPr/>
          </a:p>
        </p:txBody>
      </p:sp>
      <p:sp>
        <p:nvSpPr>
          <p:cNvPr id="251" name="TextShape 2"/>
          <p:cNvSpPr txBox="1"/>
          <p:nvPr/>
        </p:nvSpPr>
        <p:spPr>
          <a:xfrm>
            <a:off x="2000232" y="1600200"/>
            <a:ext cx="6532488" cy="4873680"/>
          </a:xfrm>
          <a:prstGeom prst="rect">
            <a:avLst/>
          </a:prstGeom>
        </p:spPr>
        <p:txBody>
          <a:bodyPr lIns="90000" tIns="46800" rIns="90000" bIns="46800"/>
          <a:lstStyle/>
          <a:p>
            <a:pPr>
              <a:lnSpc>
                <a:spcPct val="100000"/>
              </a:lnSpc>
              <a:buSzPct val="70000"/>
            </a:pPr>
            <a:r>
              <a:rPr lang="ru-RU" sz="2400" dirty="0">
                <a:solidFill>
                  <a:srgbClr val="FF0066"/>
                </a:solidFill>
                <a:latin typeface="Arial"/>
              </a:rPr>
              <a:t>Развитие музыкально-творческих способностей детей через слушание музыки различных жанров в процессе художественно-эстетической активности познания себя и окружающего мира</a:t>
            </a:r>
            <a:endParaRPr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249776" y="4360333"/>
            <a:ext cx="2448000" cy="1836000"/>
          </a:xfrm>
          <a:prstGeom prst="rect">
            <a:avLst/>
          </a:prstGeom>
          <a:effectLst>
            <a:glow rad="228600">
              <a:schemeClr val="accent3">
                <a:lumMod val="75000"/>
                <a:alpha val="40000"/>
              </a:schemeClr>
            </a:glo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309484" y="4717160"/>
            <a:ext cx="2256000" cy="1692000"/>
          </a:xfrm>
          <a:prstGeom prst="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88941" y="3888016"/>
            <a:ext cx="2520000" cy="1890000"/>
          </a:xfrm>
          <a:prstGeom prst="rect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210216" y="4331880"/>
            <a:ext cx="2448000" cy="1836000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TextShape 1"/>
          <p:cNvSpPr txBox="1"/>
          <p:nvPr/>
        </p:nvSpPr>
        <p:spPr>
          <a:xfrm>
            <a:off x="1285852" y="274320"/>
            <a:ext cx="6638468" cy="1143000"/>
          </a:xfrm>
          <a:prstGeom prst="rect">
            <a:avLst/>
          </a:prstGeom>
        </p:spPr>
        <p:txBody>
          <a:bodyPr lIns="90000" tIns="46800" rIns="90000" bIns="46800" anchor="b"/>
          <a:lstStyle/>
          <a:p>
            <a:pPr algn="ctr">
              <a:lnSpc>
                <a:spcPct val="100000"/>
              </a:lnSpc>
            </a:pPr>
            <a:r>
              <a:rPr lang="ru-RU" sz="4000" b="1" dirty="0">
                <a:solidFill>
                  <a:srgbClr val="D55701"/>
                </a:solidFill>
                <a:latin typeface="Arial"/>
              </a:rPr>
              <a:t>Задачи проекта</a:t>
            </a:r>
            <a:endParaRPr/>
          </a:p>
        </p:txBody>
      </p:sp>
      <p:sp>
        <p:nvSpPr>
          <p:cNvPr id="253" name="TextShape 2"/>
          <p:cNvSpPr txBox="1"/>
          <p:nvPr/>
        </p:nvSpPr>
        <p:spPr>
          <a:xfrm>
            <a:off x="1714480" y="1600200"/>
            <a:ext cx="7072362" cy="4873680"/>
          </a:xfrm>
          <a:prstGeom prst="rect">
            <a:avLst/>
          </a:prstGeom>
        </p:spPr>
        <p:txBody>
          <a:bodyPr lIns="90000" tIns="46800" rIns="90000" bIns="46800"/>
          <a:lstStyle/>
          <a:p>
            <a:pPr marL="342900" indent="-342900">
              <a:lnSpc>
                <a:spcPct val="100000"/>
              </a:lnSpc>
              <a:buSzPct val="70000"/>
            </a:pPr>
            <a:r>
              <a:rPr lang="ru-RU" dirty="0" smtClean="0">
                <a:solidFill>
                  <a:srgbClr val="FF0066"/>
                </a:solidFill>
                <a:latin typeface="Arial"/>
              </a:rPr>
              <a:t>1.  Развивать </a:t>
            </a:r>
            <a:r>
              <a:rPr lang="ru-RU" dirty="0">
                <a:solidFill>
                  <a:srgbClr val="FF0066"/>
                </a:solidFill>
                <a:latin typeface="Arial"/>
              </a:rPr>
              <a:t>музыкальную восприимчивость детей, </a:t>
            </a:r>
            <a:r>
              <a:rPr lang="ru-RU" dirty="0" smtClean="0">
                <a:solidFill>
                  <a:srgbClr val="FF0066"/>
                </a:solidFill>
                <a:latin typeface="Arial"/>
              </a:rPr>
              <a:t>способность   эмоционально </a:t>
            </a:r>
            <a:r>
              <a:rPr lang="ru-RU" dirty="0">
                <a:solidFill>
                  <a:srgbClr val="FF0066"/>
                </a:solidFill>
                <a:latin typeface="Arial"/>
              </a:rPr>
              <a:t>откликаться на чувства, выраженные в музыке.</a:t>
            </a:r>
            <a:endParaRPr dirty="0"/>
          </a:p>
          <a:p>
            <a:pPr marL="342900" indent="-342900">
              <a:lnSpc>
                <a:spcPct val="100000"/>
              </a:lnSpc>
              <a:buSzPct val="70000"/>
              <a:buAutoNum type="arabicPeriod" startAt="2"/>
            </a:pPr>
            <a:r>
              <a:rPr lang="ru-RU" dirty="0" smtClean="0">
                <a:solidFill>
                  <a:srgbClr val="FF0066"/>
                </a:solidFill>
                <a:latin typeface="Arial"/>
              </a:rPr>
              <a:t>Формировать у детей основ музыкальной ,эстетической и художественной культуры.</a:t>
            </a:r>
          </a:p>
          <a:p>
            <a:pPr>
              <a:lnSpc>
                <a:spcPct val="100000"/>
              </a:lnSpc>
              <a:buSzPct val="70000"/>
            </a:pPr>
            <a:r>
              <a:rPr lang="ru-RU" dirty="0" smtClean="0">
                <a:solidFill>
                  <a:srgbClr val="FF0066"/>
                </a:solidFill>
                <a:latin typeface="Arial"/>
              </a:rPr>
              <a:t>3.  Развивать </a:t>
            </a:r>
            <a:r>
              <a:rPr lang="ru-RU" dirty="0">
                <a:solidFill>
                  <a:srgbClr val="FF0066"/>
                </a:solidFill>
                <a:latin typeface="Arial"/>
              </a:rPr>
              <a:t>познавательные музыкальные способности: </a:t>
            </a:r>
            <a:endParaRPr lang="ru-RU" dirty="0" smtClean="0">
              <a:solidFill>
                <a:srgbClr val="FF0066"/>
              </a:solidFill>
              <a:latin typeface="Arial"/>
            </a:endParaRPr>
          </a:p>
          <a:p>
            <a:pPr>
              <a:lnSpc>
                <a:spcPct val="100000"/>
              </a:lnSpc>
              <a:buSzPct val="70000"/>
            </a:pPr>
            <a:r>
              <a:rPr lang="ru-RU" dirty="0" smtClean="0">
                <a:solidFill>
                  <a:srgbClr val="FF0066"/>
                </a:solidFill>
                <a:latin typeface="Arial"/>
              </a:rPr>
              <a:t>     сенсорные</a:t>
            </a:r>
            <a:r>
              <a:rPr lang="ru-RU" dirty="0">
                <a:solidFill>
                  <a:srgbClr val="FF0066"/>
                </a:solidFill>
                <a:latin typeface="Arial"/>
              </a:rPr>
              <a:t>, музыкальное мышление, музыкальную память.</a:t>
            </a:r>
            <a:endParaRPr dirty="0"/>
          </a:p>
          <a:p>
            <a:pPr marL="342900" indent="-342900">
              <a:lnSpc>
                <a:spcPct val="100000"/>
              </a:lnSpc>
              <a:buSzPct val="70000"/>
              <a:buAutoNum type="arabicPeriod" startAt="4"/>
            </a:pPr>
            <a:r>
              <a:rPr lang="ru-RU" dirty="0" smtClean="0">
                <a:solidFill>
                  <a:srgbClr val="FF0066"/>
                </a:solidFill>
                <a:latin typeface="Arial"/>
              </a:rPr>
              <a:t>Дать </a:t>
            </a:r>
            <a:r>
              <a:rPr lang="ru-RU" dirty="0">
                <a:solidFill>
                  <a:srgbClr val="FF0066"/>
                </a:solidFill>
                <a:latin typeface="Arial"/>
              </a:rPr>
              <a:t>первоначальные сведения о </a:t>
            </a:r>
            <a:r>
              <a:rPr lang="ru-RU" dirty="0" smtClean="0">
                <a:solidFill>
                  <a:srgbClr val="FF0066"/>
                </a:solidFill>
                <a:latin typeface="Arial"/>
              </a:rPr>
              <a:t>композиторе </a:t>
            </a:r>
          </a:p>
          <a:p>
            <a:pPr>
              <a:lnSpc>
                <a:spcPct val="100000"/>
              </a:lnSpc>
              <a:buSzPct val="70000"/>
            </a:pPr>
            <a:r>
              <a:rPr lang="ru-RU" dirty="0" smtClean="0">
                <a:solidFill>
                  <a:srgbClr val="FF0066"/>
                </a:solidFill>
                <a:latin typeface="Arial"/>
              </a:rPr>
              <a:t>      П.И. Чайковском , </a:t>
            </a:r>
            <a:r>
              <a:rPr lang="ru-RU" dirty="0">
                <a:solidFill>
                  <a:srgbClr val="FF0066"/>
                </a:solidFill>
                <a:latin typeface="Arial"/>
              </a:rPr>
              <a:t>подводить к </a:t>
            </a:r>
            <a:r>
              <a:rPr lang="ru-RU" dirty="0" smtClean="0">
                <a:solidFill>
                  <a:srgbClr val="FF0066"/>
                </a:solidFill>
                <a:latin typeface="Arial"/>
              </a:rPr>
              <a:t>запоминанию </a:t>
            </a:r>
            <a:r>
              <a:rPr lang="ru-RU" dirty="0">
                <a:solidFill>
                  <a:srgbClr val="FF0066"/>
                </a:solidFill>
                <a:latin typeface="Arial"/>
              </a:rPr>
              <a:t>музыкальных произведений, различению их содержания, характера, средств выразительности.</a:t>
            </a:r>
            <a:endParaRPr dirty="0"/>
          </a:p>
          <a:p>
            <a:pPr marL="342900" indent="-342900">
              <a:lnSpc>
                <a:spcPct val="100000"/>
              </a:lnSpc>
              <a:buSzPct val="70000"/>
            </a:pPr>
            <a:r>
              <a:rPr lang="ru-RU" dirty="0" smtClean="0">
                <a:solidFill>
                  <a:srgbClr val="FF0066"/>
                </a:solidFill>
                <a:latin typeface="Arial"/>
              </a:rPr>
              <a:t>5. Формировать </a:t>
            </a:r>
            <a:r>
              <a:rPr lang="ru-RU" dirty="0">
                <a:solidFill>
                  <a:srgbClr val="FF0066"/>
                </a:solidFill>
                <a:latin typeface="Arial"/>
              </a:rPr>
              <a:t>желание импровизировать, фантазировать, </a:t>
            </a:r>
            <a:endParaRPr lang="ru-RU" dirty="0" smtClean="0">
              <a:solidFill>
                <a:srgbClr val="FF0066"/>
              </a:solidFill>
              <a:latin typeface="Arial"/>
            </a:endParaRPr>
          </a:p>
          <a:p>
            <a:pPr marL="342900" indent="-342900">
              <a:lnSpc>
                <a:spcPct val="100000"/>
              </a:lnSpc>
              <a:buSzPct val="70000"/>
            </a:pPr>
            <a:r>
              <a:rPr lang="ru-RU" dirty="0" smtClean="0">
                <a:solidFill>
                  <a:srgbClr val="FF0066"/>
                </a:solidFill>
                <a:latin typeface="Arial"/>
              </a:rPr>
              <a:t>      свободно </a:t>
            </a:r>
            <a:r>
              <a:rPr lang="ru-RU" dirty="0">
                <a:solidFill>
                  <a:srgbClr val="FF0066"/>
                </a:solidFill>
                <a:latin typeface="Arial"/>
              </a:rPr>
              <a:t>самовыражаться в разных видах музыкальной деятельности.</a:t>
            </a:r>
            <a:endParaRPr dirty="0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TextShape 1"/>
          <p:cNvSpPr txBox="1"/>
          <p:nvPr/>
        </p:nvSpPr>
        <p:spPr>
          <a:xfrm>
            <a:off x="1285852" y="274320"/>
            <a:ext cx="6638468" cy="1143000"/>
          </a:xfrm>
          <a:prstGeom prst="rect">
            <a:avLst/>
          </a:prstGeom>
        </p:spPr>
        <p:txBody>
          <a:bodyPr lIns="90000" tIns="46800" rIns="90000" bIns="46800" anchor="b"/>
          <a:lstStyle/>
          <a:p>
            <a:pPr algn="ctr">
              <a:lnSpc>
                <a:spcPct val="100000"/>
              </a:lnSpc>
            </a:pPr>
            <a:r>
              <a:rPr lang="ru-RU" sz="4000" b="1" dirty="0">
                <a:solidFill>
                  <a:srgbClr val="D55701"/>
                </a:solidFill>
                <a:latin typeface="Arial"/>
              </a:rPr>
              <a:t>Сведения о проекте</a:t>
            </a:r>
            <a:endParaRPr/>
          </a:p>
        </p:txBody>
      </p:sp>
      <p:sp>
        <p:nvSpPr>
          <p:cNvPr id="255" name="TextShape 2"/>
          <p:cNvSpPr txBox="1"/>
          <p:nvPr/>
        </p:nvSpPr>
        <p:spPr>
          <a:xfrm>
            <a:off x="1928794" y="1600200"/>
            <a:ext cx="6929486" cy="4873680"/>
          </a:xfrm>
          <a:prstGeom prst="rect">
            <a:avLst/>
          </a:prstGeom>
        </p:spPr>
        <p:txBody>
          <a:bodyPr lIns="90000" tIns="46800" rIns="90000" bIns="46800"/>
          <a:lstStyle/>
          <a:p>
            <a:pPr>
              <a:lnSpc>
                <a:spcPct val="100000"/>
              </a:lnSpc>
              <a:buSzPct val="70000"/>
              <a:buFont typeface="Wingdings" pitchFamily="2" charset="2"/>
              <a:buChar char="v"/>
            </a:pPr>
            <a:r>
              <a:rPr lang="ru-RU" sz="2000" dirty="0">
                <a:solidFill>
                  <a:srgbClr val="FF0066"/>
                </a:solidFill>
                <a:latin typeface="Arial"/>
              </a:rPr>
              <a:t>Участники проекта: </a:t>
            </a:r>
            <a:endParaRPr lang="ru-RU" sz="2000" dirty="0" smtClean="0">
              <a:solidFill>
                <a:srgbClr val="FF0066"/>
              </a:solidFill>
              <a:latin typeface="Arial"/>
            </a:endParaRPr>
          </a:p>
          <a:p>
            <a:pPr>
              <a:lnSpc>
                <a:spcPct val="100000"/>
              </a:lnSpc>
              <a:buSzPct val="70000"/>
              <a:buFont typeface="Wingdings" pitchFamily="2" charset="2"/>
              <a:buChar char="v"/>
            </a:pPr>
            <a:r>
              <a:rPr lang="ru-RU" sz="2000" dirty="0" smtClean="0">
                <a:solidFill>
                  <a:srgbClr val="FF0066"/>
                </a:solidFill>
                <a:latin typeface="Arial"/>
              </a:rPr>
              <a:t>дети </a:t>
            </a:r>
            <a:r>
              <a:rPr lang="ru-RU" sz="2000" dirty="0">
                <a:solidFill>
                  <a:srgbClr val="FF0066"/>
                </a:solidFill>
                <a:latin typeface="Arial"/>
              </a:rPr>
              <a:t>подготовительной группы </a:t>
            </a:r>
            <a:endParaRPr lang="ru-RU" sz="2000" dirty="0" smtClean="0">
              <a:solidFill>
                <a:srgbClr val="FF0066"/>
              </a:solidFill>
              <a:latin typeface="Arial"/>
            </a:endParaRPr>
          </a:p>
          <a:p>
            <a:pPr>
              <a:lnSpc>
                <a:spcPct val="100000"/>
              </a:lnSpc>
              <a:buSzPct val="70000"/>
              <a:buFont typeface="Wingdings" pitchFamily="2" charset="2"/>
              <a:buChar char="v"/>
            </a:pPr>
            <a:r>
              <a:rPr lang="ru-RU" sz="2000" dirty="0" smtClean="0">
                <a:solidFill>
                  <a:srgbClr val="FF0066"/>
                </a:solidFill>
                <a:latin typeface="Arial"/>
              </a:rPr>
              <a:t>музыкальный </a:t>
            </a:r>
            <a:r>
              <a:rPr lang="ru-RU" sz="2000" dirty="0">
                <a:solidFill>
                  <a:srgbClr val="FF0066"/>
                </a:solidFill>
                <a:latin typeface="Arial"/>
              </a:rPr>
              <a:t>руководитель </a:t>
            </a:r>
            <a:endParaRPr lang="ru-RU" sz="2000" dirty="0" smtClean="0">
              <a:solidFill>
                <a:srgbClr val="FF0066"/>
              </a:solidFill>
              <a:latin typeface="Arial"/>
            </a:endParaRPr>
          </a:p>
          <a:p>
            <a:pPr>
              <a:lnSpc>
                <a:spcPct val="100000"/>
              </a:lnSpc>
              <a:buSzPct val="70000"/>
              <a:buFont typeface="Wingdings" pitchFamily="2" charset="2"/>
              <a:buChar char="v"/>
            </a:pPr>
            <a:r>
              <a:rPr lang="ru-RU" sz="2000" dirty="0" smtClean="0">
                <a:solidFill>
                  <a:srgbClr val="FF0066"/>
                </a:solidFill>
                <a:latin typeface="Arial"/>
              </a:rPr>
              <a:t> </a:t>
            </a:r>
            <a:r>
              <a:rPr lang="ru-RU" sz="2000" dirty="0" err="1" smtClean="0">
                <a:solidFill>
                  <a:srgbClr val="FF0066"/>
                </a:solidFill>
                <a:latin typeface="Arial"/>
              </a:rPr>
              <a:t>Слисова</a:t>
            </a:r>
            <a:r>
              <a:rPr lang="ru-RU" sz="2000" dirty="0" smtClean="0">
                <a:solidFill>
                  <a:srgbClr val="FF0066"/>
                </a:solidFill>
                <a:latin typeface="Arial"/>
              </a:rPr>
              <a:t>  Анжелика Александровна</a:t>
            </a:r>
          </a:p>
          <a:p>
            <a:pPr>
              <a:lnSpc>
                <a:spcPct val="100000"/>
              </a:lnSpc>
              <a:buSzPct val="70000"/>
              <a:buFont typeface="Wingdings" pitchFamily="2" charset="2"/>
              <a:buChar char="v"/>
            </a:pPr>
            <a:r>
              <a:rPr lang="ru-RU" sz="2000" dirty="0" smtClean="0">
                <a:solidFill>
                  <a:srgbClr val="FF0066"/>
                </a:solidFill>
                <a:latin typeface="Arial"/>
              </a:rPr>
              <a:t> Продолжительность проекта: краткосрочный</a:t>
            </a:r>
          </a:p>
          <a:p>
            <a:pPr>
              <a:lnSpc>
                <a:spcPct val="100000"/>
              </a:lnSpc>
              <a:buSzPct val="70000"/>
              <a:buFont typeface="Wingdings" pitchFamily="2" charset="2"/>
              <a:buChar char="v"/>
            </a:pPr>
            <a:r>
              <a:rPr lang="ru-RU" sz="2000" dirty="0" smtClean="0">
                <a:solidFill>
                  <a:srgbClr val="FF0066"/>
                </a:solidFill>
                <a:latin typeface="Arial"/>
              </a:rPr>
              <a:t> МАРТ- МАЙ 2019г.</a:t>
            </a:r>
            <a:endParaRPr sz="2000" dirty="0"/>
          </a:p>
          <a:p>
            <a:pPr>
              <a:lnSpc>
                <a:spcPct val="100000"/>
              </a:lnSpc>
              <a:buSzPct val="70000"/>
              <a:buFont typeface="Wingdings" pitchFamily="2" charset="2"/>
              <a:buChar char="v"/>
            </a:pPr>
            <a:r>
              <a:rPr lang="ru-RU" sz="2000" dirty="0">
                <a:solidFill>
                  <a:srgbClr val="FF0066"/>
                </a:solidFill>
                <a:latin typeface="Arial"/>
              </a:rPr>
              <a:t>Тип проекта: </a:t>
            </a:r>
            <a:endParaRPr lang="ru-RU" sz="2000" dirty="0" smtClean="0">
              <a:solidFill>
                <a:srgbClr val="FF0066"/>
              </a:solidFill>
              <a:latin typeface="Arial"/>
            </a:endParaRPr>
          </a:p>
          <a:p>
            <a:pPr>
              <a:lnSpc>
                <a:spcPct val="100000"/>
              </a:lnSpc>
              <a:buSzPct val="70000"/>
              <a:buFont typeface="Wingdings" pitchFamily="2" charset="2"/>
              <a:buChar char="v"/>
            </a:pPr>
            <a:r>
              <a:rPr lang="ru-RU" sz="2000" dirty="0" smtClean="0">
                <a:solidFill>
                  <a:srgbClr val="FF0066"/>
                </a:solidFill>
                <a:latin typeface="Arial"/>
              </a:rPr>
              <a:t>информационно-практический</a:t>
            </a:r>
          </a:p>
          <a:p>
            <a:pPr>
              <a:lnSpc>
                <a:spcPct val="100000"/>
              </a:lnSpc>
              <a:buSzPct val="70000"/>
              <a:buFont typeface="Wingdings" pitchFamily="2" charset="2"/>
              <a:buChar char="v"/>
            </a:pPr>
            <a:r>
              <a:rPr lang="ru-RU" sz="2000" dirty="0" smtClean="0">
                <a:solidFill>
                  <a:srgbClr val="FF0066"/>
                </a:solidFill>
                <a:latin typeface="Arial"/>
              </a:rPr>
              <a:t>Стадия проекта :</a:t>
            </a:r>
          </a:p>
          <a:p>
            <a:pPr>
              <a:lnSpc>
                <a:spcPct val="100000"/>
              </a:lnSpc>
              <a:buSzPct val="70000"/>
              <a:buFont typeface="Wingdings" pitchFamily="2" charset="2"/>
              <a:buChar char="v"/>
            </a:pPr>
            <a:r>
              <a:rPr lang="ru-RU" sz="2000" dirty="0" smtClean="0">
                <a:solidFill>
                  <a:srgbClr val="FF0066"/>
                </a:solidFill>
                <a:latin typeface="Arial"/>
              </a:rPr>
              <a:t>проект завершён</a:t>
            </a:r>
          </a:p>
          <a:p>
            <a:pPr>
              <a:lnSpc>
                <a:spcPct val="100000"/>
              </a:lnSpc>
              <a:buSzPct val="70000"/>
              <a:buFont typeface="Wingdings" pitchFamily="2" charset="2"/>
              <a:buChar char="v"/>
            </a:pPr>
            <a:endParaRPr sz="20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456569" y="3232202"/>
            <a:ext cx="3419421" cy="3384000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  <a:scene3d>
            <a:camera prst="isometricOffAxis2Left"/>
            <a:lightRig rig="threePt" dir="t"/>
          </a:scene3d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TextShape 1"/>
          <p:cNvSpPr txBox="1"/>
          <p:nvPr/>
        </p:nvSpPr>
        <p:spPr>
          <a:xfrm>
            <a:off x="1857356" y="571480"/>
            <a:ext cx="6066964" cy="1214446"/>
          </a:xfrm>
          <a:prstGeom prst="rect">
            <a:avLst/>
          </a:prstGeom>
        </p:spPr>
        <p:txBody>
          <a:bodyPr lIns="90000" tIns="46800" rIns="90000" bIns="46800" anchor="b"/>
          <a:lstStyle/>
          <a:p>
            <a:pPr algn="ctr">
              <a:lnSpc>
                <a:spcPct val="100000"/>
              </a:lnSpc>
            </a:pPr>
            <a:r>
              <a:rPr lang="ru-RU" sz="4000" b="1" dirty="0">
                <a:solidFill>
                  <a:srgbClr val="D55701"/>
                </a:solidFill>
                <a:latin typeface="Arial"/>
              </a:rPr>
              <a:t>Этапы реализации проекта:</a:t>
            </a:r>
            <a:endParaRPr/>
          </a:p>
        </p:txBody>
      </p:sp>
      <p:sp>
        <p:nvSpPr>
          <p:cNvPr id="257" name="TextShape 2"/>
          <p:cNvSpPr txBox="1"/>
          <p:nvPr/>
        </p:nvSpPr>
        <p:spPr>
          <a:xfrm>
            <a:off x="1785918" y="2285992"/>
            <a:ext cx="6138402" cy="4187888"/>
          </a:xfrm>
          <a:prstGeom prst="rect">
            <a:avLst/>
          </a:prstGeom>
        </p:spPr>
        <p:txBody>
          <a:bodyPr lIns="90000" tIns="46800" rIns="90000" bIns="46800"/>
          <a:lstStyle/>
          <a:p>
            <a:pPr>
              <a:lnSpc>
                <a:spcPct val="150000"/>
              </a:lnSpc>
              <a:buSzPct val="70000"/>
              <a:buFont typeface="Wingdings" pitchFamily="2" charset="2"/>
              <a:buChar char="v"/>
            </a:pPr>
            <a:r>
              <a:rPr lang="ru-RU" sz="3000" dirty="0">
                <a:solidFill>
                  <a:srgbClr val="FF0066"/>
                </a:solidFill>
                <a:latin typeface="Arial"/>
              </a:rPr>
              <a:t> 1 этап: </a:t>
            </a:r>
            <a:endParaRPr lang="ru-RU" sz="3000" dirty="0" smtClean="0">
              <a:solidFill>
                <a:srgbClr val="FF0066"/>
              </a:solidFill>
              <a:latin typeface="Arial"/>
            </a:endParaRPr>
          </a:p>
          <a:p>
            <a:pPr>
              <a:lnSpc>
                <a:spcPct val="150000"/>
              </a:lnSpc>
              <a:buSzPct val="70000"/>
              <a:buFont typeface="Wingdings" pitchFamily="2" charset="2"/>
              <a:buChar char="v"/>
            </a:pPr>
            <a:r>
              <a:rPr lang="ru-RU" sz="3000" dirty="0" smtClean="0">
                <a:solidFill>
                  <a:srgbClr val="FF0066"/>
                </a:solidFill>
                <a:latin typeface="Arial"/>
              </a:rPr>
              <a:t>подготовительный</a:t>
            </a:r>
            <a:endParaRPr dirty="0"/>
          </a:p>
          <a:p>
            <a:pPr>
              <a:lnSpc>
                <a:spcPct val="150000"/>
              </a:lnSpc>
              <a:buSzPct val="70000"/>
              <a:buFont typeface="Wingdings" pitchFamily="2" charset="2"/>
              <a:buChar char="v"/>
            </a:pPr>
            <a:r>
              <a:rPr lang="ru-RU" sz="3000" dirty="0">
                <a:solidFill>
                  <a:srgbClr val="FF0066"/>
                </a:solidFill>
                <a:latin typeface="Arial"/>
              </a:rPr>
              <a:t> 2 этап: основной</a:t>
            </a:r>
            <a:endParaRPr dirty="0"/>
          </a:p>
          <a:p>
            <a:pPr>
              <a:lnSpc>
                <a:spcPct val="150000"/>
              </a:lnSpc>
              <a:buSzPct val="70000"/>
              <a:buFont typeface="Wingdings" pitchFamily="2" charset="2"/>
              <a:buChar char="v"/>
            </a:pPr>
            <a:r>
              <a:rPr lang="ru-RU" sz="3000" dirty="0">
                <a:solidFill>
                  <a:srgbClr val="FF0066"/>
                </a:solidFill>
                <a:latin typeface="Arial"/>
              </a:rPr>
              <a:t> 3 этап: </a:t>
            </a:r>
            <a:endParaRPr lang="ru-RU" sz="3000" dirty="0" smtClean="0">
              <a:solidFill>
                <a:srgbClr val="FF0066"/>
              </a:solidFill>
              <a:latin typeface="Arial"/>
            </a:endParaRPr>
          </a:p>
          <a:p>
            <a:pPr>
              <a:lnSpc>
                <a:spcPct val="150000"/>
              </a:lnSpc>
              <a:buSzPct val="70000"/>
              <a:buFont typeface="Wingdings" pitchFamily="2" charset="2"/>
              <a:buChar char="v"/>
            </a:pPr>
            <a:r>
              <a:rPr lang="ru-RU" sz="3000" dirty="0" smtClean="0">
                <a:solidFill>
                  <a:srgbClr val="FF0066"/>
                </a:solidFill>
                <a:latin typeface="Arial"/>
              </a:rPr>
              <a:t>заключительный</a:t>
            </a:r>
            <a:endParaRPr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215628" y="2425332"/>
            <a:ext cx="4068000" cy="3051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TextShape 1"/>
          <p:cNvSpPr txBox="1"/>
          <p:nvPr/>
        </p:nvSpPr>
        <p:spPr>
          <a:xfrm>
            <a:off x="2000232" y="274320"/>
            <a:ext cx="5924088" cy="1143000"/>
          </a:xfrm>
          <a:prstGeom prst="rect">
            <a:avLst/>
          </a:prstGeom>
        </p:spPr>
        <p:txBody>
          <a:bodyPr lIns="90000" tIns="46800" rIns="90000" bIns="46800" anchor="b"/>
          <a:lstStyle/>
          <a:p>
            <a:pPr algn="ctr">
              <a:lnSpc>
                <a:spcPct val="100000"/>
              </a:lnSpc>
            </a:pPr>
            <a:r>
              <a:rPr lang="ru-RU" sz="4000" b="1" dirty="0">
                <a:solidFill>
                  <a:srgbClr val="D55701"/>
                </a:solidFill>
                <a:latin typeface="Arial"/>
              </a:rPr>
              <a:t>Подготовительный этап</a:t>
            </a:r>
            <a:endParaRPr/>
          </a:p>
        </p:txBody>
      </p:sp>
      <p:sp>
        <p:nvSpPr>
          <p:cNvPr id="259" name="TextShape 2"/>
          <p:cNvSpPr txBox="1"/>
          <p:nvPr/>
        </p:nvSpPr>
        <p:spPr>
          <a:xfrm>
            <a:off x="1785918" y="1600200"/>
            <a:ext cx="7215238" cy="4873680"/>
          </a:xfrm>
          <a:prstGeom prst="rect">
            <a:avLst/>
          </a:prstGeom>
        </p:spPr>
        <p:txBody>
          <a:bodyPr lIns="90000" tIns="46800" rIns="90000" bIns="46800"/>
          <a:lstStyle/>
          <a:p>
            <a:pPr algn="just">
              <a:lnSpc>
                <a:spcPct val="100000"/>
              </a:lnSpc>
            </a:pPr>
            <a:r>
              <a:rPr lang="ru-RU" sz="2400" dirty="0">
                <a:solidFill>
                  <a:srgbClr val="FF0066"/>
                </a:solidFill>
                <a:latin typeface="Arial"/>
              </a:rPr>
              <a:t>П</a:t>
            </a:r>
            <a:r>
              <a:rPr lang="ru-RU" sz="2400" dirty="0" smtClean="0">
                <a:solidFill>
                  <a:srgbClr val="FF0066"/>
                </a:solidFill>
                <a:latin typeface="Arial"/>
              </a:rPr>
              <a:t>остановка целей и задач.</a:t>
            </a:r>
          </a:p>
          <a:p>
            <a:pPr algn="just">
              <a:lnSpc>
                <a:spcPct val="100000"/>
              </a:lnSpc>
            </a:pPr>
            <a:r>
              <a:rPr lang="ru-RU" sz="2400" dirty="0" smtClean="0">
                <a:solidFill>
                  <a:srgbClr val="FF0066"/>
                </a:solidFill>
                <a:latin typeface="Arial"/>
              </a:rPr>
              <a:t>Тщательный </a:t>
            </a:r>
            <a:r>
              <a:rPr lang="ru-RU" sz="2400" dirty="0">
                <a:solidFill>
                  <a:srgbClr val="FF0066"/>
                </a:solidFill>
                <a:latin typeface="Arial"/>
              </a:rPr>
              <a:t>подбор музыкального репертуара – использование произведений классической музыки разных стилей и эпох, </a:t>
            </a:r>
            <a:r>
              <a:rPr lang="ru-RU" sz="2400" dirty="0" smtClean="0">
                <a:solidFill>
                  <a:srgbClr val="FF0066"/>
                </a:solidFill>
                <a:latin typeface="Arial"/>
              </a:rPr>
              <a:t>  стихов и иллюстраций.</a:t>
            </a:r>
            <a:endParaRPr dirty="0"/>
          </a:p>
          <a:p>
            <a:pPr algn="just">
              <a:lnSpc>
                <a:spcPct val="100000"/>
              </a:lnSpc>
            </a:pPr>
            <a:r>
              <a:rPr lang="ru-RU" sz="2400" dirty="0">
                <a:solidFill>
                  <a:srgbClr val="FF0066"/>
                </a:solidFill>
                <a:latin typeface="Arial"/>
              </a:rPr>
              <a:t>	</a:t>
            </a:r>
            <a:r>
              <a:rPr lang="ru-RU" sz="2400" dirty="0" smtClean="0">
                <a:solidFill>
                  <a:srgbClr val="FF0066"/>
                </a:solidFill>
                <a:latin typeface="Arial"/>
              </a:rPr>
              <a:t>Мониторинг </a:t>
            </a:r>
            <a:r>
              <a:rPr lang="ru-RU" sz="2400" dirty="0">
                <a:solidFill>
                  <a:srgbClr val="FF0066"/>
                </a:solidFill>
                <a:latin typeface="Arial"/>
              </a:rPr>
              <a:t>эмоциональной отзывчивости детей на </a:t>
            </a:r>
            <a:r>
              <a:rPr lang="ru-RU" sz="2400" dirty="0" smtClean="0">
                <a:solidFill>
                  <a:srgbClr val="FF0066"/>
                </a:solidFill>
                <a:latin typeface="Arial"/>
              </a:rPr>
              <a:t>музыку и </a:t>
            </a:r>
            <a:r>
              <a:rPr lang="ru-RU" sz="2400" dirty="0">
                <a:solidFill>
                  <a:srgbClr val="FF0066"/>
                </a:solidFill>
                <a:latin typeface="Arial"/>
              </a:rPr>
              <a:t>знаний детей по определению характера музыки, средств музыкальной выразительности, на которые ориентируются дети при восприятии музыкального произведения</a:t>
            </a:r>
            <a:r>
              <a:rPr lang="ru-RU" sz="2400" dirty="0" smtClean="0">
                <a:solidFill>
                  <a:srgbClr val="FF0066"/>
                </a:solidFill>
                <a:latin typeface="Arial"/>
              </a:rPr>
              <a:t>.</a:t>
            </a:r>
          </a:p>
          <a:p>
            <a:pPr algn="just">
              <a:lnSpc>
                <a:spcPct val="100000"/>
              </a:lnSpc>
            </a:pPr>
            <a:r>
              <a:rPr lang="ru-RU" sz="2400" dirty="0" smtClean="0">
                <a:solidFill>
                  <a:srgbClr val="FF0066"/>
                </a:solidFill>
                <a:latin typeface="Arial"/>
              </a:rPr>
              <a:t>Работа с методической литературой…</a:t>
            </a:r>
            <a:endParaRPr dirty="0"/>
          </a:p>
          <a:p>
            <a:pPr>
              <a:lnSpc>
                <a:spcPct val="100000"/>
              </a:lnSpc>
            </a:pPr>
            <a:r>
              <a:rPr lang="ru-RU" sz="2400" dirty="0">
                <a:solidFill>
                  <a:srgbClr val="FF0066"/>
                </a:solidFill>
                <a:latin typeface="Arial"/>
              </a:rPr>
              <a:t>		</a:t>
            </a:r>
            <a:endParaRPr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TextShape 1"/>
          <p:cNvSpPr txBox="1"/>
          <p:nvPr/>
        </p:nvSpPr>
        <p:spPr>
          <a:xfrm>
            <a:off x="1142976" y="274320"/>
            <a:ext cx="7500990" cy="1143000"/>
          </a:xfrm>
          <a:prstGeom prst="rect">
            <a:avLst/>
          </a:prstGeom>
        </p:spPr>
        <p:txBody>
          <a:bodyPr lIns="90000" tIns="46800" rIns="90000" bIns="46800" anchor="b"/>
          <a:lstStyle/>
          <a:p>
            <a:pPr algn="ctr">
              <a:lnSpc>
                <a:spcPct val="100000"/>
              </a:lnSpc>
            </a:pPr>
            <a:r>
              <a:rPr lang="ru-RU" sz="2600" dirty="0" smtClean="0">
                <a:solidFill>
                  <a:srgbClr val="FF0066"/>
                </a:solidFill>
                <a:latin typeface="Arial"/>
              </a:rPr>
              <a:t>Рассказывание детям о  классической  и инструментальной музыке  П. И. Чайковского</a:t>
            </a:r>
            <a:r>
              <a:rPr lang="ru-RU" sz="2600" dirty="0">
                <a:solidFill>
                  <a:srgbClr val="FF0066"/>
                </a:solidFill>
                <a:latin typeface="Arial"/>
              </a:rPr>
              <a:t>
</a:t>
            </a:r>
            <a:endParaRPr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393465" y="2818112"/>
            <a:ext cx="4068024" cy="29855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perspectiveBelow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611966" y="1928896"/>
            <a:ext cx="4608000" cy="3456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perspectiveBelow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TextShape 1"/>
          <p:cNvSpPr txBox="1"/>
          <p:nvPr/>
        </p:nvSpPr>
        <p:spPr>
          <a:xfrm>
            <a:off x="457200" y="274680"/>
            <a:ext cx="8291520" cy="653990"/>
          </a:xfrm>
          <a:prstGeom prst="rect">
            <a:avLst/>
          </a:prstGeom>
        </p:spPr>
        <p:txBody>
          <a:bodyPr lIns="90000" tIns="46800" rIns="90000" bIns="46800" anchor="b"/>
          <a:lstStyle/>
          <a:p>
            <a:pPr algn="ctr">
              <a:lnSpc>
                <a:spcPct val="100000"/>
              </a:lnSpc>
            </a:pPr>
            <a:r>
              <a:rPr lang="ru-RU" sz="4000" b="1" dirty="0">
                <a:solidFill>
                  <a:srgbClr val="D55701"/>
                </a:solidFill>
                <a:latin typeface="Arial"/>
              </a:rPr>
              <a:t>Основной этап</a:t>
            </a:r>
            <a:endParaRPr/>
          </a:p>
        </p:txBody>
      </p:sp>
      <p:sp>
        <p:nvSpPr>
          <p:cNvPr id="263" name="TextShape 2"/>
          <p:cNvSpPr txBox="1"/>
          <p:nvPr/>
        </p:nvSpPr>
        <p:spPr>
          <a:xfrm>
            <a:off x="1714480" y="857232"/>
            <a:ext cx="7215238" cy="5616648"/>
          </a:xfrm>
          <a:prstGeom prst="rect">
            <a:avLst/>
          </a:prstGeom>
        </p:spPr>
        <p:txBody>
          <a:bodyPr lIns="90000" tIns="46800" rIns="90000" bIns="46800"/>
          <a:lstStyle/>
          <a:p>
            <a:pPr>
              <a:lnSpc>
                <a:spcPct val="150000"/>
              </a:lnSpc>
              <a:buSzPct val="70000"/>
              <a:buFont typeface="Wingdings" pitchFamily="2" charset="2"/>
              <a:buChar char="Ø"/>
            </a:pPr>
            <a:r>
              <a:rPr lang="ru-RU" sz="2000" dirty="0" smtClean="0">
                <a:solidFill>
                  <a:srgbClr val="FF0066"/>
                </a:solidFill>
                <a:latin typeface="Arial"/>
              </a:rPr>
              <a:t> Слушание </a:t>
            </a:r>
            <a:r>
              <a:rPr lang="ru-RU" sz="2000" dirty="0">
                <a:solidFill>
                  <a:srgbClr val="FF0066"/>
                </a:solidFill>
                <a:latin typeface="Arial"/>
              </a:rPr>
              <a:t>с детьми </a:t>
            </a:r>
            <a:r>
              <a:rPr lang="ru-RU" sz="2000" dirty="0" smtClean="0">
                <a:solidFill>
                  <a:srgbClr val="FF0066"/>
                </a:solidFill>
                <a:latin typeface="Arial"/>
              </a:rPr>
              <a:t>«Детского альбома» и «</a:t>
            </a:r>
            <a:r>
              <a:rPr lang="ru-RU" sz="2000" dirty="0">
                <a:solidFill>
                  <a:srgbClr val="FF0066"/>
                </a:solidFill>
                <a:latin typeface="Arial"/>
              </a:rPr>
              <a:t>В</a:t>
            </a:r>
            <a:r>
              <a:rPr lang="ru-RU" sz="2000" dirty="0" smtClean="0">
                <a:solidFill>
                  <a:srgbClr val="FF0066"/>
                </a:solidFill>
                <a:latin typeface="Arial"/>
              </a:rPr>
              <a:t>ремена года»  П. И. Чайковского</a:t>
            </a:r>
            <a:endParaRPr sz="2000" dirty="0"/>
          </a:p>
          <a:p>
            <a:pPr>
              <a:lnSpc>
                <a:spcPct val="150000"/>
              </a:lnSpc>
              <a:buSzPct val="70000"/>
              <a:buFont typeface="Wingdings" pitchFamily="2" charset="2"/>
              <a:buChar char="Ø"/>
            </a:pPr>
            <a:r>
              <a:rPr lang="ru-RU" sz="2000" dirty="0" smtClean="0">
                <a:solidFill>
                  <a:srgbClr val="FF0066"/>
                </a:solidFill>
                <a:latin typeface="Arial"/>
              </a:rPr>
              <a:t> Беседы </a:t>
            </a:r>
            <a:r>
              <a:rPr lang="ru-RU" sz="2000" dirty="0">
                <a:solidFill>
                  <a:srgbClr val="FF0066"/>
                </a:solidFill>
                <a:latin typeface="Arial"/>
              </a:rPr>
              <a:t>о характере музыки, жанрах, средствах музыкальной </a:t>
            </a:r>
            <a:r>
              <a:rPr lang="ru-RU" sz="2000" dirty="0" smtClean="0">
                <a:solidFill>
                  <a:srgbClr val="FF0066"/>
                </a:solidFill>
                <a:latin typeface="Arial"/>
              </a:rPr>
              <a:t>выразительности</a:t>
            </a:r>
          </a:p>
          <a:p>
            <a:pPr>
              <a:lnSpc>
                <a:spcPct val="150000"/>
              </a:lnSpc>
              <a:buSzPct val="70000"/>
              <a:buFont typeface="Wingdings" pitchFamily="2" charset="2"/>
              <a:buChar char="Ø"/>
            </a:pPr>
            <a:r>
              <a:rPr lang="ru-RU" sz="2000" dirty="0" smtClean="0">
                <a:solidFill>
                  <a:srgbClr val="FF0066"/>
                </a:solidFill>
                <a:latin typeface="Arial"/>
              </a:rPr>
              <a:t>Консультации для педагогов и родителей по слушанию  </a:t>
            </a:r>
            <a:endParaRPr sz="2000" dirty="0"/>
          </a:p>
          <a:p>
            <a:pPr>
              <a:lnSpc>
                <a:spcPct val="100000"/>
              </a:lnSpc>
            </a:pPr>
            <a:endParaRPr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099" y="3490012"/>
            <a:ext cx="3564000" cy="2673000"/>
          </a:xfrm>
          <a:prstGeom prst="rect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</a:effectLst>
          <a:scene3d>
            <a:camera prst="isometricOffAxis1Right"/>
            <a:lightRig rig="threePt" dir="t"/>
          </a:scene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539652" y="4054500"/>
            <a:ext cx="3204000" cy="2403000"/>
          </a:xfrm>
          <a:prstGeom prst="rect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</a:effectLst>
          <a:scene3d>
            <a:camera prst="isometricOffAxis1Right"/>
            <a:lightRig rig="threePt" dir="t"/>
          </a:scene3d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364</TotalTime>
  <Words>453</Words>
  <Application>Microsoft Office PowerPoint</Application>
  <PresentationFormat>Экран (4:3)</PresentationFormat>
  <Paragraphs>62</Paragraphs>
  <Slides>19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Закрепление танцевальных движений в индивидуальной работе  и на утренниках с детьми.</vt:lpstr>
      <vt:lpstr>Презентация PowerPoint</vt:lpstr>
      <vt:lpstr>Презентация PowerPoint</vt:lpstr>
      <vt:lpstr> Отражение детьми воображаемых музыкальных   образов в художественно-изобразительной деятельности после прослушивания произведений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Master</dc:creator>
  <cp:lastModifiedBy>Анжелика</cp:lastModifiedBy>
  <cp:revision>64</cp:revision>
  <dcterms:modified xsi:type="dcterms:W3CDTF">2019-04-23T19:01:20Z</dcterms:modified>
</cp:coreProperties>
</file>