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4" r:id="rId4"/>
    <p:sldId id="257" r:id="rId5"/>
    <p:sldId id="258" r:id="rId6"/>
    <p:sldId id="259" r:id="rId7"/>
    <p:sldId id="266" r:id="rId8"/>
    <p:sldId id="261" r:id="rId9"/>
    <p:sldId id="267" r:id="rId10"/>
    <p:sldId id="268" r:id="rId11"/>
    <p:sldId id="276" r:id="rId12"/>
    <p:sldId id="269" r:id="rId13"/>
    <p:sldId id="262" r:id="rId14"/>
    <p:sldId id="270" r:id="rId15"/>
    <p:sldId id="271" r:id="rId16"/>
    <p:sldId id="272" r:id="rId17"/>
    <p:sldId id="274" r:id="rId18"/>
    <p:sldId id="275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0"/>
  </p:normalViewPr>
  <p:slideViewPr>
    <p:cSldViewPr>
      <p:cViewPr>
        <p:scale>
          <a:sx n="66" d="100"/>
          <a:sy n="66" d="100"/>
        </p:scale>
        <p:origin x="-145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942FE5C-A83E-4A11-91DB-A8D6002FD07C}" type="datetimeFigureOut">
              <a:rPr lang="ru-RU" smtClean="0"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9985F02-4F19-4FE8-8762-AD52BC542E8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486600" cy="20882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, serif"/>
              </a:rPr>
              <a:t>«Урок немецкого языка в рамках ФГОС»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1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9226" y="548680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08231" y="4252206"/>
            <a:ext cx="4194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Бряткова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Елена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Павловна,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учитель немецкого языка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5877272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4584D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МОУ «Средняя общеобразовательная школа </a:t>
            </a:r>
            <a:r>
              <a:rPr lang="ru-RU" b="1" dirty="0" smtClean="0">
                <a:solidFill>
                  <a:srgbClr val="4584D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№3»  </a:t>
            </a:r>
            <a:r>
              <a:rPr lang="ru-RU" b="1" dirty="0" err="1" smtClean="0">
                <a:solidFill>
                  <a:srgbClr val="4584D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г.Вологды</a:t>
            </a:r>
            <a:endParaRPr lang="ru-RU" b="1" dirty="0">
              <a:solidFill>
                <a:srgbClr val="4584D3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35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361984"/>
              </p:ext>
            </p:extLst>
          </p:nvPr>
        </p:nvGraphicFramePr>
        <p:xfrm>
          <a:off x="179511" y="332655"/>
          <a:ext cx="8784977" cy="62020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1180"/>
                <a:gridCol w="1749965"/>
                <a:gridCol w="1584405"/>
                <a:gridCol w="2249427"/>
              </a:tblGrid>
              <a:tr h="743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Конкурс экологических проектов на немецком языке «Помоги птицам зимой»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Февраль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Проекты, презентации, выступления детей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Конкурс стенгазет и поделок учащихся 5-9 классов «Праздник Пасха в европейских странах»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Март - апрель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Итоги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Участие  в школьной научно-практической конференции «Поиск и творчество – шаг на пути к открытию»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апрель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Реферат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Круглый стол для старшеклассников «Германия»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апрель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Отзыв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Оформление информационного стенда для выпускников и родителей «Мир профессий, где используется немецкий язык»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Май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Информационный стенд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Подведение итогов работы по программе поддержки изучения немецкого языка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Май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Анализ работы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Индивидуальная работа с родителями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Сентябрь - май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Анкетирование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6" marR="450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4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677935"/>
              </p:ext>
            </p:extLst>
          </p:nvPr>
        </p:nvGraphicFramePr>
        <p:xfrm>
          <a:off x="827584" y="2132856"/>
          <a:ext cx="7920880" cy="3154680"/>
        </p:xfrm>
        <a:graphic>
          <a:graphicData uri="http://schemas.openxmlformats.org/drawingml/2006/table">
            <a:tbl>
              <a:tblPr/>
              <a:tblGrid>
                <a:gridCol w="7920880"/>
              </a:tblGrid>
              <a:tr h="49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5-6 классы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- краткосрочные проекты по темам «Времена года», «Зимние праздники», «Дом». При изучении тем  «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Eine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alte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deutsche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Stadt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», «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Wir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malen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,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bauen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,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basteln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», «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Bei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unseren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Freunden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zu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Hause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» предлагаю учащимся принять участие в проектах прикладного характера, так как это развивает их творческие способности. 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С 7 класса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предполагаются  для выбора проекты по темам: «Любимый город», «Немецкий город». 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8-9 класс</a:t>
                      </a:r>
                      <a:r>
                        <a:rPr lang="ru-RU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 CYR"/>
                          <a:ea typeface="SimSun"/>
                          <a:cs typeface="Times New Roman"/>
                        </a:rPr>
                        <a:t> - совместная работа над долгосрочными проектами - «Германия – Россия», «Система образования Германии и России».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0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5760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Алгоритм работы над проектом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633677"/>
              </p:ext>
            </p:extLst>
          </p:nvPr>
        </p:nvGraphicFramePr>
        <p:xfrm>
          <a:off x="467545" y="764704"/>
          <a:ext cx="8496943" cy="61341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33823"/>
                <a:gridCol w="2822971"/>
                <a:gridCol w="2840149"/>
              </a:tblGrid>
              <a:tr h="111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Этапы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учащихся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учителя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этап.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Начинание или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целеполагание,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Выявляют проблемы. Обсуждают задание.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Уточняют информацию.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Объясняет цели проекта. Мотивирует учащихся.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Наблюдает.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 этап. Планирование.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Формируют задачи. Уточняют информацию.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Выбирают и обосновывают свои критерии успеха.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Помогает.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Наблюдает.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III этап.                       Принятие решения.               Исследование.                Выбор методов проверки принятых решений.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Работают с информацией. Выполняют исследования.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Наблюдает.         Консультирует.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IV этап.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Выполнение.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Оформляют проект. Выполняют исследование.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Работают над проектом.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Направляет процесс, если это необходимо. 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Наблюдает.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 этап. 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Оценка результатов.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Участвуют в коллективном самоанализе и самооценке.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Направляет процесс, если это необходимо. Наблюдает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VI этап.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Защита проекта.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Защищают проект. Участвуют в коллективной оценке результатов проекта.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Участвует в коллективной оценке результатов проекта.</a:t>
                      </a:r>
                      <a:endParaRPr lang="ru-RU" sz="1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11" marR="335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86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0"/>
            <a:ext cx="8136904" cy="11334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Механизмы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оценки результатов проекта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Критерии оценивания навыков говорения. Монологическая речь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48680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       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328254"/>
              </p:ext>
            </p:extLst>
          </p:nvPr>
        </p:nvGraphicFramePr>
        <p:xfrm>
          <a:off x="107504" y="841067"/>
          <a:ext cx="9036496" cy="6109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4175"/>
                <a:gridCol w="3022325"/>
                <a:gridCol w="2628832"/>
                <a:gridCol w="1051164"/>
              </a:tblGrid>
              <a:tr h="401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Решение коммуникативной задачи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Лексико-грамматическое оформление речи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Произносительная сторона речи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Оценка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</a:tr>
              <a:tr h="118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Задание выполнено полностью: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цель общения достигнута; тема раскрыта в полном объеме.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Используемый лексико-грамматический материал соответствует поставленной коммуникативной задаче. Демонстрируется разнообразный словарный запас 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Речь понятна: звуки произносятся правильно, без фонематических ошибок.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5 (</a:t>
                      </a:r>
                      <a:r>
                        <a:rPr lang="ru-RU" sz="1400" b="1" dirty="0" err="1">
                          <a:effectLst/>
                        </a:rPr>
                        <a:t>отл</a:t>
                      </a:r>
                      <a:r>
                        <a:rPr lang="ru-RU" sz="1400" b="1" dirty="0">
                          <a:effectLst/>
                        </a:rPr>
                        <a:t>.)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</a:tr>
              <a:tr h="17728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Задание </a:t>
                      </a:r>
                      <a:r>
                        <a:rPr lang="ru-RU" sz="1200" b="1" dirty="0" err="1">
                          <a:effectLst/>
                        </a:rPr>
                        <a:t>выполнено:цель</a:t>
                      </a:r>
                      <a:r>
                        <a:rPr lang="ru-RU" sz="1200" b="1" dirty="0">
                          <a:effectLst/>
                        </a:rPr>
                        <a:t> общения достигнута, но тема раскрыта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не в полном объеме.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Используемый лексико-грамматический материал соответствует поставленной коммуникативной задаче. </a:t>
                      </a:r>
                      <a:r>
                        <a:rPr lang="ru-RU" sz="1200" b="1" dirty="0" err="1">
                          <a:effectLst/>
                        </a:rPr>
                        <a:t>Лексико</a:t>
                      </a:r>
                      <a:r>
                        <a:rPr lang="ru-RU" sz="1200" b="1" dirty="0">
                          <a:effectLst/>
                        </a:rPr>
                        <a:t> - грамматические ошибки практически отсутствуют (допускается не более 2 негрубых языковых ошибок, не затрудняющих понимание)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Речь понятна: все звуки произносятся правильно, допускаются 1 фонематическая ошибка, не меняющая значение высказывания. 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 (</a:t>
                      </a:r>
                      <a:r>
                        <a:rPr lang="ru-RU" sz="1400" b="1" dirty="0">
                          <a:effectLst/>
                        </a:rPr>
                        <a:t>хор.)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</a:tr>
              <a:tr h="1020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Задание выполнено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частично: цель общения достигнута не полностью; тема раскрыта в ограниченном объеме.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Наблюдается некоторое затруднение при подборе слов и неточности в их употреблении. Используются простые грамматические структуры. 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Речь понятна: все звуки произносятся правильно, допускаются 2 ошибки, не меняющие значение высказывания.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 (</a:t>
                      </a:r>
                      <a:r>
                        <a:rPr lang="ru-RU" sz="1400" b="1">
                          <a:effectLst/>
                        </a:rPr>
                        <a:t>удов.)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</a:tr>
              <a:tr h="1640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Задание не выполнено: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цель общения 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достигнута</a:t>
                      </a:r>
                      <a:r>
                        <a:rPr lang="en-US" sz="1200" b="1" dirty="0">
                          <a:effectLst/>
                        </a:rPr>
                        <a:t>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Недостаточный словарный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запас, неправильное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использование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грамматических структур,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многочисленные языковые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ошибки не позволяют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выполнить поставленную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коммуникативную задачу</a:t>
                      </a:r>
                      <a:r>
                        <a:rPr lang="en-US" sz="1200" b="1" dirty="0">
                          <a:effectLst/>
                        </a:rPr>
                        <a:t>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Речь почти не воспринимается на слух из-за неправильного произношения многих звуков и многочисленных ошибок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 (</a:t>
                      </a:r>
                      <a:r>
                        <a:rPr lang="ru-RU" sz="1400" b="1" dirty="0">
                          <a:effectLst/>
                        </a:rPr>
                        <a:t>неуд.)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00" marR="331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9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881784"/>
              </p:ext>
            </p:extLst>
          </p:nvPr>
        </p:nvGraphicFramePr>
        <p:xfrm>
          <a:off x="0" y="723744"/>
          <a:ext cx="9144000" cy="5997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4001"/>
                <a:gridCol w="2213505"/>
                <a:gridCol w="2603249"/>
                <a:gridCol w="1692296"/>
                <a:gridCol w="910949"/>
              </a:tblGrid>
              <a:tr h="429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Решение коммуникативной задачи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Взаимодействие с собеседником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Лексико-грамматическое оформление речи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Произносительная сторона речи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Оценка 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</a:tr>
              <a:tr h="1442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Задание выполнено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полностью: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цель общения достигнута; тема раскрыта в полном объеме.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 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Демонстрирует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хорошие навыки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 smtClean="0">
                          <a:effectLst/>
                        </a:rPr>
                        <a:t>умения </a:t>
                      </a:r>
                      <a:r>
                        <a:rPr lang="ru-RU" sz="1050" b="0" dirty="0">
                          <a:effectLst/>
                        </a:rPr>
                        <a:t>речевого взаимодействия с партнером: умеет начать, поддержать и закончить беседу;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соблюдает очерёдность при обмене репликами, соблюдает нормы вежливости.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 err="1" smtClean="0">
                          <a:effectLst/>
                        </a:rPr>
                        <a:t>Используемыйлексико</a:t>
                      </a:r>
                      <a:r>
                        <a:rPr lang="ru-RU" sz="1050" b="0" dirty="0" smtClean="0">
                          <a:effectLst/>
                        </a:rPr>
                        <a:t>-грамматический </a:t>
                      </a:r>
                      <a:r>
                        <a:rPr lang="ru-RU" sz="1050" b="0" dirty="0">
                          <a:effectLst/>
                        </a:rPr>
                        <a:t>материал соответствует поставленной коммуникативной задаче. Демонстрируется разнообразный словарный запас.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Речь понятна: звуки произносятся правильно, без фонематических ошибок.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5 (</a:t>
                      </a:r>
                      <a:r>
                        <a:rPr lang="ru-RU" sz="1050" b="0">
                          <a:effectLst/>
                        </a:rPr>
                        <a:t>отл.)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</a:tr>
              <a:tr h="1256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Задание выполнено: цель общения достигнута, 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тема раскрыта не в полном объеме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Демонстрирует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навыки и умения речевого взаимодействия с партнером: умеет начать, поддержать и закончить беседу; но демонстрирует наличие </a:t>
                      </a:r>
                      <a:r>
                        <a:rPr lang="ru-RU" sz="1050" b="0" dirty="0" err="1" smtClean="0">
                          <a:effectLst/>
                        </a:rPr>
                        <a:t>роблемы</a:t>
                      </a:r>
                      <a:r>
                        <a:rPr lang="ru-RU" sz="1050" b="0" dirty="0" smtClean="0">
                          <a:effectLst/>
                        </a:rPr>
                        <a:t> </a:t>
                      </a:r>
                      <a:r>
                        <a:rPr lang="ru-RU" sz="1050" b="0" dirty="0">
                          <a:effectLst/>
                        </a:rPr>
                        <a:t>в понимании </a:t>
                      </a:r>
                      <a:r>
                        <a:rPr lang="ru-RU" sz="1050" b="0" dirty="0" smtClean="0">
                          <a:effectLst/>
                        </a:rPr>
                        <a:t>собеседника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Используемый лексико-грамматический материал соответствует поставленной коммуникативной задаче. Лексико - грамматические ошибки практически отсутствуют (допускается не более 2 негрубых языковых ошибок, не затрудняющих понимание)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Речь понятна: все звуки произносятся правильно, допускаются 1 фонематическая ошибка, не меняющая значение высказывания.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4 (</a:t>
                      </a:r>
                      <a:r>
                        <a:rPr lang="ru-RU" sz="1050" b="0">
                          <a:effectLst/>
                        </a:rPr>
                        <a:t>хор.)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</a:tr>
              <a:tr h="1335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Задание выполнено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частично: цель общения достигнута не полностью; тема раскрыта в ограниченном объеме.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Демонстрирует </a:t>
                      </a:r>
                      <a:r>
                        <a:rPr lang="ru-RU" sz="1050" b="0" dirty="0" err="1">
                          <a:effectLst/>
                        </a:rPr>
                        <a:t>несформированность</a:t>
                      </a:r>
                      <a:r>
                        <a:rPr lang="ru-RU" sz="1050" b="0" dirty="0">
                          <a:effectLst/>
                        </a:rPr>
                        <a:t> навыков и умения речевого взаимодействия с партнером: умеет начать, но не стремится поддержать беседу и зависит от помощи со стороны собеседника.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Демонстрируется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достаточный словарный запас, но </a:t>
                      </a:r>
                      <a:r>
                        <a:rPr lang="ru-RU" sz="1050" b="0" dirty="0" smtClean="0">
                          <a:effectLst/>
                        </a:rPr>
                        <a:t>наблюдается</a:t>
                      </a:r>
                      <a:r>
                        <a:rPr lang="ru-RU" sz="1050" b="0" baseline="0" dirty="0" smtClean="0">
                          <a:effectLst/>
                        </a:rPr>
                        <a:t> н</a:t>
                      </a:r>
                      <a:r>
                        <a:rPr lang="ru-RU" sz="1050" b="0" dirty="0" smtClean="0">
                          <a:effectLst/>
                        </a:rPr>
                        <a:t>екоторое </a:t>
                      </a:r>
                      <a:r>
                        <a:rPr lang="ru-RU" sz="1050" b="0" dirty="0">
                          <a:effectLst/>
                        </a:rPr>
                        <a:t>затруднение при подборе слов и неточности в их употреблении. Используются только простые грамматические структуры.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Допускаются не более 3 языковых ошибок.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Речь понятна: все звуки в потоке речи произносятся правильно, соблюдается правильный интонационный рисунок.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0">
                          <a:effectLst/>
                        </a:rPr>
                        <a:t>3 (</a:t>
                      </a:r>
                      <a:r>
                        <a:rPr lang="ru-RU" sz="1050" b="0">
                          <a:effectLst/>
                        </a:rPr>
                        <a:t>удов.)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</a:tr>
              <a:tr h="12344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Задание 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выполнено: цель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общения 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достигнута</a:t>
                      </a:r>
                      <a:r>
                        <a:rPr lang="en-US" sz="1050" b="0">
                          <a:effectLst/>
                        </a:rPr>
                        <a:t>; </a:t>
                      </a:r>
                      <a:r>
                        <a:rPr lang="ru-RU" sz="1050" b="0">
                          <a:effectLst/>
                        </a:rPr>
                        <a:t>тема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не раскрыта</a:t>
                      </a:r>
                      <a:r>
                        <a:rPr lang="en-US" sz="1050" b="0">
                          <a:effectLst/>
                        </a:rPr>
                        <a:t>.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Не может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>
                          <a:effectLst/>
                        </a:rPr>
                        <a:t>поддержать беседу</a:t>
                      </a:r>
                      <a:r>
                        <a:rPr lang="en-US" sz="1050" b="0">
                          <a:effectLst/>
                        </a:rPr>
                        <a:t>.</a:t>
                      </a:r>
                      <a:endParaRPr lang="ru-RU" sz="105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Недостаточный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словарный </a:t>
                      </a:r>
                      <a:r>
                        <a:rPr lang="ru-RU" sz="1050" b="0" dirty="0" err="1" smtClean="0">
                          <a:effectLst/>
                        </a:rPr>
                        <a:t>запас,неправильное</a:t>
                      </a:r>
                      <a:endParaRPr lang="ru-RU" sz="105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 err="1" smtClean="0">
                          <a:effectLst/>
                        </a:rPr>
                        <a:t>использованиеграмматических</a:t>
                      </a:r>
                      <a:endParaRPr lang="ru-RU" sz="105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структур, </a:t>
                      </a:r>
                      <a:r>
                        <a:rPr lang="ru-RU" sz="1050" b="0" dirty="0" smtClean="0">
                          <a:effectLst/>
                        </a:rPr>
                        <a:t>много-численные </a:t>
                      </a:r>
                      <a:r>
                        <a:rPr lang="ru-RU" sz="1050" b="0" dirty="0">
                          <a:effectLst/>
                        </a:rPr>
                        <a:t>языковые ошибки не позволяют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выполнить поставленную коммуникативную задачу</a:t>
                      </a:r>
                      <a:r>
                        <a:rPr lang="en-US" sz="1050" b="0" dirty="0">
                          <a:effectLst/>
                        </a:rPr>
                        <a:t>.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Речь почти не </a:t>
                      </a:r>
                      <a:r>
                        <a:rPr lang="ru-RU" sz="1050" b="0" dirty="0" err="1">
                          <a:effectLst/>
                        </a:rPr>
                        <a:t>воспри-нимается</a:t>
                      </a:r>
                      <a:r>
                        <a:rPr lang="ru-RU" sz="1050" b="0" dirty="0">
                          <a:effectLst/>
                        </a:rPr>
                        <a:t> на слух из-за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неправильного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произношения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многих звуков 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многочислен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 err="1" smtClean="0">
                          <a:effectLst/>
                        </a:rPr>
                        <a:t>ныхфонематических</a:t>
                      </a:r>
                      <a:endParaRPr lang="ru-RU" sz="105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effectLst/>
                        </a:rPr>
                        <a:t>ошибок</a:t>
                      </a:r>
                      <a:r>
                        <a:rPr lang="en-US" sz="1050" b="0" dirty="0">
                          <a:effectLst/>
                        </a:rPr>
                        <a:t>.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0" dirty="0">
                          <a:effectLst/>
                        </a:rPr>
                        <a:t>2 (</a:t>
                      </a:r>
                      <a:r>
                        <a:rPr lang="ru-RU" sz="1050" b="0" dirty="0">
                          <a:effectLst/>
                        </a:rPr>
                        <a:t>неуд.)</a:t>
                      </a:r>
                      <a:endParaRPr lang="ru-RU" sz="105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841" marR="20841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2">
                    <a:lumMod val="50000"/>
                  </a:schemeClr>
                </a:solidFill>
              </a:rPr>
              <a:t>Критерии оценивания навыков говорения. Диалогическая речь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29025" y="22272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4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145717"/>
              </p:ext>
            </p:extLst>
          </p:nvPr>
        </p:nvGraphicFramePr>
        <p:xfrm>
          <a:off x="395536" y="692695"/>
          <a:ext cx="8568951" cy="6134100"/>
        </p:xfrm>
        <a:graphic>
          <a:graphicData uri="http://schemas.openxmlformats.org/drawingml/2006/table">
            <a:tbl>
              <a:tblPr/>
              <a:tblGrid>
                <a:gridCol w="2052035"/>
                <a:gridCol w="2185170"/>
                <a:gridCol w="2325059"/>
                <a:gridCol w="2006687"/>
              </a:tblGrid>
              <a:tr h="332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Решение коммуникативной задачи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Организация текста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Лексико-грамматическое оформление текста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Орфография и пунктуация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0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Задание выполнено полностью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: даны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полные ответы на заданные вопросы.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Правильно выбрано обращение, завершающая </a:t>
                      </a:r>
                      <a:r>
                        <a:rPr lang="ru-RU" sz="1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фраза 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подпись.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 логично выстроен и разделен на абзацы; правильно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использованы языковые средства для передачи логической связи;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оформление текста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соответствует нормам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письменного этикета,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принятого в стране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изучаемого языка.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Использована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разнообразная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лексика и различные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грамматические структуры.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Орфографические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 пунктуационные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ошибки отсутствуют.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8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Задание выполнено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: даны ответы</a:t>
                      </a: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на заданные</a:t>
                      </a: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вопросы, но на</a:t>
                      </a: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один </a:t>
                      </a:r>
                      <a:r>
                        <a:rPr lang="ru-RU" sz="1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ответ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неполный ответ.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Есть 1-2 нарушения в стилевом оформлении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письма</a:t>
                      </a:r>
                      <a:r>
                        <a:rPr lang="en-US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. 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 логично выстроен и разделен на абзацы; оформление текста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соответствует нормам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письменного этикета,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принятого в стране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изучаемого языка.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Имеются языковые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ошибки, не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затрудняющие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понимание (допускается не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более 2-хнегрубых </a:t>
                      </a:r>
                      <a:r>
                        <a:rPr lang="ru-RU" sz="1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языковыхошибок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).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Орфографические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ипунктуационныеошибки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практически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отсутствуют 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2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Задание выполнено частично</a:t>
                      </a: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: даны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ответы на заданные вопросы, НО они - 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неполные, ИЛИ ответ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на один вопрос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отсутствует. Имеется более 2-х нарушений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в стилевом оформленииписьма и в соблюдении норм вежливости.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 в основном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логично выстроен, НО имеются недостатки при делении на абзацы ИЛИ имеются отдельные нарушения в структурном оформлении текста письма.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Допущены языковые ошибки,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которые затрудняют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понимание.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 </a:t>
                      </a:r>
                      <a:endParaRPr lang="ru-RU" sz="10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Допущены орфографические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 пунктуационные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ошибки (допускается не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более 3-х).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8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Задание не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выполнено</a:t>
                      </a: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: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отсутствуют ответы на вопросы ИЛИ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 письма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 соответствует требуемому объему.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 выстроен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нелогично; допущены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многочисленные ошибки в структурном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оформлении письма ИЛИ оформление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текста не соответствует нормам письменного этикета.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Допущены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многочисленные языковые ошибки,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которые затрудняют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понимание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текста</a:t>
                      </a:r>
                      <a:r>
                        <a:rPr lang="en-US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Допущены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многочисленные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орфографические и пунктуационные ошибки.</a:t>
                      </a:r>
                      <a:endParaRPr lang="ru-RU" sz="10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967" marR="22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91" y="188640"/>
            <a:ext cx="86868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6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926130"/>
              </p:ext>
            </p:extLst>
          </p:nvPr>
        </p:nvGraphicFramePr>
        <p:xfrm>
          <a:off x="35318" y="908720"/>
          <a:ext cx="8929170" cy="5590424"/>
        </p:xfrm>
        <a:graphic>
          <a:graphicData uri="http://schemas.openxmlformats.org/drawingml/2006/table">
            <a:tbl>
              <a:tblPr/>
              <a:tblGrid>
                <a:gridCol w="2997999"/>
                <a:gridCol w="2522803"/>
                <a:gridCol w="2129478"/>
                <a:gridCol w="1278890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Сформированность</a:t>
                      </a: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перцептивно-смысловых навыков 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Умение оценить текст с точки зрения его значимости и информативности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Знание языкового материала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Оценка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94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Цель аудирования достигнута полностью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: ученик верно отвечает на вопросы общего характера; выполняет тест множественного выбора (multiple choice); верно соотносит заголовки/ иллюстрации с содержанием текста.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Демонстрирует хорошие навыки определения типа текста и основной темы; верно выделяет при повторном слушании ключевые слова/реалии; умеет составлять план в форме заголовков к смысловым кускам.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Умеет верно передать основное содержание на родном/иностранном языке;  перечислить основные факты в той последовательности, в которой они даны в тексте.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5 (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отл.)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Цель аудирования достигнута, но не в полном объеме.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ученик верно отвечает на вопросы общего характера; выполняет тест множественного выбора (multiple choice), допуская 1-2 ошибки при ответе на вопросы, касающиеся отдельных деталей /фактов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Демонстрирует навыки определения типа текста и основной темы, но допускает 1-2 ошибки в умении отделять главное от второстепенного.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Аудиоматериал понимается учеником верно, но есть затруднения при делении текста (cloze test) на смысловые куски и озаглавливание их.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4 (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хор.)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5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Цель </a:t>
                      </a:r>
                      <a:r>
                        <a:rPr lang="ru-RU" sz="12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аудирования</a:t>
                      </a: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достигнута частично. 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Смысл </a:t>
                      </a:r>
                      <a:r>
                        <a:rPr lang="ru-RU" sz="12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аудиотекста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понят в ограниченном объеме, социокультурные знания мало использованы в соответствии с ситуацией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Демонстрирует несформированность навыков определения типа текста и основной темы, допускает 3 ошибки при составлении плана.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Аудиоматериал понят частично, ученик испытывает трудности в определении основного содержания и передаче его на иностранном языке.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3 (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удов.)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2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Задание не выполнено.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Цель </a:t>
                      </a:r>
                      <a:r>
                        <a:rPr lang="ru-RU" sz="12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аудирования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не достигнута. Тема и содержание не поняты.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 может оценить текст с точки зрения его значимости и информативности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Информация на слух почти не воспринимается.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 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2 (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неуд.)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616" marR="29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52536" y="476672"/>
            <a:ext cx="9289031" cy="353065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Критерии оценивания навыков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</a:rPr>
              <a:t>аудирования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02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293649"/>
              </p:ext>
            </p:extLst>
          </p:nvPr>
        </p:nvGraphicFramePr>
        <p:xfrm>
          <a:off x="107504" y="1052736"/>
          <a:ext cx="8892480" cy="5532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8310"/>
                <a:gridCol w="3861801"/>
                <a:gridCol w="1332369"/>
              </a:tblGrid>
              <a:tr h="4567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Решение коммуникативной задачи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Характеристика ответа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Оценка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</a:tr>
              <a:tr h="139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Коммуникативная задача полностью решена;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ученик полностью понял и осмыслил содержание текста в объеме, предусмотренном заданием (чтение с общим, выборочным или полным пониманием содержания).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Демонстрирует хорошие навыки и умения определять тему/основную мысль текста;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выделяет главные факты, исключая второстепенные;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может догадаться о значении незнакомых слов;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верно устанавливает причинно-следственную взаимосвязь между событиями/фактами текста.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 (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отл.)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</a:tr>
              <a:tr h="1633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Коммуникативная задача решена;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ученик полностью понял и осмыслил содержание прочитанного иноязычного текста за исключением деталей и частностей, не влияющих на понимание этого текста в объеме, предусмотренном заданием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Демонстрирует навыки и умения определять тему/основную мысль текста;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большинстве случаев верно выделяет главные факты, исключая второстепенные;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демонстрирует наличие проблемы при анализе отдельных мест текста, при оценке текста и высказывании собственного мнения.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4 (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хор.)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</a:tr>
              <a:tr h="1162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Коммуникативная задача решена частично;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ученик частично понял и осмыслил содержание прочитанного иноязычного текста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Демонстрирует несформированность навыков и умения определять тему/основную мысль текста;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не может полно и точно понимать содержание текста;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 большинстве случаев не может выбрать необходимую / интересующую информацию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3 (</a:t>
                      </a: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удов.)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</a:tr>
              <a:tr h="777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Коммуникативная задача не решена,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ученик  не понял прочитанного иноязычного текста в объёме, предусмотренном заданием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Демонстрирует многочисленные ошибки в понимании прочитанного текста, которые не позволяют выполнить коммуникативную задачу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 (</a:t>
                      </a: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неуд.)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76" marR="28076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>
                <a:solidFill>
                  <a:schemeClr val="tx2">
                    <a:lumMod val="50000"/>
                  </a:schemeClr>
                </a:solidFill>
              </a:rPr>
              <a:t>Критерии оценивания навыков чтения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46450" y="2674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68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033288"/>
            <a:ext cx="8712968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4000" b="1" kern="15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SimSun"/>
                <a:cs typeface="Mangal"/>
              </a:rPr>
              <a:t>      «</a:t>
            </a:r>
            <a:r>
              <a:rPr lang="ru-RU" sz="4000" b="1" kern="15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SimSun"/>
                <a:cs typeface="Mangal"/>
              </a:rPr>
              <a:t>Есть только одна настоящая ценность - это связь человека с человеком» </a:t>
            </a:r>
            <a:endParaRPr lang="ru-RU" sz="4000" b="1" kern="15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SimSun"/>
              <a:cs typeface="Mangal"/>
            </a:endParaRPr>
          </a:p>
          <a:p>
            <a:pPr algn="r">
              <a:spcAft>
                <a:spcPts val="600"/>
              </a:spcAft>
            </a:pPr>
            <a:r>
              <a:rPr lang="ru-RU" sz="3200" b="1" kern="15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SimSun"/>
                <a:cs typeface="Mangal"/>
              </a:rPr>
              <a:t>А</a:t>
            </a:r>
            <a:r>
              <a:rPr lang="ru-RU" sz="3200" b="1" kern="15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SimSun"/>
                <a:cs typeface="Mangal"/>
              </a:rPr>
              <a:t>. де Сент-Экзюпери</a:t>
            </a:r>
          </a:p>
        </p:txBody>
      </p:sp>
    </p:spTree>
    <p:extLst>
      <p:ext uri="{BB962C8B-B14F-4D97-AF65-F5344CB8AC3E}">
        <p14:creationId xmlns:p14="http://schemas.microsoft.com/office/powerpoint/2010/main" val="166567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   СПАСИБО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ЗА ВНИМАНИЕ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132856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 Владение  коммуникативными  компетенциями – 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это ключ к успешной деятельности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</a:rPr>
              <a:t>субъек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-та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, да и к успешной жизни в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целом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9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00808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Иностранный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язык, практико-ориентированный предмет,  помогает решать задачи формирования коммуникативной компетентности на 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</a:rPr>
              <a:t>межпредметном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 уровне,  что является одной из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ключевых…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65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80928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sz="8900" dirty="0" smtClean="0">
                <a:solidFill>
                  <a:schemeClr val="tx2">
                    <a:lumMod val="50000"/>
                  </a:schemeClr>
                </a:solidFill>
              </a:rPr>
              <a:t>Целевая группа:</a:t>
            </a:r>
            <a:br>
              <a:rPr lang="ru-RU" sz="89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для реализации проекта предполагается преемственность всех звеньев в цепочке обучения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3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96752"/>
            <a:ext cx="7408333" cy="4929411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4800" b="1" dirty="0"/>
              <a:t>Цель </a:t>
            </a:r>
            <a:r>
              <a:rPr lang="ru-RU" sz="4800" b="1" dirty="0" smtClean="0"/>
              <a:t>проекта: </a:t>
            </a:r>
          </a:p>
          <a:p>
            <a:pPr marL="0" indent="0" algn="just">
              <a:buNone/>
            </a:pPr>
            <a:r>
              <a:rPr lang="ru-RU" sz="3200" b="1" dirty="0" smtClean="0"/>
              <a:t>     создание </a:t>
            </a:r>
            <a:r>
              <a:rPr lang="ru-RU" sz="3200" b="1" dirty="0"/>
              <a:t>условий для формирования коммуникативных компетенций учащихся на уроках немецкого языка (учить школьников иноязычной речи, эффективно общаться в разных ситуациях, решать различные коммуникативные задачи, которые ставит перед учениками сама жизнь) </a:t>
            </a:r>
          </a:p>
        </p:txBody>
      </p:sp>
    </p:spTree>
    <p:extLst>
      <p:ext uri="{BB962C8B-B14F-4D97-AF65-F5344CB8AC3E}">
        <p14:creationId xmlns:p14="http://schemas.microsoft.com/office/powerpoint/2010/main" val="269570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145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200" b="1" dirty="0" smtClean="0"/>
              <a:t> Задачи</a:t>
            </a:r>
            <a:r>
              <a:rPr lang="ru-RU" sz="5200" b="1" dirty="0"/>
              <a:t>:</a:t>
            </a:r>
          </a:p>
          <a:p>
            <a:r>
              <a:rPr lang="ru-RU" b="1" dirty="0" smtClean="0"/>
              <a:t>•      изучить </a:t>
            </a:r>
            <a:r>
              <a:rPr lang="ru-RU" b="1" dirty="0"/>
              <a:t>методическое обеспечение и практические рекомендации по </a:t>
            </a:r>
            <a:r>
              <a:rPr lang="ru-RU" b="1" dirty="0" smtClean="0"/>
              <a:t>формированию </a:t>
            </a:r>
            <a:r>
              <a:rPr lang="ru-RU" b="1" dirty="0"/>
              <a:t>коммуникативных компетенций;</a:t>
            </a:r>
          </a:p>
          <a:p>
            <a:r>
              <a:rPr lang="ru-RU" b="1" dirty="0"/>
              <a:t>•	определить критерии и показатели </a:t>
            </a:r>
            <a:r>
              <a:rPr lang="ru-RU" b="1" dirty="0" err="1" smtClean="0"/>
              <a:t>сформи-рованности</a:t>
            </a:r>
            <a:r>
              <a:rPr lang="ru-RU" b="1" dirty="0" smtClean="0"/>
              <a:t> </a:t>
            </a:r>
            <a:r>
              <a:rPr lang="ru-RU" b="1" dirty="0"/>
              <a:t>коммуникативных компетенций;</a:t>
            </a:r>
          </a:p>
          <a:p>
            <a:r>
              <a:rPr lang="ru-RU" b="1" dirty="0"/>
              <a:t>•	</a:t>
            </a:r>
            <a:r>
              <a:rPr lang="ru-RU" b="1" dirty="0" smtClean="0"/>
              <a:t>создать </a:t>
            </a:r>
            <a:r>
              <a:rPr lang="ru-RU" b="1" dirty="0"/>
              <a:t>педагогические условия, обеспечивающие успешность </a:t>
            </a:r>
            <a:r>
              <a:rPr lang="ru-RU" b="1" dirty="0" smtClean="0"/>
              <a:t>формирования </a:t>
            </a:r>
            <a:r>
              <a:rPr lang="ru-RU" b="1" dirty="0"/>
              <a:t>коммуникативных компетенций;</a:t>
            </a:r>
          </a:p>
          <a:p>
            <a:r>
              <a:rPr lang="ru-RU" b="1" dirty="0"/>
              <a:t>•	проанализировать результаты проекта через мониторинг эффективности </a:t>
            </a:r>
            <a:r>
              <a:rPr lang="ru-RU" b="1" dirty="0" smtClean="0"/>
              <a:t>мероприятий </a:t>
            </a:r>
            <a:r>
              <a:rPr lang="ru-RU" b="1" dirty="0"/>
              <a:t>и откорректировать дальнейшую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1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949280"/>
            <a:ext cx="6292221" cy="17688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3480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48680"/>
            <a:ext cx="81369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ПЛАНИРУЕМЫЙ РЕЗУЛЬТАТ: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•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повысить мотивацию </a:t>
            </a:r>
            <a:r>
              <a:rPr lang="ru-RU" sz="2400" b="1" dirty="0">
                <a:solidFill>
                  <a:srgbClr val="073E87">
                    <a:lumMod val="75000"/>
                  </a:srgbClr>
                </a:solidFill>
              </a:rPr>
              <a:t>школьников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на изучение иностранного языка;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•снизить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трудность овладения иноязычной речью, способствовать прочному усвоению и расширению лексического запаса;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•повысить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эффективность отработки грамматических структур;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•совершенствовать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навыки иноязычного произношения;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•стимулировать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развитие диалогической и монологической речи;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•продвижение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учащихся в развитии мыслительных операций, творческих способностей, навыков самоконтроля, активности.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293183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280303"/>
              </p:ext>
            </p:extLst>
          </p:nvPr>
        </p:nvGraphicFramePr>
        <p:xfrm>
          <a:off x="323528" y="837416"/>
          <a:ext cx="8424936" cy="55262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36134"/>
                <a:gridCol w="1563495"/>
                <a:gridCol w="1415573"/>
                <a:gridCol w="2009734"/>
              </a:tblGrid>
              <a:tr h="478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Мероприятие 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Сроки проведения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Ответственный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Результат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Оформление кабинета немецкого </a:t>
                      </a: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языка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Август - сентябрь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Стенды, плакаты, дидактические материалы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Представление и принятие проекта  на заседании МО, рассмотрение на педсовете   «Формирование коммуникативных компетенций учащихся на уроках немецкого языка через метод проектов» </a:t>
                      </a:r>
                      <a:endParaRPr lang="ru-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Сентябрь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Программа проекта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Изучение и внедрение проектной технологии на уроках немецкого языка     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Сентябрь - май</a:t>
                      </a:r>
                      <a:endParaRPr lang="ru-RU" sz="11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Тематическое планирование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Выступление на родительском собрании «Учить немецкий язык – думать о будущем своих детей»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Октябрь</a:t>
                      </a:r>
                      <a:endParaRPr lang="ru-RU" sz="11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1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Отзывы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Конкурс проектов  «А знаете ли вы Германию?»   7-9 класс (в рамках предметной недели иностранных языков)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Октябрь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Проекты, презентации, выступления детей</a:t>
                      </a:r>
                      <a:endParaRPr lang="ru-RU" sz="11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31640" y="34350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400" b="1" dirty="0" smtClean="0">
                <a:solidFill>
                  <a:srgbClr val="073E87"/>
                </a:solidFill>
              </a:rPr>
              <a:t>ПЛАН     РЕАЛИЗАЦИИ</a:t>
            </a:r>
            <a:endParaRPr lang="ru-RU" sz="2400" b="1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654645"/>
              </p:ext>
            </p:extLst>
          </p:nvPr>
        </p:nvGraphicFramePr>
        <p:xfrm>
          <a:off x="323529" y="404664"/>
          <a:ext cx="8640958" cy="62646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8701"/>
                <a:gridCol w="1753381"/>
                <a:gridCol w="1526326"/>
                <a:gridCol w="2212550"/>
              </a:tblGrid>
              <a:tr h="1522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Дни Германии в Вологде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Проект «В гостях у сказки» в 5–6 классах  (в рамках предметной недели иностранных языков)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Ноябрь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Проекты, презентации, выступления детей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Участие во Всероссийской олимпиаде школьников  по немецкому языку в 5-9 классах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Ноябрь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Итоги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Участие в городском конкурсе переводов «Лёгкое перо»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Декабрь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Итоги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Изучение традиций и обычаев Рождества с 5 – 9 класс (Творческий проект в рамках предметной недели иностранных языков) 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Декабрь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Рефераты, презентации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Встреча с преподавателем кафедры немецкого языка </a:t>
                      </a:r>
                      <a:r>
                        <a:rPr lang="ru-RU" sz="1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ВоГУ</a:t>
                      </a: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 </a:t>
                      </a:r>
                      <a:r>
                        <a:rPr lang="ru-RU" sz="1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Шатерник</a:t>
                      </a: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Г.А. 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Январь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Методическая помощь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Конкурс чтецов и переводчиков в 7-9 классах 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Февраль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Учителя немецкого языка</a:t>
                      </a:r>
                      <a:endParaRPr lang="ru-RU" sz="14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Итоги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788" marR="4978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0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229</TotalTime>
  <Words>2141</Words>
  <Application>Microsoft Office PowerPoint</Application>
  <PresentationFormat>Экран (4:3)</PresentationFormat>
  <Paragraphs>363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   ««Урок немецкого языка в рамках ФГОС»»</vt:lpstr>
      <vt:lpstr>Презентация PowerPoint</vt:lpstr>
      <vt:lpstr>Презентация PowerPoint</vt:lpstr>
      <vt:lpstr>Целевая группа:  для реализации проекта предполагается преемственность всех звеньев в цепочке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работы над проектом </vt:lpstr>
      <vt:lpstr>Презентация PowerPoint</vt:lpstr>
      <vt:lpstr>Критерии оценивания навыков говорения. Диалогическая речь </vt:lpstr>
      <vt:lpstr>Презентация PowerPoint</vt:lpstr>
      <vt:lpstr>Критерии оценивания навыков аудирования. </vt:lpstr>
      <vt:lpstr>Критерии оценивания навыков чтения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коммуникативной компетентности учащихся основной школы на уроках немецкого языка через проектную деятельность</dc:title>
  <dc:creator>Елена</dc:creator>
  <cp:lastModifiedBy>Николай</cp:lastModifiedBy>
  <cp:revision>20</cp:revision>
  <dcterms:created xsi:type="dcterms:W3CDTF">2014-03-03T14:09:57Z</dcterms:created>
  <dcterms:modified xsi:type="dcterms:W3CDTF">2019-04-02T16:54:34Z</dcterms:modified>
</cp:coreProperties>
</file>