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85" r:id="rId4"/>
    <p:sldId id="286" r:id="rId5"/>
    <p:sldId id="258" r:id="rId6"/>
    <p:sldId id="259" r:id="rId7"/>
    <p:sldId id="270" r:id="rId8"/>
    <p:sldId id="262" r:id="rId9"/>
    <p:sldId id="292" r:id="rId10"/>
    <p:sldId id="269" r:id="rId11"/>
  </p:sldIdLst>
  <p:sldSz cx="9144000" cy="6858000" type="screen4x3"/>
  <p:notesSz cx="6802438" cy="99345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6600CC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750" autoAdjust="0"/>
  </p:normalViewPr>
  <p:slideViewPr>
    <p:cSldViewPr>
      <p:cViewPr varScale="1">
        <p:scale>
          <a:sx n="81" d="100"/>
          <a:sy n="81" d="100"/>
        </p:scale>
        <p:origin x="28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9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FA7FF-2E6C-4206-BCDA-5BB53FBF0F71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7288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244" y="4718923"/>
            <a:ext cx="5441950" cy="4470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3141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0C0F2-D1A0-4A20-80CB-9AD7C88946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62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785795"/>
            <a:ext cx="8429684" cy="42862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428736"/>
            <a:ext cx="8501122" cy="47149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36828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43050"/>
            <a:ext cx="8229600" cy="4483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316" name="AutoShape 4" descr="https://t4.ftcdn.net/jpg/00/62/80/87/500_F_62808708_QJo3MdRxvfh0of3NuPG4rHoZzsMwrxX8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t4.ftcdn.net/jpg/00/62/80/87/500_F_62808708_QJo3MdRxvfh0of3NuPG4rHoZzsMwrxX8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6" name="Picture 14" descr="Поэтапное рисование городецкой росписи: лошадка.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0"/>
            <a:ext cx="785818" cy="642918"/>
          </a:xfrm>
          <a:prstGeom prst="rect">
            <a:avLst/>
          </a:prstGeom>
          <a:noFill/>
        </p:spPr>
      </p:pic>
      <p:pic>
        <p:nvPicPr>
          <p:cNvPr id="14" name="Picture 14" descr="Поэтапное рисование городецкой росписи: лошадка.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643306" y="0"/>
            <a:ext cx="723904" cy="642918"/>
          </a:xfrm>
          <a:prstGeom prst="rect">
            <a:avLst/>
          </a:prstGeom>
          <a:noFill/>
        </p:spPr>
      </p:pic>
      <p:sp>
        <p:nvSpPr>
          <p:cNvPr id="13328" name="AutoShape 16" descr="https://palekh-kholui.com/netcat_files/multifile/1395/19555/1725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30" name="AutoShape 18" descr="https://palekh-kholui.com/netcat_files/175/161/1725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32" name="AutoShape 20" descr="https://palekh-kholui.com/netcat_files/175/161/1725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33" name="Picture 21"/>
          <p:cNvPicPr>
            <a:picLocks noChangeAspect="1" noChangeArrowheads="1"/>
          </p:cNvPicPr>
          <p:nvPr userDrawn="1"/>
        </p:nvPicPr>
        <p:blipFill>
          <a:blip r:embed="rId6" cstate="print">
            <a:lum bright="19000"/>
          </a:blip>
          <a:srcRect l="7812" t="12500" r="37812" b="21250"/>
          <a:stretch>
            <a:fillRect/>
          </a:stretch>
        </p:blipFill>
        <p:spPr bwMode="auto">
          <a:xfrm>
            <a:off x="8358214" y="1"/>
            <a:ext cx="785786" cy="71804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3334" name="Picture 22"/>
          <p:cNvPicPr>
            <a:picLocks noChangeAspect="1" noChangeArrowheads="1"/>
          </p:cNvPicPr>
          <p:nvPr userDrawn="1"/>
        </p:nvPicPr>
        <p:blipFill>
          <a:blip r:embed="rId7" cstate="print"/>
          <a:srcRect l="19062" t="10000" r="35938" b="6250"/>
          <a:stretch>
            <a:fillRect/>
          </a:stretch>
        </p:blipFill>
        <p:spPr bwMode="auto">
          <a:xfrm>
            <a:off x="4286248" y="0"/>
            <a:ext cx="642942" cy="78579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3336" name="Picture 24" descr="https://avatars.mds.yandex.net/get-marketpic/201646/market_Nhy5891GG8-pcgx5zLs35Q/ori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23214" cy="756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3340" name="AutoShape 28" descr="https://st.depositphotos.com/1782278/1361/v/950/depositphotos_13619416-stock-illustration-flower-in-gzhel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42" name="AutoShape 30" descr="https://st.depositphotos.com/1782278/1361/v/950/depositphotos_13619416-stock-illustration-flower-in-gzhel.jpg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00034" y="785794"/>
            <a:ext cx="8229600" cy="368300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pic>
        <p:nvPicPr>
          <p:cNvPr id="13324" name="Picture 12" descr="http://skinali163.ru/wp-content/uploads/2015/09/131.jp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72132" y="142852"/>
            <a:ext cx="2214578" cy="500042"/>
          </a:xfrm>
          <a:prstGeom prst="rect">
            <a:avLst/>
          </a:prstGeom>
          <a:noFill/>
        </p:spPr>
      </p:pic>
      <p:pic>
        <p:nvPicPr>
          <p:cNvPr id="26" name="Picture 12" descr="http://skinali163.ru/wp-content/uploads/2015/09/131.jp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1357290" y="142876"/>
            <a:ext cx="2366978" cy="500042"/>
          </a:xfrm>
          <a:prstGeom prst="rect">
            <a:avLst/>
          </a:prstGeom>
          <a:noFill/>
        </p:spPr>
      </p:pic>
      <p:sp>
        <p:nvSpPr>
          <p:cNvPr id="13348" name="AutoShape 36" descr="https://st.depositphotos.com/1672846/2632/v/950/depositphotos_26324457-stock-illustration-flower-gzhel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50" name="AutoShape 38" descr="https://st.depositphotos.com/1672846/2632/v/950/depositphotos_26324457-stock-illustration-flower-gzhel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52" name="AutoShape 40" descr="https://st.depositphotos.com/1672846/2632/v/950/depositphotos_26324457-stock-illustration-flower-gzhel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54" name="AutoShape 42" descr="https://st.depositphotos.com/1672846/2632/v/950/depositphotos_26324457-stock-illustration-flower-gzhel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57" name="Picture 45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 rot="16200000">
            <a:off x="2651013" y="6306683"/>
            <a:ext cx="288000" cy="51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59" name="Picture 47" descr="http://pngimg.com/uploads/matryoshka_doll/matryoshka_doll_PNG49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5786" y="114300"/>
            <a:ext cx="523836" cy="523836"/>
          </a:xfrm>
          <a:prstGeom prst="rect">
            <a:avLst/>
          </a:prstGeom>
          <a:noFill/>
        </p:spPr>
      </p:pic>
      <p:pic>
        <p:nvPicPr>
          <p:cNvPr id="37" name="Picture 45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 rot="16200000" flipV="1">
            <a:off x="6184812" y="6306683"/>
            <a:ext cx="288000" cy="51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63" name="Picture 51" descr="http://mikrost.ru/_bl/0/95769115.jp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86710" y="102918"/>
            <a:ext cx="476438" cy="540000"/>
          </a:xfrm>
          <a:prstGeom prst="rect">
            <a:avLst/>
          </a:prstGeom>
          <a:noFill/>
        </p:spPr>
      </p:pic>
      <p:sp>
        <p:nvSpPr>
          <p:cNvPr id="39" name="TextBox 38"/>
          <p:cNvSpPr txBox="1"/>
          <p:nvPr userDrawn="1"/>
        </p:nvSpPr>
        <p:spPr>
          <a:xfrm>
            <a:off x="0" y="0"/>
            <a:ext cx="9144000" cy="769441"/>
          </a:xfrm>
          <a:prstGeom prst="rect">
            <a:avLst/>
          </a:prstGeom>
          <a:solidFill>
            <a:srgbClr val="6600CC">
              <a:alpha val="12549"/>
            </a:srgbClr>
          </a:solidFill>
        </p:spPr>
        <p:txBody>
          <a:bodyPr wrap="square" rtlCol="0">
            <a:spAutoFit/>
          </a:bodyPr>
          <a:lstStyle/>
          <a:p>
            <a:endParaRPr lang="ru-RU" sz="4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3171816" y="6364867"/>
            <a:ext cx="2857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Методика обобщающих</a:t>
            </a:r>
            <a:r>
              <a:rPr lang="ru-RU" sz="1200" baseline="0" dirty="0" smtClean="0"/>
              <a:t> уроков по ИЗО</a:t>
            </a:r>
            <a:endParaRPr lang="ru-RU" sz="1200" dirty="0"/>
          </a:p>
        </p:txBody>
      </p:sp>
      <p:sp>
        <p:nvSpPr>
          <p:cNvPr id="30" name="TextBox 29"/>
          <p:cNvSpPr txBox="1"/>
          <p:nvPr userDrawn="1"/>
        </p:nvSpPr>
        <p:spPr>
          <a:xfrm>
            <a:off x="428596" y="6396058"/>
            <a:ext cx="21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08.12.2018</a:t>
            </a:r>
            <a:endParaRPr lang="ru-RU" sz="1200" dirty="0"/>
          </a:p>
        </p:txBody>
      </p:sp>
      <p:sp>
        <p:nvSpPr>
          <p:cNvPr id="31" name="TextBox 30"/>
          <p:cNvSpPr txBox="1"/>
          <p:nvPr userDrawn="1"/>
        </p:nvSpPr>
        <p:spPr>
          <a:xfrm>
            <a:off x="6572264" y="6396058"/>
            <a:ext cx="21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C4B023F-C7F6-456F-81F1-C78E93D910C1}" type="slidenum">
              <a:rPr lang="ru-RU" sz="1200" smtClean="0"/>
              <a:pPr algn="ctr"/>
              <a:t>‹#›</a:t>
            </a:fld>
            <a:endParaRPr lang="ru-RU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2400" b="1" kern="1200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nigafund.ru/books/180094" TargetMode="External"/><Relationship Id="rId2" Type="http://schemas.openxmlformats.org/officeDocument/2006/relationships/hyperlink" Target="http://www.knigafund.ru/authors/37034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science-education.ru/" TargetMode="External"/><Relationship Id="rId5" Type="http://schemas.openxmlformats.org/officeDocument/2006/relationships/hyperlink" Target="https://nsportal.ru/" TargetMode="External"/><Relationship Id="rId4" Type="http://schemas.openxmlformats.org/officeDocument/2006/relationships/hyperlink" Target="http://www.knigafund.ru/books/18373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ВИЗИТНАЯ КАРТОЧКА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1428736"/>
            <a:ext cx="5786478" cy="785818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solidFill>
                  <a:schemeClr val="tx1"/>
                </a:solidFill>
                <a:cs typeface="Arial" pitchFamily="34" charset="0"/>
              </a:rPr>
              <a:t> Моё профессиональное кредо</a:t>
            </a:r>
          </a:p>
          <a:p>
            <a:endParaRPr lang="ru-RU" sz="2000" b="1" u="sng" dirty="0" smtClean="0">
              <a:solidFill>
                <a:schemeClr val="tx1"/>
              </a:solidFill>
              <a:cs typeface="Arial" pitchFamily="34" charset="0"/>
            </a:endParaRPr>
          </a:p>
          <a:p>
            <a:endParaRPr lang="ru-RU" sz="2000" b="1" dirty="0" smtClean="0">
              <a:solidFill>
                <a:schemeClr val="tx1"/>
              </a:solidFill>
              <a:cs typeface="Arial" pitchFamily="34" charset="0"/>
            </a:endParaRPr>
          </a:p>
          <a:p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4714884"/>
            <a:ext cx="2857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cs typeface="Arial" pitchFamily="34" charset="0"/>
              </a:rPr>
              <a:t>Соколова Серафима Викторовна</a:t>
            </a:r>
          </a:p>
          <a:p>
            <a:pPr algn="ctr"/>
            <a:r>
              <a:rPr lang="ru-RU" sz="1600" b="1" dirty="0" smtClean="0">
                <a:cs typeface="Arial" pitchFamily="34" charset="0"/>
              </a:rPr>
              <a:t>Учитель изобразительного искусства высшей категории МБОУ «Школа №169», </a:t>
            </a:r>
          </a:p>
          <a:p>
            <a:pPr algn="ctr"/>
            <a:r>
              <a:rPr lang="ru-RU" sz="1600" b="1" dirty="0" smtClean="0">
                <a:cs typeface="Arial" pitchFamily="34" charset="0"/>
              </a:rPr>
              <a:t>г.Нижний Новгород</a:t>
            </a:r>
            <a:endParaRPr lang="ru-RU" sz="1600" dirty="0"/>
          </a:p>
        </p:txBody>
      </p:sp>
      <p:pic>
        <p:nvPicPr>
          <p:cNvPr id="6" name="Прямоугольник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82859">
            <a:off x="3288457" y="922722"/>
            <a:ext cx="5434322" cy="327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lum bright="30000" contrast="-20000"/>
          </a:blip>
          <a:srcRect/>
          <a:stretch>
            <a:fillRect/>
          </a:stretch>
        </p:blipFill>
        <p:spPr bwMode="auto">
          <a:xfrm>
            <a:off x="428596" y="1234108"/>
            <a:ext cx="2643206" cy="3442646"/>
          </a:xfrm>
          <a:prstGeom prst="rect">
            <a:avLst/>
          </a:prstGeom>
          <a:noFill/>
          <a:ln w="28575">
            <a:solidFill>
              <a:srgbClr val="000080"/>
            </a:solidFill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028" name="Picture 4" descr="https://w-dog.ru/wallpapers/13/3/384665875608392/kraski-kist-zhivopis-yarko-cvet-xudozhnik.jpg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/>
          <a:stretch>
            <a:fillRect/>
          </a:stretch>
        </p:blipFill>
        <p:spPr bwMode="auto">
          <a:xfrm>
            <a:off x="3571869" y="3286125"/>
            <a:ext cx="5072098" cy="297658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noFill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ru-RU" altLang="ru-RU" dirty="0" smtClean="0"/>
              <a:t>Литература</a:t>
            </a:r>
            <a:endParaRPr lang="ru-RU" alt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1. Горяева Н.А., О.В. Островская. Изобразительное искусство. Декоративно-прикладное искусство в жизни человека. 5 класс. Под редакцией Б.М. </a:t>
            </a:r>
            <a:r>
              <a:rPr lang="ru-RU" sz="1400" dirty="0" err="1" smtClean="0">
                <a:solidFill>
                  <a:schemeClr val="tx1"/>
                </a:solidFill>
              </a:rPr>
              <a:t>Неменского</a:t>
            </a:r>
            <a:r>
              <a:rPr lang="ru-RU" sz="1400" dirty="0" smtClean="0">
                <a:solidFill>
                  <a:schemeClr val="tx1"/>
                </a:solidFill>
              </a:rPr>
              <a:t>. – М.: Просвещение, 2017. 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2. Рабочая программа по изобразительному искусству Б.М. </a:t>
            </a:r>
            <a:r>
              <a:rPr lang="ru-RU" sz="1400" dirty="0" err="1" smtClean="0">
                <a:solidFill>
                  <a:schemeClr val="tx1"/>
                </a:solidFill>
              </a:rPr>
              <a:t>Неменского</a:t>
            </a:r>
            <a:r>
              <a:rPr lang="ru-RU" sz="1400" dirty="0" smtClean="0">
                <a:solidFill>
                  <a:schemeClr val="tx1"/>
                </a:solidFill>
              </a:rPr>
              <a:t> «Изобразительное искусство» 5-8 классы. - М.: Просвещение, 2018год. 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3. </a:t>
            </a:r>
            <a:r>
              <a:rPr lang="ru-RU" sz="1400" dirty="0" err="1" smtClean="0">
                <a:solidFill>
                  <a:schemeClr val="tx1"/>
                </a:solidFill>
                <a:hlinkClick r:id="rId2"/>
              </a:rPr>
              <a:t>Кошаев</a:t>
            </a:r>
            <a:r>
              <a:rPr lang="ru-RU" sz="1400" dirty="0" smtClean="0">
                <a:solidFill>
                  <a:schemeClr val="tx1"/>
                </a:solidFill>
                <a:hlinkClick r:id="rId2"/>
              </a:rPr>
              <a:t> В. Б .</a:t>
            </a:r>
            <a:r>
              <a:rPr lang="ru-RU" sz="1400" dirty="0" smtClean="0">
                <a:solidFill>
                  <a:schemeClr val="tx1"/>
                </a:solidFill>
                <a:hlinkClick r:id="rId3"/>
              </a:rPr>
              <a:t>Декоративно-прикладное искусство : понятия; этапы развития: учебное пособие</a:t>
            </a:r>
            <a:r>
              <a:rPr lang="ru-RU" sz="1400" dirty="0" smtClean="0">
                <a:solidFill>
                  <a:schemeClr val="tx1"/>
                </a:solidFill>
              </a:rPr>
              <a:t>. Гуманитарный издательский центр ВЛАДОС • 2014 год.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4. </a:t>
            </a:r>
            <a:r>
              <a:rPr lang="ru-RU" sz="1400" dirty="0" smtClean="0">
                <a:solidFill>
                  <a:schemeClr val="tx1"/>
                </a:solidFill>
                <a:hlinkClick r:id="rId4"/>
              </a:rPr>
              <a:t>История и современные проблемы декоративно-прикладного искусства: учебно-методический комплекс</a:t>
            </a:r>
            <a:r>
              <a:rPr lang="ru-RU" sz="1400" dirty="0" smtClean="0">
                <a:solidFill>
                  <a:schemeClr val="tx1"/>
                </a:solidFill>
              </a:rPr>
              <a:t>. </a:t>
            </a:r>
            <a:r>
              <a:rPr lang="ru-RU" sz="1400" dirty="0" err="1" smtClean="0">
                <a:solidFill>
                  <a:schemeClr val="tx1"/>
                </a:solidFill>
              </a:rPr>
              <a:t>КемГУКИ</a:t>
            </a:r>
            <a:r>
              <a:rPr lang="ru-RU" sz="1400" dirty="0" smtClean="0">
                <a:solidFill>
                  <a:schemeClr val="tx1"/>
                </a:solidFill>
              </a:rPr>
              <a:t>. 2014 год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5. Б. М. </a:t>
            </a:r>
            <a:r>
              <a:rPr lang="ru-RU" sz="1400" dirty="0" err="1" smtClean="0">
                <a:solidFill>
                  <a:schemeClr val="tx1"/>
                </a:solidFill>
              </a:rPr>
              <a:t>Неменский</a:t>
            </a:r>
            <a:r>
              <a:rPr lang="ru-RU" sz="1400" dirty="0" smtClean="0">
                <a:solidFill>
                  <a:schemeClr val="tx1"/>
                </a:solidFill>
              </a:rPr>
              <a:t>  «Педагогика искусства. Видеть, Ведать и Творить. Пособие для учителя»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6. </a:t>
            </a:r>
            <a:r>
              <a:rPr lang="ru-RU" sz="1400" dirty="0" err="1" smtClean="0">
                <a:solidFill>
                  <a:schemeClr val="tx1"/>
                </a:solidFill>
              </a:rPr>
              <a:t>Б.М.Неменский</a:t>
            </a:r>
            <a:r>
              <a:rPr lang="ru-RU" sz="1400" dirty="0" smtClean="0">
                <a:solidFill>
                  <a:schemeClr val="tx1"/>
                </a:solidFill>
              </a:rPr>
              <a:t> «Мудрость красоты»</a:t>
            </a: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Источники информации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en-US" sz="1400" u="sng" dirty="0" smtClean="0">
                <a:solidFill>
                  <a:schemeClr val="tx1"/>
                </a:solidFill>
              </a:rPr>
              <a:t>https</a:t>
            </a:r>
            <a:r>
              <a:rPr lang="ru-RU" sz="1400" u="sng" dirty="0" smtClean="0">
                <a:solidFill>
                  <a:schemeClr val="tx1"/>
                </a:solidFill>
              </a:rPr>
              <a:t>://</a:t>
            </a:r>
            <a:r>
              <a:rPr lang="en-US" sz="1400" u="sng" dirty="0" err="1" smtClean="0">
                <a:solidFill>
                  <a:schemeClr val="tx1"/>
                </a:solidFill>
              </a:rPr>
              <a:t>dnevnik</a:t>
            </a:r>
            <a:r>
              <a:rPr lang="ru-RU" sz="1400" u="sng" dirty="0" smtClean="0">
                <a:solidFill>
                  <a:schemeClr val="tx1"/>
                </a:solidFill>
              </a:rPr>
              <a:t>.</a:t>
            </a:r>
            <a:r>
              <a:rPr lang="en-US" sz="1400" u="sng" dirty="0" err="1" smtClean="0">
                <a:solidFill>
                  <a:schemeClr val="tx1"/>
                </a:solidFill>
              </a:rPr>
              <a:t>ru</a:t>
            </a:r>
            <a:r>
              <a:rPr lang="ru-RU" sz="1400" u="sng" dirty="0" smtClean="0">
                <a:solidFill>
                  <a:schemeClr val="tx1"/>
                </a:solidFill>
              </a:rPr>
              <a:t>/</a:t>
            </a:r>
            <a:r>
              <a:rPr lang="en-US" sz="1400" u="sng" dirty="0" err="1" smtClean="0">
                <a:solidFill>
                  <a:schemeClr val="tx1"/>
                </a:solidFill>
              </a:rPr>
              <a:t>ctp</a:t>
            </a:r>
            <a:r>
              <a:rPr lang="ru-RU" sz="1400" u="sng" dirty="0" smtClean="0">
                <a:solidFill>
                  <a:schemeClr val="tx1"/>
                </a:solidFill>
              </a:rPr>
              <a:t>/</a:t>
            </a:r>
            <a:r>
              <a:rPr lang="en-US" sz="1400" u="sng" dirty="0" smtClean="0">
                <a:solidFill>
                  <a:schemeClr val="tx1"/>
                </a:solidFill>
              </a:rPr>
              <a:t>group</a:t>
            </a:r>
            <a:r>
              <a:rPr lang="ru-RU" sz="1400" u="sng" dirty="0" smtClean="0">
                <a:solidFill>
                  <a:schemeClr val="tx1"/>
                </a:solidFill>
              </a:rPr>
              <a:t>/1411100175134036238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u="sng" dirty="0" smtClean="0">
                <a:solidFill>
                  <a:schemeClr val="tx1"/>
                </a:solidFill>
                <a:hlinkClick r:id="rId5"/>
              </a:rPr>
              <a:t>https://nsportal.ru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ru-RU" sz="1400" u="sng" dirty="0" smtClean="0">
                <a:solidFill>
                  <a:schemeClr val="tx1"/>
                </a:solidFill>
                <a:hlinkClick r:id="rId6"/>
              </a:rPr>
              <a:t>https://science-education.ru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Тема презентации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857364"/>
            <a:ext cx="8501122" cy="428628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Систематизация педагогического опыта по изобразительному искусству: обобщающие уроки по декоративно-прикладному искусству в 5-х классах </a:t>
            </a:r>
          </a:p>
          <a:p>
            <a:endParaRPr lang="ru-RU" sz="1800" b="1" dirty="0" smtClean="0">
              <a:solidFill>
                <a:schemeClr val="tx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>
            <a:off x="0" y="571480"/>
            <a:ext cx="8640960" cy="919401"/>
          </a:xfrm>
          <a:prstGeom prst="flowChartAlternateProcess">
            <a:avLst/>
          </a:prstGeom>
          <a:noFill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Условия формирования личного вклада педагога в развитие образования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04952" y="1357298"/>
            <a:ext cx="3366915" cy="571504"/>
          </a:xfrm>
          <a:prstGeom prst="round2Diag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Научно-исследовательские условия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714744" y="1357298"/>
            <a:ext cx="2643206" cy="571504"/>
          </a:xfrm>
          <a:prstGeom prst="round2Diag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Методические условия</a:t>
            </a: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6572263" y="1360122"/>
            <a:ext cx="2241015" cy="711555"/>
          </a:xfrm>
          <a:prstGeom prst="round2Diag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533400">
              <a:spcBef>
                <a:spcPct val="0"/>
              </a:spcBef>
            </a:pPr>
            <a:r>
              <a:rPr lang="ru-RU" sz="1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Организационно-</a:t>
            </a:r>
            <a:endParaRPr lang="ru-RU" sz="16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lvl="0" algn="ctr" defTabSz="533400">
              <a:spcBef>
                <a:spcPct val="0"/>
              </a:spcBef>
            </a:pPr>
            <a:r>
              <a:rPr lang="ru-RU" sz="1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педагогические условия</a:t>
            </a: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87821" y="2214554"/>
            <a:ext cx="3212609" cy="407196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Проектный метод выстраивается через «цепочку» этапов постановки проблемы, планирования, освоения знаний и первичных навыков по конкретному виду декоративно-прикладного искусства на отдельном уроке, обобщения знаний и закрепления навыков уже по ряду/группе видов декоративно-прикладного искусства за четверть/год, самостоятельное выполнение объектов декоративно-прикладного искусства, самооценка и самоанализ, защита проекта, рефлексия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786182" y="2214554"/>
            <a:ext cx="2571768" cy="4071965"/>
          </a:xfrm>
          <a:prstGeom prst="round2DiagRect">
            <a:avLst>
              <a:gd name="adj1" fmla="val 21090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Технологии </a:t>
            </a:r>
            <a:r>
              <a:rPr lang="ru-RU" sz="1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деятельностного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типа </a:t>
            </a:r>
          </a:p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ru-RU" sz="1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Метапредметные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требования к результатам образования</a:t>
            </a:r>
          </a:p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Личностно-ориентированный подход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572263" y="2214555"/>
            <a:ext cx="2264211" cy="3265361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Обобщение опыта работы на РМО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ШМО: проведение семинаров по опыту преподавания изобразительного искусства, проведение открытых уроков по  ИЗО</a:t>
            </a:r>
          </a:p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Самообразование и самоанализ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низ 6"/>
          <p:cNvSpPr/>
          <p:nvPr/>
        </p:nvSpPr>
        <p:spPr>
          <a:xfrm rot="18939711">
            <a:off x="3983214" y="3652690"/>
            <a:ext cx="494564" cy="5609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8940479">
            <a:off x="2458210" y="1987728"/>
            <a:ext cx="484632" cy="6903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12" y="2702478"/>
            <a:ext cx="2057928" cy="859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2" name="Блок-схема: альтернативный процесс 11"/>
          <p:cNvSpPr/>
          <p:nvPr/>
        </p:nvSpPr>
        <p:spPr>
          <a:xfrm>
            <a:off x="285720" y="785794"/>
            <a:ext cx="8640960" cy="919401"/>
          </a:xfrm>
          <a:prstGeom prst="flowChartAlternateProcess">
            <a:avLst/>
          </a:prstGeom>
          <a:noFill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2400" b="1" dirty="0" smtClean="0">
                <a:solidFill>
                  <a:schemeClr val="tx1"/>
                </a:solidFill>
                <a:ea typeface="+mj-ea"/>
                <a:cs typeface="+mj-cs"/>
              </a:rPr>
              <a:t>Актуальность личного вклада педагога в развитие образования</a:t>
            </a:r>
            <a:endParaRPr lang="ru-RU" sz="2400" b="1" dirty="0">
              <a:solidFill>
                <a:schemeClr val="tx1"/>
              </a:solidFill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20" y="1630908"/>
            <a:ext cx="471490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Тенденции образовательной политики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857488" y="4345552"/>
            <a:ext cx="471490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Проектный метод в обучении ИЗО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500430" y="5286388"/>
            <a:ext cx="535785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Знания, умения и навыки учащихся (</a:t>
            </a:r>
            <a:r>
              <a:rPr lang="en-US" dirty="0" smtClean="0"/>
              <a:t>c</a:t>
            </a:r>
            <a:r>
              <a:rPr lang="ru-RU" dirty="0" err="1" smtClean="0"/>
              <a:t>амостоятельное</a:t>
            </a:r>
            <a:r>
              <a:rPr lang="ru-RU" dirty="0" smtClean="0"/>
              <a:t> изготовление предметов или проектов декоративно-прикладного искусства)</a:t>
            </a: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 rot="18939711">
            <a:off x="4911908" y="4724260"/>
            <a:ext cx="494564" cy="5609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785794"/>
            <a:ext cx="8429684" cy="642941"/>
          </a:xfrm>
        </p:spPr>
        <p:txBody>
          <a:bodyPr/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Личный вклад в развитие педагогических методик обучения по изобразительному искусству на обобщающих уроках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500174"/>
            <a:ext cx="8501122" cy="4500594"/>
          </a:xfrm>
        </p:spPr>
        <p:txBody>
          <a:bodyPr>
            <a:noAutofit/>
          </a:bodyPr>
          <a:lstStyle/>
          <a:p>
            <a:pPr marL="342900" indent="-342900" algn="just">
              <a:buAutoNum type="arabicParenR"/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основе опыта сформулированы условия результативности и эффективности обобщающих уроков (</a:t>
            </a:r>
            <a:r>
              <a:rPr lang="ru-RU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метапредметные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связи,</a:t>
            </a: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проектный метод, рефлексия )</a:t>
            </a:r>
          </a:p>
          <a:p>
            <a:pPr marL="342900" indent="-342900" algn="just">
              <a:buAutoNum type="arabicParenR"/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Установлена закономерность, что  проведение обобщающих уроков наиболее эффективно при применении наглядных материалов и акцентировании внимания учащихся на прикладном  характере искусства, возможности и доступности самостоятельного применения техник и изготовления предмета искусства, что является значимой мотивацией. </a:t>
            </a:r>
          </a:p>
          <a:p>
            <a:pPr marL="342900" indent="-342900" algn="just">
              <a:buFont typeface="Arial" pitchFamily="34" charset="0"/>
              <a:buAutoNum type="arabicParenR"/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Формирование чувства стиля, вкуса, понимания эстетического совершенства, уместности применения тех или иных элементов / цветов в той или иной композиции и даже в дизайне одежды, интерьера (гармоничность цветовой гаммы, пропорциональность , симметричность  объектов изображения…), умения сравнивать и отделять  «прекрасное» от «безобразного»</a:t>
            </a:r>
          </a:p>
          <a:p>
            <a:pPr marL="342900" indent="-342900" algn="just">
              <a:buAutoNum type="arabicParenR"/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Систематизирован опыт по особенностям преподавания в различных возрастных группах в зависимости от психологических аспектов, характерных для того или иного возраста и интересов, а также индивидуальных личностных аспектов отдельно каждого ученика (примеры выполнения работ демонстрируются  из массива рисунков, выполненных детьми аналогичного возраста, используемая стилистика  речи приближена к восприятию той или иной возрастной группой, демонстрируются объекты искусства из современной жизни , распределение степени контроля за творческим процессом в зависимости от степени готовности и уровня знаний конкретных учеников)</a:t>
            </a:r>
          </a:p>
          <a:p>
            <a:pPr marL="342900" indent="-342900" algn="just">
              <a:buAutoNum type="arabicParenR"/>
            </a:pP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Результат мотивации  творческой деятельности - дети открывают в себе способности, о которых и не знали. Повышение самооценки дает мощный стимул к развитию личности в будущем.</a:t>
            </a:r>
          </a:p>
          <a:p>
            <a:pPr marL="342900" indent="-342900" algn="just">
              <a:buAutoNum type="arabicParenR"/>
            </a:pP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arenR"/>
            </a:pP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8501122" cy="428628"/>
          </a:xfrm>
        </p:spPr>
        <p:txBody>
          <a:bodyPr/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Цель-закрепление знаний по декоративному искусству в 5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кл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000108"/>
            <a:ext cx="8501122" cy="5143536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Развить понимание художественно-выразительных особенностей языка декоративно-прикладного искусства, более комплексно овладеть процессом стилизации природных форм в декоративные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Закрепить навыки по использованию линий, ритма, силуэта, цвета, пропорции, формы, композиции, как средств художественной выразительности в создании образа декоративной вещи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Учитывать взаимосвязь формы объекта с его функциональным назначением, материалом, украшением в процессе эстетического анализа предметов декоративно-прикладного искусства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Создавать предметы декоративно-прикладного искусства</a:t>
            </a:r>
          </a:p>
          <a:p>
            <a:pPr algn="just">
              <a:buFont typeface="Arial" pitchFamily="34" charset="0"/>
              <a:buChar char="•"/>
            </a:pP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Основная задача занятий по декоративно - прикладному искусству (ДПИ)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развитие творческих способностей учащихся в процессе обучения средствам выразительности различных видов искусства.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развития творческих способностей необходимо создать благоприятствующие условия, использовать наиболее эффективные методы и учитывать возможности каждого. Эффективные методики- это инструмент в руках учителя. Умело используя их, можно добиться высоких результатов. Наибольший успех дают такие методы, как : творческие задания, постановка проблемы или проблемной ситуации, дискуссия (организация обсуждения материала), создание </a:t>
            </a:r>
            <a:r>
              <a:rPr lang="ru-RU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креативного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поля ,  рефлексии.</a:t>
            </a:r>
          </a:p>
          <a:p>
            <a:pPr algn="just"/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Ведущая педагогическая миссия:</a:t>
            </a:r>
          </a:p>
          <a:p>
            <a:pPr algn="just"/>
            <a:r>
              <a:rPr lang="ru-RU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«Чтобы быть хорошим преподавателем, нужно любить то, что преподаешь и любить тех, кому преподаешь» </a:t>
            </a:r>
            <a:r>
              <a:rPr lang="ru-RU" sz="1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В.О.Ключевский</a:t>
            </a:r>
          </a:p>
          <a:p>
            <a:pPr algn="just"/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429684" cy="428628"/>
          </a:xfrm>
        </p:spPr>
        <p:txBody>
          <a:bodyPr/>
          <a:lstStyle/>
          <a:p>
            <a:r>
              <a:rPr lang="ru-RU" dirty="0" smtClean="0"/>
              <a:t>Формы, методы и приемы обучения, повышающие степень активности учащихся в учебном процессе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8501122" cy="4572032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Последовательность выполнения творческой работы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Диалог с учениками, мотивация учеников формулировать и задавать вопросы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Репродуктивная и проблемная формы обучения (работать по правилу и творчески)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Самооценка по  вопросам учителя, по результатам наблюдения репродукций и работ, демонстрируемых на уроке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Мотивация и стимулирование активного вовлечения учеников в учебный процесс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Дружелюбная атмосфера урока</a:t>
            </a:r>
          </a:p>
          <a:p>
            <a:pPr algn="just"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. Методика основывается на научных данных педагогики, психологии, эстетики и искусствознания.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Принцип наглядности в обучении изобразительному искусству.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785795"/>
            <a:ext cx="2714644" cy="428627"/>
          </a:xfrm>
        </p:spPr>
        <p:txBody>
          <a:bodyPr/>
          <a:lstStyle/>
          <a:p>
            <a:r>
              <a:rPr lang="ru-RU" dirty="0" smtClean="0"/>
              <a:t>Урок 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857232"/>
            <a:ext cx="5786478" cy="5357850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ru-RU" sz="1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Предмет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ИЗО, 5-й класс</a:t>
            </a:r>
          </a:p>
          <a:p>
            <a:pPr algn="just"/>
            <a:r>
              <a:rPr lang="ru-RU" sz="1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2.Обобщающий урок за четверть по теме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«связь времен в народном искусстве»</a:t>
            </a:r>
          </a:p>
          <a:p>
            <a:pPr algn="just"/>
            <a:r>
              <a:rPr lang="ru-RU" sz="1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3.Предметное  содержание модуля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вспомнить наиболее распространенные росписи в России, особенности построения композиций/орнаментов, основные приемы работы по различным материалам в разной технике, закрепить знания; создать объект прикладного  искусства  либо его эскиз на выбор учащегося (панно, поздравительная открытка, буклет, сувенир…).</a:t>
            </a:r>
          </a:p>
          <a:p>
            <a:pPr algn="just"/>
            <a:r>
              <a:rPr lang="ru-RU" sz="1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6. Проблемная ситуация: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 формулирует проблему- самостоятельно выполнить работу по созданию предмета декоративно-прикладного искусства в технике : гжель, </a:t>
            </a:r>
            <a:r>
              <a:rPr lang="ru-RU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жостово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городец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хохлома (панно, поздравительная открытка, буклет, сувенир…).Учащийся должен сам спланировать, в какой технике он будет выполнять самостоятельную работу, как настоящий мастер-ремесленник. Выполнив работу, учащийся должен попробовать «продать» свою работу.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7. </a:t>
            </a:r>
            <a:r>
              <a:rPr lang="ru-RU" sz="1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Проблема проекта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 невозможность участия в игре при отсутствии знаний и навыков у учащиеся, без повторения и обобщения полученных ранее знаний.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8. </a:t>
            </a:r>
            <a:r>
              <a:rPr lang="ru-RU" sz="1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Ожидаемый проектный продукт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предмет декоративно-прикладного искусства, выполненный учащимися самостоятельно, прикладная/практическая значимость выполненной работы (возможность использования в качестве подарка, сувенира…)</a:t>
            </a:r>
          </a:p>
          <a:p>
            <a:pPr marL="342900" indent="-342900" algn="just"/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-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2344" t="15799" r="5077" b="7812"/>
          <a:stretch>
            <a:fillRect/>
          </a:stretch>
        </p:blipFill>
        <p:spPr bwMode="auto">
          <a:xfrm>
            <a:off x="285720" y="3408222"/>
            <a:ext cx="2005210" cy="13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l="5000" t="11250" r="20000" b="6250"/>
          <a:stretch>
            <a:fillRect/>
          </a:stretch>
        </p:blipFill>
        <p:spPr bwMode="auto">
          <a:xfrm>
            <a:off x="214282" y="1500174"/>
            <a:ext cx="129887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4" cstate="print"/>
          <a:srcRect l="4062" t="13750" r="20000" b="43750"/>
          <a:stretch>
            <a:fillRect/>
          </a:stretch>
        </p:blipFill>
        <p:spPr bwMode="auto">
          <a:xfrm>
            <a:off x="357157" y="5000636"/>
            <a:ext cx="2552857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 cstate="print"/>
          <a:srcRect l="12500" t="7500" r="14375" b="3750"/>
          <a:stretch>
            <a:fillRect/>
          </a:stretch>
        </p:blipFill>
        <p:spPr bwMode="auto">
          <a:xfrm>
            <a:off x="1571604" y="2150444"/>
            <a:ext cx="1273809" cy="115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43570" y="785795"/>
            <a:ext cx="3071834" cy="428627"/>
          </a:xfrm>
        </p:spPr>
        <p:txBody>
          <a:bodyPr/>
          <a:lstStyle/>
          <a:p>
            <a:r>
              <a:rPr lang="ru-RU" dirty="0" smtClean="0"/>
              <a:t>Урок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928670"/>
            <a:ext cx="5143536" cy="5072098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ru-RU" sz="1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Предмет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ИЗО, 5-й класс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</a:t>
            </a:r>
            <a:r>
              <a:rPr lang="ru-RU" sz="1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Обобщающий урок за год по теме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«декоративно-прикладное искусство в жизни человека»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</a:t>
            </a:r>
            <a:r>
              <a:rPr lang="ru-RU" sz="1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Предметное  содержание модуля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обобщение и закрепление пройденного материала  по декоративно- прикладному искусству.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1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Проблемная ситуация: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 предлагает игру-соревнование знатоков или экспертов в области декоративно-прикладного искусства, к игре необходимо подготовить самостоятельно выполненные работы по декоративно-прикладному искусству на предыдущих уроках.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1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Проблема проекта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 для того, чтобы принять участие в игре знатоков или экспертов необходимы самостоятельно выполненные работы в той или иной технике, знания и навыки во всей значимой области знаний по декоративно-прикладному искусству, которые необходимо быстро, в игровом, командном формате восстановить в памяти.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1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Ожидаемый проектный продукт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объективная и полная экспертная оценка конкретных объектов декоративно-прикладного искусства, сформулированная самими учащимися (чувство стиля, вкуса, понимания эстетического совершенства)</a:t>
            </a:r>
          </a:p>
          <a:p>
            <a:pPr algn="just"/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Documents and Settings\NGV\Рабочий стол\для мамы\фото к аттестации\рисунки\IMG_20180213_13553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500174"/>
            <a:ext cx="3162871" cy="1838042"/>
          </a:xfrm>
          <a:prstGeom prst="rect">
            <a:avLst/>
          </a:prstGeom>
          <a:noFill/>
          <a:ln w="28575">
            <a:solidFill>
              <a:srgbClr val="000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</TotalTime>
  <Words>1053</Words>
  <Application>Microsoft Office PowerPoint</Application>
  <PresentationFormat>Экран (4:3)</PresentationFormat>
  <Paragraphs>80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ВИЗИТНАЯ КАРТОЧКА</vt:lpstr>
      <vt:lpstr>Тема презентации</vt:lpstr>
      <vt:lpstr>Презентация PowerPoint</vt:lpstr>
      <vt:lpstr>Презентация PowerPoint</vt:lpstr>
      <vt:lpstr>Личный вклад в развитие педагогических методик обучения по изобразительному искусству на обобщающих уроках</vt:lpstr>
      <vt:lpstr>Цель-закрепление знаний по декоративному искусству в 5 кл.</vt:lpstr>
      <vt:lpstr>Формы, методы и приемы обучения, повышающие степень активности учащихся в учебном процессе</vt:lpstr>
      <vt:lpstr>Урок 1</vt:lpstr>
      <vt:lpstr>Урок 2</vt:lpstr>
      <vt:lpstr>Литература</vt:lpstr>
    </vt:vector>
  </TitlesOfParts>
  <Company>DOOM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SS</dc:creator>
  <cp:lastModifiedBy>Acer</cp:lastModifiedBy>
  <cp:revision>117</cp:revision>
  <cp:lastPrinted>2019-01-28T05:17:04Z</cp:lastPrinted>
  <dcterms:created xsi:type="dcterms:W3CDTF">2018-11-05T07:50:52Z</dcterms:created>
  <dcterms:modified xsi:type="dcterms:W3CDTF">2019-02-20T20:22:00Z</dcterms:modified>
</cp:coreProperties>
</file>