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9" r:id="rId3"/>
    <p:sldId id="257" r:id="rId4"/>
    <p:sldId id="268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6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538C"/>
    <a:srgbClr val="C6F4C4"/>
    <a:srgbClr val="FCFFF3"/>
    <a:srgbClr val="BC54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34BE04-B751-4655-BCAC-86FC263025FD}" type="datetimeFigureOut">
              <a:rPr lang="ru-RU" smtClean="0"/>
              <a:t>04.03.2019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2E0B96-69A3-4A6F-88F3-30A24E9C10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365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E0B96-69A3-4A6F-88F3-30A24E9C10A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828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E0B96-69A3-4A6F-88F3-30A24E9C10A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427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E0B96-69A3-4A6F-88F3-30A24E9C10A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602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4" descr="C:\Users\Lidia\Desktop\МК Фокина ШАБЛОНЫ\чтение\кот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668344" y="3811096"/>
            <a:ext cx="1198443" cy="2794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16632"/>
            <a:ext cx="8712968" cy="6624736"/>
          </a:xfrm>
          <a:prstGeom prst="rect">
            <a:avLst/>
          </a:prstGeom>
          <a:noFill/>
          <a:ln w="5715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scene3d>
            <a:camera prst="orthographicFront"/>
            <a:lightRig rig="sunset" dir="t"/>
          </a:scene3d>
          <a:sp3d extrusionH="127000" contourW="44450">
            <a:bevelT w="63500"/>
            <a:bevelB w="63500"/>
            <a:extrusionClr>
              <a:srgbClr val="FF0000"/>
            </a:extrusionClr>
            <a:contourClr>
              <a:schemeClr val="accent6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074" name="Picture 2" descr="C:\Users\Lidia\Desktop\МК Фокина ШАБЛОНЫ\чтение\лис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92280" y="3893223"/>
            <a:ext cx="1736004" cy="2696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207121" y="6450443"/>
            <a:ext cx="15951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BC5463"/>
                </a:solidFill>
              </a:rPr>
              <a:t>http://mykids.ucoz.ru/</a:t>
            </a:r>
            <a:endParaRPr lang="uk-UA" sz="1200" dirty="0">
              <a:solidFill>
                <a:srgbClr val="BC5463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t>04.03.2019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026" name="Picture 2" descr="C:\Users\Lidia\Desktop\МК Фокина ШАБЛОНЫ\чтение\кр шапочк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002120" y="188640"/>
            <a:ext cx="1852396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16632"/>
            <a:ext cx="8712968" cy="6624736"/>
          </a:xfrm>
          <a:prstGeom prst="rect">
            <a:avLst/>
          </a:prstGeom>
          <a:noFill/>
          <a:ln w="5715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scene3d>
            <a:camera prst="orthographicFront"/>
            <a:lightRig rig="sunset" dir="t"/>
          </a:scene3d>
          <a:sp3d extrusionH="127000" contourW="44450">
            <a:bevelT w="63500"/>
            <a:bevelB w="63500"/>
            <a:extrusionClr>
              <a:srgbClr val="FF0000"/>
            </a:extrusionClr>
            <a:contourClr>
              <a:schemeClr val="accent6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07121" y="6450443"/>
            <a:ext cx="15951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BC5463"/>
                </a:solidFill>
              </a:rPr>
              <a:t>http://mykids.ucoz.ru/</a:t>
            </a:r>
            <a:endParaRPr lang="uk-UA" sz="1200" dirty="0">
              <a:solidFill>
                <a:srgbClr val="BC5463"/>
              </a:solidFill>
            </a:endParaRPr>
          </a:p>
        </p:txBody>
      </p:sp>
      <p:pic>
        <p:nvPicPr>
          <p:cNvPr id="1026" name="Picture 2" descr="C:\Users\Lidia\Desktop\МК Фокина ШАБЛОНЫ\чтение\колобок 2ъ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936888"/>
            <a:ext cx="2592288" cy="165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g"/><Relationship Id="rId7" Type="http://schemas.openxmlformats.org/officeDocument/2006/relationships/image" Target="../media/image63.jpe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2.jpg"/><Relationship Id="rId5" Type="http://schemas.openxmlformats.org/officeDocument/2006/relationships/image" Target="../media/image61.jpg"/><Relationship Id="rId4" Type="http://schemas.openxmlformats.org/officeDocument/2006/relationships/image" Target="../media/image60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g"/><Relationship Id="rId3" Type="http://schemas.openxmlformats.org/officeDocument/2006/relationships/image" Target="../media/image66.jpeg"/><Relationship Id="rId7" Type="http://schemas.openxmlformats.org/officeDocument/2006/relationships/image" Target="../media/image70.jp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6.jpg"/><Relationship Id="rId5" Type="http://schemas.openxmlformats.org/officeDocument/2006/relationships/image" Target="../media/image75.png"/><Relationship Id="rId4" Type="http://schemas.openxmlformats.org/officeDocument/2006/relationships/image" Target="../media/image7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Relationship Id="rId9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297926" y="548680"/>
            <a:ext cx="5688632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Тематическая </a:t>
            </a:r>
            <a:r>
              <a:rPr lang="uk-UA" sz="2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неделя</a:t>
            </a:r>
            <a:endParaRPr lang="uk-UA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группа №10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1297926" y="2679864"/>
            <a:ext cx="7162506" cy="646331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0"/>
              </a:spcBef>
              <a:buFont typeface="Arial" pitchFamily="34" charset="0"/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i="1" cap="none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GCrownStyle" pitchFamily="2" charset="0"/>
                <a:cs typeface="+mn-cs"/>
              </a:rPr>
              <a:t>В гостях у сказки</a:t>
            </a:r>
            <a:endParaRPr lang="ru-RU" sz="3600" i="1" cap="none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GCrownStyle" pitchFamily="2" charset="0"/>
            </a:endParaRPr>
          </a:p>
        </p:txBody>
      </p:sp>
      <p:sp>
        <p:nvSpPr>
          <p:cNvPr id="5" name="Подзаголовок 4"/>
          <p:cNvSpPr txBox="1">
            <a:spLocks/>
          </p:cNvSpPr>
          <p:nvPr/>
        </p:nvSpPr>
        <p:spPr>
          <a:xfrm>
            <a:off x="3131840" y="5085184"/>
            <a:ext cx="5675647" cy="1077218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</a:t>
            </a:r>
          </a:p>
          <a:p>
            <a:pPr>
              <a:spcBef>
                <a:spcPts val="0"/>
              </a:spcBef>
              <a:defRPr/>
            </a:pPr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Голосова М.А., Харламова М.В., воспитатели</a:t>
            </a:r>
          </a:p>
          <a:p>
            <a:pPr>
              <a:spcBef>
                <a:spcPts val="0"/>
              </a:spcBef>
              <a:defRPr/>
            </a:pPr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Школа №1558 имени Росалии де Кастро</a:t>
            </a:r>
          </a:p>
          <a:p>
            <a:pPr>
              <a:spcBef>
                <a:spcPts val="0"/>
              </a:spcBef>
              <a:defRPr/>
            </a:pPr>
            <a:r>
              <a:rPr lang="uk-UA" sz="16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uk-UA" sz="16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Москва</a:t>
            </a:r>
            <a:endParaRPr lang="ru-RU" sz="1600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096" y="188640"/>
            <a:ext cx="2532391" cy="1899293"/>
          </a:xfrm>
          <a:prstGeom prst="rect">
            <a:avLst/>
          </a:prstGeom>
          <a:effectLst>
            <a:glow rad="495300">
              <a:schemeClr val="accent1">
                <a:alpha val="40000"/>
              </a:schemeClr>
            </a:glow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345245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476673"/>
            <a:ext cx="7772400" cy="1152127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«Кровати для трех медведей»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28944" y="1612897"/>
            <a:ext cx="1548530" cy="20647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48075" y="4453776"/>
            <a:ext cx="1512168" cy="20162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9962" y="2154437"/>
            <a:ext cx="2671300" cy="20034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9552" y="463094"/>
            <a:ext cx="1152128" cy="153617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99564" y="4285351"/>
            <a:ext cx="1632476" cy="217663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68226" y="1899128"/>
            <a:ext cx="1664114" cy="221881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99564" y="1899128"/>
            <a:ext cx="1662879" cy="221717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2228" y="4477723"/>
            <a:ext cx="2671301" cy="200347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3861048"/>
            <a:ext cx="1892106" cy="2787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12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620689"/>
            <a:ext cx="7772400" cy="648071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Театрализация сказки «Теремок»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58817"/>
            <a:ext cx="1966656" cy="26222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268760"/>
            <a:ext cx="1872208" cy="24962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3956838"/>
            <a:ext cx="3366856" cy="25251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152" y="1323377"/>
            <a:ext cx="3182722" cy="23870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977" y="3869259"/>
            <a:ext cx="3600400" cy="27003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35" y="4437112"/>
            <a:ext cx="2105105" cy="2250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57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620689"/>
            <a:ext cx="7772400" cy="864095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«Волк и семеро козлят»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(открытое занятие)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30" y="4314363"/>
            <a:ext cx="3089859" cy="23131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479" y="4570560"/>
            <a:ext cx="2492896" cy="18696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1052736"/>
            <a:ext cx="1869672" cy="24928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60" y="1150247"/>
            <a:ext cx="1869672" cy="24928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693" y="1861819"/>
            <a:ext cx="1869672" cy="24928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198" y="1772816"/>
            <a:ext cx="2003177" cy="267090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3684570"/>
            <a:ext cx="2207172" cy="294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77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3265" y="173968"/>
            <a:ext cx="7772400" cy="1312691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 в театр 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спектакль по        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русской -народной сказке 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4686"/>
            <a:ext cx="2416041" cy="18120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550295"/>
            <a:ext cx="1581853" cy="21091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422" y="1818182"/>
            <a:ext cx="1640161" cy="218688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525" y="1469727"/>
            <a:ext cx="1545636" cy="20608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72" y="2310602"/>
            <a:ext cx="2440435" cy="18303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599" y="3665712"/>
            <a:ext cx="3993488" cy="299511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72" y="4472452"/>
            <a:ext cx="3672408" cy="206573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89022" y="5891851"/>
            <a:ext cx="40600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«Сказ о доброй Марьюшке, храбром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Иванушке</a:t>
            </a:r>
            <a:r>
              <a:rPr lang="ru-RU" sz="1600" dirty="0" smtClean="0">
                <a:solidFill>
                  <a:srgbClr val="FF0000"/>
                </a:solidFill>
              </a:rPr>
              <a:t> и злой Бабе-Яге»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15228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908720"/>
            <a:ext cx="7772400" cy="2123773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</a:p>
          <a:p>
            <a:pPr algn="ctr"/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53255"/>
            <a:ext cx="1524003" cy="17556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28" y="1658813"/>
            <a:ext cx="2570653" cy="32849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429000"/>
            <a:ext cx="2659832" cy="32021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8792">
            <a:off x="4980969" y="2000839"/>
            <a:ext cx="2249558" cy="27970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706" y="4719819"/>
            <a:ext cx="2181214" cy="1586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06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914" y="188640"/>
            <a:ext cx="8229600" cy="2434282"/>
          </a:xfrm>
        </p:spPr>
        <p:txBody>
          <a:bodyPr>
            <a:normAutofit fontScale="90000"/>
          </a:bodyPr>
          <a:lstStyle/>
          <a:p>
            <a:pPr algn="just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формирования основ патриотического сознания детей 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средней группы через потенциал русских народных сказок.</a:t>
            </a:r>
            <a:r>
              <a:rPr lang="ru-RU" dirty="0"/>
              <a:t/>
            </a:r>
            <a:br>
              <a:rPr lang="ru-RU" dirty="0"/>
            </a:b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Исходя из поставленной цели были определенны следующие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0" indent="0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Воспитательная: Воспитывать на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содержания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русских народных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сказок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уважение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традициям народной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культуры.</a:t>
            </a:r>
          </a:p>
          <a:p>
            <a:pPr marL="0" indent="0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Обучающая: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закреплять знания детей о культурном богатстве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чувство гордости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уважения за свою страну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детей,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содержания </a:t>
            </a:r>
          </a:p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русских народных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сказок.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9816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875328"/>
            <a:ext cx="5544616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 на темы: «Роль сказки в развитии и воспитании ребенка», «Приобщение к истории, традициям и культуре России».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поделок и рисунков на тему «Русские – народные сказки».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в сборе тематического дидактического материала, книг, иллюстраций, атрибутов.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827584" y="5049183"/>
            <a:ext cx="61544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i="1" dirty="0" smtClean="0">
              <a:solidFill>
                <a:srgbClr val="002060"/>
              </a:solidFill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i="1" dirty="0">
              <a:solidFill>
                <a:srgbClr val="002060"/>
              </a:solidFill>
              <a:latin typeface="Monotype Corsiva" pitchFamily="66" charset="0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2" r="-1" b="6295"/>
          <a:stretch/>
        </p:blipFill>
        <p:spPr>
          <a:xfrm>
            <a:off x="2339752" y="3573016"/>
            <a:ext cx="3780420" cy="2705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0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99" y="2204864"/>
            <a:ext cx="1615707" cy="21542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471" y="3084793"/>
            <a:ext cx="2392021" cy="17940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428" y="2204864"/>
            <a:ext cx="1660544" cy="221405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35" y="4459536"/>
            <a:ext cx="1577418" cy="21032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887" y="4737912"/>
            <a:ext cx="1345512" cy="179401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36" y="359180"/>
            <a:ext cx="2281931" cy="171144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021" y="1356601"/>
            <a:ext cx="2392021" cy="179401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1" y="317896"/>
            <a:ext cx="2304256" cy="172819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137" y="4737912"/>
            <a:ext cx="2203939" cy="165295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60648"/>
            <a:ext cx="2328458" cy="174634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954" y="3659908"/>
            <a:ext cx="2243268" cy="299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42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16715580"/>
              </p:ext>
            </p:extLst>
          </p:nvPr>
        </p:nvGraphicFramePr>
        <p:xfrm>
          <a:off x="395288" y="1600200"/>
          <a:ext cx="8291510" cy="326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8302"/>
                <a:gridCol w="1582306"/>
                <a:gridCol w="1734298"/>
                <a:gridCol w="1658302"/>
                <a:gridCol w="1658302"/>
              </a:tblGrid>
              <a:tr h="326896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Понедельник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18.02.2019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Утро: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 знакомым сказкам, рассматривание иллюстраций. Пальчиковая гимнастика «Репка».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Организованная</a:t>
                      </a:r>
                      <a:r>
                        <a:rPr lang="ru-RU" sz="1000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деятельность:</a:t>
                      </a:r>
                    </a:p>
                    <a:p>
                      <a:pPr algn="ctr"/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Лепка плоскостная «Домик для сказочного персонажа».</a:t>
                      </a:r>
                    </a:p>
                    <a:p>
                      <a:pPr algn="ctr"/>
                      <a:r>
                        <a:rPr lang="ru-RU" sz="1000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Вечер:</a:t>
                      </a:r>
                    </a:p>
                    <a:p>
                      <a:pPr algn="ctr"/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Подвижная игра «У медведя во бору».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Сюжетно-ролевая игра «Театр».</a:t>
                      </a:r>
                    </a:p>
                  </a:txBody>
                  <a:tcPr>
                    <a:gradFill flip="none" rotWithShape="1">
                      <a:gsLst>
                        <a:gs pos="10000">
                          <a:schemeClr val="tx2">
                            <a:lumMod val="20000"/>
                            <a:lumOff val="80000"/>
                          </a:schemeClr>
                        </a:gs>
                        <a:gs pos="74000">
                          <a:schemeClr val="accent5">
                            <a:lumMod val="45000"/>
                            <a:lumOff val="55000"/>
                          </a:schemeClr>
                        </a:gs>
                        <a:gs pos="83000">
                          <a:schemeClr val="accent5">
                            <a:lumMod val="45000"/>
                            <a:lumOff val="55000"/>
                          </a:schemeClr>
                        </a:gs>
                        <a:gs pos="10000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Вторник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19.02.2019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Утро: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Физкультминутка «Теремок».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Дидактические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игры «Отгадай сказку по картинке», «Разложи в правильной последовательности».</a:t>
                      </a:r>
                    </a:p>
                    <a:p>
                      <a:pPr algn="ctr"/>
                      <a:r>
                        <a:rPr lang="ru-RU" sz="1000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Организованная деятельность:</a:t>
                      </a:r>
                    </a:p>
                    <a:p>
                      <a:pPr algn="ctr"/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Ознакомление с окр.миром «В гостях у сказки».</a:t>
                      </a:r>
                    </a:p>
                    <a:p>
                      <a:pPr algn="ctr"/>
                      <a:r>
                        <a:rPr lang="ru-RU" sz="1000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Вечер:</a:t>
                      </a:r>
                    </a:p>
                    <a:p>
                      <a:pPr algn="ctr"/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Сюжетно-ролевая игра «В гостях».</a:t>
                      </a:r>
                    </a:p>
                    <a:p>
                      <a:pPr algn="ctr"/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сказки «Маша и медведь».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10000">
                          <a:schemeClr val="tx2">
                            <a:lumMod val="20000"/>
                            <a:lumOff val="80000"/>
                          </a:schemeClr>
                        </a:gs>
                        <a:gs pos="74000">
                          <a:schemeClr val="accent5">
                            <a:lumMod val="45000"/>
                            <a:lumOff val="55000"/>
                          </a:schemeClr>
                        </a:gs>
                        <a:gs pos="83000">
                          <a:schemeClr val="accent5">
                            <a:lumMod val="45000"/>
                            <a:lumOff val="55000"/>
                          </a:schemeClr>
                        </a:gs>
                        <a:gs pos="10000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Среда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20.02.2019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Утро: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Дидактические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игры «Сложи картинку и узнай сказку», Узнай по описанию сказочного персонажа».</a:t>
                      </a:r>
                    </a:p>
                    <a:p>
                      <a:pPr algn="ctr"/>
                      <a:r>
                        <a:rPr lang="ru-RU" sz="1000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Организованная деятельность:</a:t>
                      </a:r>
                    </a:p>
                    <a:p>
                      <a:pPr algn="ctr"/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Конструирование «Кровати для трех медведей».</a:t>
                      </a:r>
                    </a:p>
                    <a:p>
                      <a:pPr algn="ctr"/>
                      <a:r>
                        <a:rPr lang="ru-RU" sz="1000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Вечер: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Театрализованные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игры.</a:t>
                      </a:r>
                    </a:p>
                    <a:p>
                      <a:pPr algn="ctr"/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Подвижная игра «Водяной».</a:t>
                      </a:r>
                    </a:p>
                    <a:p>
                      <a:pPr algn="ctr"/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сказки «Лиса и волк».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10000">
                          <a:schemeClr val="tx2">
                            <a:lumMod val="20000"/>
                            <a:lumOff val="80000"/>
                          </a:schemeClr>
                        </a:gs>
                        <a:gs pos="74000">
                          <a:schemeClr val="accent5">
                            <a:lumMod val="45000"/>
                            <a:lumOff val="55000"/>
                          </a:schemeClr>
                        </a:gs>
                        <a:gs pos="83000">
                          <a:schemeClr val="accent5">
                            <a:lumMod val="45000"/>
                            <a:lumOff val="55000"/>
                          </a:schemeClr>
                        </a:gs>
                        <a:gs pos="10000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Четверг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21.02.2019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Утро: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Пальчиковая гимнастика «Рукавичка».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Дидактическая игра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«Подбери иллюстрации к сказке».</a:t>
                      </a:r>
                    </a:p>
                    <a:p>
                      <a:pPr algn="ctr"/>
                      <a:r>
                        <a:rPr lang="ru-RU" sz="1000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Организованная деятельность: </a:t>
                      </a:r>
                    </a:p>
                    <a:p>
                      <a:pPr algn="ctr"/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речи «Русские-народные сказки».</a:t>
                      </a:r>
                    </a:p>
                    <a:p>
                      <a:pPr algn="ctr"/>
                      <a:r>
                        <a:rPr lang="ru-RU" sz="1000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Вечер:</a:t>
                      </a:r>
                    </a:p>
                    <a:p>
                      <a:pPr algn="ctr"/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Дидактическая игра «Закончи».</a:t>
                      </a:r>
                    </a:p>
                    <a:p>
                      <a:pPr algn="ctr"/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сказки «Сестрица Аленушка и братец Иванушка».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10000">
                          <a:schemeClr val="tx2">
                            <a:lumMod val="20000"/>
                            <a:lumOff val="80000"/>
                          </a:schemeClr>
                        </a:gs>
                        <a:gs pos="74000">
                          <a:schemeClr val="accent5">
                            <a:lumMod val="45000"/>
                            <a:lumOff val="55000"/>
                          </a:schemeClr>
                        </a:gs>
                        <a:gs pos="83000">
                          <a:schemeClr val="accent5">
                            <a:lumMod val="45000"/>
                            <a:lumOff val="55000"/>
                          </a:schemeClr>
                        </a:gs>
                        <a:gs pos="10000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Пятница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22.02.2019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Утро: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сказки «Гуси-лебеди».</a:t>
                      </a:r>
                    </a:p>
                    <a:p>
                      <a:pPr algn="ctr"/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Дидактическая игра «Расколдуй сказку».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Организованная</a:t>
                      </a:r>
                      <a:r>
                        <a:rPr lang="ru-RU" sz="1000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деятельность:</a:t>
                      </a:r>
                    </a:p>
                    <a:p>
                      <a:pPr algn="ctr"/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Аппликация с элементами рисования «Волк и семеро козлят».</a:t>
                      </a:r>
                    </a:p>
                    <a:p>
                      <a:pPr algn="ctr"/>
                      <a:r>
                        <a:rPr lang="ru-RU" sz="1000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Вечер: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Дидактическая игра «Назови сказку по главному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герою».</a:t>
                      </a:r>
                    </a:p>
                    <a:p>
                      <a:pPr algn="ctr"/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Театрализация сказки «Репка». 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10000">
                          <a:schemeClr val="tx2">
                            <a:lumMod val="20000"/>
                            <a:lumOff val="80000"/>
                          </a:schemeClr>
                        </a:gs>
                        <a:gs pos="74000">
                          <a:schemeClr val="accent5">
                            <a:lumMod val="45000"/>
                            <a:lumOff val="55000"/>
                          </a:schemeClr>
                        </a:gs>
                        <a:gs pos="83000">
                          <a:schemeClr val="accent5">
                            <a:lumMod val="45000"/>
                            <a:lumOff val="55000"/>
                          </a:schemeClr>
                        </a:gs>
                        <a:gs pos="100000">
                          <a:schemeClr val="accent5">
                            <a:lumMod val="30000"/>
                            <a:lumOff val="7000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622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476673"/>
            <a:ext cx="7772400" cy="1080119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Лепка плоскостная 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«Домик для сказочного персонажа»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53290" y="1556792"/>
            <a:ext cx="2515929" cy="18869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5" t="1881" r="-1520" b="-2374"/>
          <a:stretch/>
        </p:blipFill>
        <p:spPr>
          <a:xfrm flipH="1">
            <a:off x="2915816" y="4105071"/>
            <a:ext cx="3360373" cy="25202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9002" y="3841932"/>
            <a:ext cx="2094765" cy="27930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60232" y="3659394"/>
            <a:ext cx="2203716" cy="29755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46512" y="1726809"/>
            <a:ext cx="1656184" cy="220824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7544" y="1688762"/>
            <a:ext cx="1697684" cy="226357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41316" y="1726809"/>
            <a:ext cx="1656184" cy="220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12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0"/>
            <a:ext cx="7776864" cy="148478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 гостях у сказки»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Разложи в правильной последовательности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13" r="34118" b="-393"/>
          <a:stretch/>
        </p:blipFill>
        <p:spPr>
          <a:xfrm>
            <a:off x="454116" y="1554883"/>
            <a:ext cx="2132949" cy="25961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581058"/>
            <a:ext cx="2822145" cy="21166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603" y="3909586"/>
            <a:ext cx="2044868" cy="27264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581058"/>
            <a:ext cx="2822145" cy="211660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54" y="4294231"/>
            <a:ext cx="3094137" cy="232060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959" y="3876305"/>
            <a:ext cx="2044578" cy="2793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5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476673"/>
            <a:ext cx="7772400" cy="1152127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книг, рассматривание иллюстраций, дидактические игры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13" y="1628800"/>
            <a:ext cx="3455368" cy="25915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645024"/>
            <a:ext cx="3960440" cy="29703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362136"/>
            <a:ext cx="3024336" cy="22682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408" y="1196752"/>
            <a:ext cx="1690465" cy="22539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335" y="2668691"/>
            <a:ext cx="2768336" cy="1952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45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548681"/>
            <a:ext cx="7772400" cy="2304255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Театрализованная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Игры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268760"/>
            <a:ext cx="2901071" cy="21758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605443"/>
            <a:ext cx="2299759" cy="29893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3717032"/>
            <a:ext cx="2238083" cy="29841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22" y="4493624"/>
            <a:ext cx="2771800" cy="2078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22" y="2292622"/>
            <a:ext cx="2771800" cy="20788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22" y="588603"/>
            <a:ext cx="2224616" cy="1537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53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456</Words>
  <Application>Microsoft Office PowerPoint</Application>
  <PresentationFormat>Экран (4:3)</PresentationFormat>
  <Paragraphs>87</Paragraphs>
  <Slides>14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AGCrownStyle</vt:lpstr>
      <vt:lpstr>Arial</vt:lpstr>
      <vt:lpstr>Calibri</vt:lpstr>
      <vt:lpstr>Monotype Corsiva</vt:lpstr>
      <vt:lpstr>Times New Roman</vt:lpstr>
      <vt:lpstr>Тема Office</vt:lpstr>
      <vt:lpstr>Презентация PowerPoint</vt:lpstr>
      <vt:lpstr>Цель: Создание условий для формирования основ патриотического сознания детей  средней группы через потенциал русских народных сказок.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Lidia</dc:creator>
  <cp:lastModifiedBy>KepLexys</cp:lastModifiedBy>
  <cp:revision>26</cp:revision>
  <dcterms:created xsi:type="dcterms:W3CDTF">2014-08-06T17:34:00Z</dcterms:created>
  <dcterms:modified xsi:type="dcterms:W3CDTF">2019-03-04T17:38:07Z</dcterms:modified>
</cp:coreProperties>
</file>