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7" r:id="rId3"/>
    <p:sldMasterId id="2147483710" r:id="rId4"/>
    <p:sldMasterId id="2147483723" r:id="rId5"/>
  </p:sldMasterIdLst>
  <p:notesMasterIdLst>
    <p:notesMasterId r:id="rId48"/>
  </p:notesMasterIdLst>
  <p:sldIdLst>
    <p:sldId id="256" r:id="rId6"/>
    <p:sldId id="259" r:id="rId7"/>
    <p:sldId id="257" r:id="rId8"/>
    <p:sldId id="260" r:id="rId9"/>
    <p:sldId id="263" r:id="rId10"/>
    <p:sldId id="264" r:id="rId11"/>
    <p:sldId id="265" r:id="rId12"/>
    <p:sldId id="289" r:id="rId13"/>
    <p:sldId id="269" r:id="rId14"/>
    <p:sldId id="308" r:id="rId15"/>
    <p:sldId id="299" r:id="rId16"/>
    <p:sldId id="300" r:id="rId17"/>
    <p:sldId id="301" r:id="rId18"/>
    <p:sldId id="302" r:id="rId19"/>
    <p:sldId id="310" r:id="rId20"/>
    <p:sldId id="303" r:id="rId21"/>
    <p:sldId id="292" r:id="rId22"/>
    <p:sldId id="304" r:id="rId23"/>
    <p:sldId id="305" r:id="rId24"/>
    <p:sldId id="306" r:id="rId25"/>
    <p:sldId id="307" r:id="rId26"/>
    <p:sldId id="309" r:id="rId27"/>
    <p:sldId id="294" r:id="rId28"/>
    <p:sldId id="298" r:id="rId29"/>
    <p:sldId id="290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3" r:id="rId43"/>
    <p:sldId id="284" r:id="rId44"/>
    <p:sldId id="285" r:id="rId45"/>
    <p:sldId id="286" r:id="rId46"/>
    <p:sldId id="287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DB5"/>
    <a:srgbClr val="EDF58B"/>
    <a:srgbClr val="DBD8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4660"/>
  </p:normalViewPr>
  <p:slideViewPr>
    <p:cSldViewPr>
      <p:cViewPr varScale="1">
        <p:scale>
          <a:sx n="74" d="100"/>
          <a:sy n="74" d="100"/>
        </p:scale>
        <p:origin x="55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14A50-5945-4569-B4BF-7B4DD500A9F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46566-DB02-4D93-9A10-8CF5AB86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806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9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9FA72E7F-DD2F-434A-8348-394CD5BD1F45}" type="slidenum">
              <a:rPr lang="en-US" sz="1200">
                <a:solidFill>
                  <a:prstClr val="black"/>
                </a:solidFill>
                <a:latin typeface="Arial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26</a:t>
            </a:fld>
            <a:endParaRPr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5FFDB-7F32-4D63-8730-562CB911FDB2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CA1FE-9A45-46DD-B413-E230AE919D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31C15-8980-432A-AD1B-919C1E72A207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9BCF2-D4D9-443B-9B10-78F64B9A4F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DFB08-475C-44AA-B261-153D61A28E5D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F9597-3B94-4D45-AB72-8464490DE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8076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379939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6270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9775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098240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8649728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98532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258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F6378-04E6-484D-94CA-EF7B605D226C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C3FA6-7B9F-42F6-8573-4E48A0663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55478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68670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8195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Рисунок 36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07839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7638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7308501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08904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403344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93458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302790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AB830-D260-4881-8D1D-273496D7DE30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34891-B767-408F-A193-27FD2BFAA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454037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31971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97841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42695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30351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Рисунок 36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32515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21630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5509638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80240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2683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B2946-CE54-46FB-835A-27087D03F98A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16C1A-6651-4F24-9F21-A7EF960FC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528623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070940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16530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06097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43076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6418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18586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6" name="Рисунок 75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77" name="Рисунок 76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50252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5FFDB-7F32-4D63-8730-562CB911FDB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CA1FE-9A45-46DD-B413-E230AE919D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1006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F6378-04E6-484D-94CA-EF7B605D22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C3FA6-7B9F-42F6-8573-4E48A06633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379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47DBD-0A29-4AC5-80BB-0127E05C6704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5521-311F-42A8-B4F2-3AD3FCD2B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AB830-D260-4881-8D1D-273496D7DE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34891-B767-408F-A193-27FD2BFAA0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006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B2946-CE54-46FB-835A-27087D03F98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16C1A-6651-4F24-9F21-A7EF960FC8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807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47DBD-0A29-4AC5-80BB-0127E05C67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5521-311F-42A8-B4F2-3AD3FCD2BD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1567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32D06-4A79-4D57-9DD9-10FD798189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6C187-0A06-4ACF-9DC2-E6AB1E17CD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71335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E659B-9A52-457C-A60A-3051FB1FD3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BFBA9-CA44-470D-A7C3-5FE504CAE3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2136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3F1F-0A51-4F05-AEE2-E1A55CC804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DE6F5-2B70-448A-9D0A-895EBB2EE4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1396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A7CF5-DBA2-44CD-95FC-5EAF2A1FD5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2C450-5AAD-4CCD-B0D6-4B0606EF02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1718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31C15-8980-432A-AD1B-919C1E72A2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9BCF2-D4D9-443B-9B10-78F64B9A4F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195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DFB08-475C-44AA-B261-153D61A28E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F9597-3B94-4D45-AB72-8464490DE7C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19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32D06-4A79-4D57-9DD9-10FD79818976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6C187-0A06-4ACF-9DC2-E6AB1E17C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E659B-9A52-457C-A60A-3051FB1FD357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BFBA9-CA44-470D-A7C3-5FE504CAE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3F1F-0A51-4F05-AEE2-E1A55CC804F6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DE6F5-2B70-448A-9D0A-895EBB2EE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A7CF5-DBA2-44CD-95FC-5EAF2A1FD573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2C450-5AAD-4CCD-B0D6-4B0606EF0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документ 8"/>
          <p:cNvSpPr/>
          <p:nvPr userDrawn="1"/>
        </p:nvSpPr>
        <p:spPr>
          <a:xfrm rot="10800000" flipH="1">
            <a:off x="0" y="0"/>
            <a:ext cx="9144000" cy="6858000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B34B08-E1D3-49B5-A037-DA33997BE6CC}" type="datetimeFigureOut">
              <a:rPr lang="ru-RU"/>
              <a:pPr>
                <a:defRPr/>
              </a:pPr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0BC0A1-692E-4A30-828E-686F380A7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Рисунок 7" descr="2.pn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068638"/>
            <a:ext cx="914400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3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strike="noStrike">
                <a:solidFill>
                  <a:srgbClr val="000000"/>
                </a:solidFill>
                <a:latin typeface="Calibri"/>
              </a:rPr>
              <a:t>Click to edit the title text formatОбразец заголовка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Seventh Outline LevelОбразец текста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ru-RU" sz="2400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ru-RU" sz="2000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ru-RU" sz="2000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solidFill>
                  <a:srgbClr val="8B8B8B"/>
                </a:solidFill>
                <a:latin typeface="Calibri"/>
              </a:rPr>
              <a:t>3/1/15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641C0920-7F8C-429D-B7EA-34B7A5C14ACC}" type="slidenum">
              <a:rPr lang="en-US" sz="1200">
                <a:solidFill>
                  <a:srgbClr val="8B8B8B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4048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strike="noStrike">
                <a:solidFill>
                  <a:srgbClr val="000000"/>
                </a:solidFill>
                <a:latin typeface="Calibri"/>
              </a:rPr>
              <a:t>Click to edit the title text formatОбразец заголовка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3200" strike="noStrike">
                <a:solidFill>
                  <a:srgbClr val="000000"/>
                </a:solidFill>
                <a:latin typeface="Calibri"/>
              </a:rPr>
              <a:t>Seventh Outline LevelОбразец текста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ru-RU" sz="2400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ru-RU" sz="2000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ru-RU" sz="2000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solidFill>
                  <a:srgbClr val="8B8B8B"/>
                </a:solidFill>
                <a:latin typeface="Calibri"/>
              </a:rPr>
              <a:t>3/1/15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641C0920-7F8C-429D-B7EA-34B7A5C14ACC}" type="slidenum">
              <a:rPr lang="en-US" sz="1200">
                <a:solidFill>
                  <a:srgbClr val="8B8B8B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111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strike="noStrike">
                <a:solidFill>
                  <a:srgbClr val="000000"/>
                </a:solidFill>
                <a:latin typeface="Calibri"/>
              </a:rPr>
              <a:t>Click to edit the title text formatОбразец заголовка</a:t>
            </a:r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solidFill>
                  <a:srgbClr val="8B8B8B"/>
                </a:solidFill>
                <a:latin typeface="Calibri"/>
              </a:rPr>
              <a:t>3/1/15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/>
              </a:solidFill>
              <a:latin typeface="Arial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69D87D63-D8BC-4082-BF36-0C2059638ECA}" type="slidenum">
              <a:rPr lang="en-US" sz="1200">
                <a:solidFill>
                  <a:srgbClr val="8B8B8B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/>
              </a:solidFill>
              <a:latin typeface="Arial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Calibri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400">
                <a:latin typeface="Calibri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Calibri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Calibri"/>
              </a:rPr>
              <a:t>Seventh Outline Level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06779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документ 8"/>
          <p:cNvSpPr/>
          <p:nvPr userDrawn="1"/>
        </p:nvSpPr>
        <p:spPr>
          <a:xfrm rot="10800000" flipH="1">
            <a:off x="0" y="0"/>
            <a:ext cx="9144000" cy="6858000"/>
          </a:xfrm>
          <a:prstGeom prst="flowChartDocumen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B34B08-E1D3-49B5-A037-DA33997BE6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0BC0A1-692E-4A30-828E-686F380A7F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prstClr val="white">
                  <a:lumMod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Рисунок 7" descr="2.pn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068638"/>
            <a:ext cx="914400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860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microsoft.com/office/2007/relationships/hdphoto" Target="../media/hdphoto1.wdp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5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12" Type="http://schemas.openxmlformats.org/officeDocument/2006/relationships/image" Target="../media/image74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jpeg"/><Relationship Id="rId11" Type="http://schemas.openxmlformats.org/officeDocument/2006/relationships/image" Target="../media/image73.jpe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Relationship Id="rId14" Type="http://schemas.openxmlformats.org/officeDocument/2006/relationships/image" Target="../media/image7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1.jpeg"/><Relationship Id="rId5" Type="http://schemas.openxmlformats.org/officeDocument/2006/relationships/image" Target="../media/image80.png"/><Relationship Id="rId4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1.png"/><Relationship Id="rId5" Type="http://schemas.openxmlformats.org/officeDocument/2006/relationships/image" Target="../media/image90.wmf"/><Relationship Id="rId4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openxmlformats.org/officeDocument/2006/relationships/image" Target="../media/image97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10" Type="http://schemas.openxmlformats.org/officeDocument/2006/relationships/image" Target="../media/image113.png"/><Relationship Id="rId4" Type="http://schemas.openxmlformats.org/officeDocument/2006/relationships/image" Target="../media/image107.jpeg"/><Relationship Id="rId9" Type="http://schemas.openxmlformats.org/officeDocument/2006/relationships/image" Target="../media/image11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13" Type="http://schemas.openxmlformats.org/officeDocument/2006/relationships/image" Target="../media/image136.png"/><Relationship Id="rId3" Type="http://schemas.openxmlformats.org/officeDocument/2006/relationships/image" Target="../media/image127.png"/><Relationship Id="rId7" Type="http://schemas.openxmlformats.org/officeDocument/2006/relationships/image" Target="../media/image130.png"/><Relationship Id="rId12" Type="http://schemas.openxmlformats.org/officeDocument/2006/relationships/image" Target="../media/image135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2.png"/><Relationship Id="rId11" Type="http://schemas.openxmlformats.org/officeDocument/2006/relationships/image" Target="../media/image134.jpeg"/><Relationship Id="rId5" Type="http://schemas.openxmlformats.org/officeDocument/2006/relationships/image" Target="../media/image129.jpeg"/><Relationship Id="rId10" Type="http://schemas.openxmlformats.org/officeDocument/2006/relationships/image" Target="../media/image133.jpeg"/><Relationship Id="rId4" Type="http://schemas.openxmlformats.org/officeDocument/2006/relationships/image" Target="../media/image128.png"/><Relationship Id="rId9" Type="http://schemas.openxmlformats.org/officeDocument/2006/relationships/image" Target="../media/image132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1.jpe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7" Type="http://schemas.openxmlformats.org/officeDocument/2006/relationships/image" Target="../media/image162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6.jpeg"/><Relationship Id="rId5" Type="http://schemas.openxmlformats.org/officeDocument/2006/relationships/image" Target="../media/image165.jpeg"/><Relationship Id="rId4" Type="http://schemas.openxmlformats.org/officeDocument/2006/relationships/image" Target="../media/image129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0637" y="764704"/>
            <a:ext cx="7021461" cy="175432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Развитие </a:t>
            </a:r>
            <a:r>
              <a:rPr lang="ru-RU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лексико</a:t>
            </a:r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 – грамматического строя речи у детей с ОНР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4581128"/>
            <a:ext cx="30963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20272" y="4941168"/>
            <a:ext cx="15841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Трофимова </a:t>
            </a:r>
          </a:p>
          <a:p>
            <a:pPr algn="ctr"/>
            <a:r>
              <a:rPr lang="ru-RU" dirty="0" smtClean="0"/>
              <a:t>Марина </a:t>
            </a:r>
          </a:p>
          <a:p>
            <a:pPr algn="ctr"/>
            <a:r>
              <a:rPr lang="ru-RU" dirty="0" smtClean="0"/>
              <a:t>Николаевна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528" y="272105"/>
            <a:ext cx="5904656" cy="6458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005575"/>
            <a:ext cx="6482621" cy="40410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363" y="2721344"/>
            <a:ext cx="3088933" cy="20564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2348880"/>
            <a:ext cx="3078403" cy="20564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5896" y="4392788"/>
            <a:ext cx="3078403" cy="204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79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568952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«Назови ласково»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cs typeface="+mn-cs"/>
              </a:rPr>
              <a:t>учить детей правильному формированию имен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cs typeface="+mn-cs"/>
              </a:rPr>
              <a:t>существитель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cs typeface="+mn-cs"/>
              </a:rPr>
              <a:t>-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cs typeface="+mn-cs"/>
              </a:rPr>
              <a:t>ных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cs typeface="+mn-cs"/>
              </a:rPr>
              <a:t> и  образованию, и употреблению имен прилагательных, уменьшительно-ласкательных </a:t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cs typeface="+mn-cs"/>
              </a:rPr>
            </a:b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яблоко — яблочко </a:t>
            </a:r>
            <a:b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апельсин — 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Tx/>
              <a:buNone/>
              <a:tabLst/>
              <a:defRPr/>
            </a:pP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r>
              <a:rPr kumimoji="0" lang="ru-RU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уба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теплая - шубка тепленькая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Tx/>
              <a:buNone/>
              <a:tabLst/>
              <a:defRPr/>
            </a:pPr>
            <a:r>
              <a:rPr lang="ru-RU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kumimoji="0" lang="ru-RU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иса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хитрая –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Tx/>
              <a:buNone/>
              <a:tabLst/>
              <a:defRPr/>
            </a:pPr>
            <a:r>
              <a:rPr lang="ru-RU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kumimoji="0" lang="ru-RU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аяц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белый –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Tx/>
              <a:buNone/>
              <a:tabLst/>
              <a:defRPr/>
            </a:pPr>
            <a:r>
              <a:rPr lang="ru-RU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kumimoji="0" lang="ru-RU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ысокое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дерево –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8759" y="3284984"/>
            <a:ext cx="4625349" cy="270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96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087" t="23189" r="6087" b="6086"/>
          <a:stretch/>
        </p:blipFill>
        <p:spPr>
          <a:xfrm>
            <a:off x="971600" y="1052736"/>
            <a:ext cx="7272808" cy="43924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332656"/>
            <a:ext cx="280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defRPr/>
            </a:pPr>
            <a:r>
              <a:rPr lang="ru-RU" sz="24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«Назови ласково</a:t>
            </a:r>
            <a:r>
              <a:rPr lang="ru-RU" sz="2400" kern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4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357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42493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«Из чего? »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Цель: упражнять в образовании относительных прилагательных от существительных, обозначающих материал и вещества, и изменять их по родам и числам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29" y="1542473"/>
            <a:ext cx="4313672" cy="23552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36912"/>
            <a:ext cx="4313672" cy="23248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07" y="4322809"/>
            <a:ext cx="4029805" cy="21215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72561" y="2924944"/>
            <a:ext cx="103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шерсть</a:t>
            </a:r>
          </a:p>
        </p:txBody>
      </p:sp>
    </p:spTree>
    <p:extLst>
      <p:ext uri="{BB962C8B-B14F-4D97-AF65-F5344CB8AC3E}">
        <p14:creationId xmlns:p14="http://schemas.microsoft.com/office/powerpoint/2010/main" val="509963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23" y="2655958"/>
            <a:ext cx="4809047" cy="32424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06" y="794321"/>
            <a:ext cx="7272808" cy="17376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7536" y="2420888"/>
            <a:ext cx="1872208" cy="20866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3298" y="3799596"/>
            <a:ext cx="1872208" cy="20704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7544" y="332656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defRPr/>
            </a:pPr>
            <a:r>
              <a:rPr lang="ru-RU" sz="2400" kern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«С какой ветки детка»</a:t>
            </a:r>
            <a:endParaRPr lang="ru-RU" sz="2400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651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5" y="260648"/>
            <a:ext cx="6120680" cy="43750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3311715"/>
            <a:ext cx="3672408" cy="264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624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8260796" cy="10181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908720"/>
            <a:ext cx="7559695" cy="4913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" t="16926" r="51260" b="16926"/>
          <a:stretch/>
        </p:blipFill>
        <p:spPr>
          <a:xfrm>
            <a:off x="467544" y="2204864"/>
            <a:ext cx="1585890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8798" y="2204864"/>
            <a:ext cx="1914310" cy="19082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9401" y="4723793"/>
            <a:ext cx="2162175" cy="1333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4541" y="2204864"/>
            <a:ext cx="1930737" cy="2095010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flipV="1">
            <a:off x="5364088" y="3158970"/>
            <a:ext cx="792088" cy="55806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197668">
            <a:off x="2079111" y="2891565"/>
            <a:ext cx="1140051" cy="91447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969954">
            <a:off x="4909290" y="4189200"/>
            <a:ext cx="1140051" cy="91447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633833" y="4492745"/>
            <a:ext cx="710708" cy="859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365627">
            <a:off x="2870880" y="4307269"/>
            <a:ext cx="1140051" cy="91447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/>
          <a:srcRect l="10883"/>
          <a:stretch/>
        </p:blipFill>
        <p:spPr>
          <a:xfrm>
            <a:off x="1480621" y="4252328"/>
            <a:ext cx="1539705" cy="21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740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81"/>
          <a:stretch/>
        </p:blipFill>
        <p:spPr bwMode="auto">
          <a:xfrm>
            <a:off x="474409" y="373105"/>
            <a:ext cx="8132763" cy="132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06571" y="1412776"/>
            <a:ext cx="1008112" cy="216024"/>
          </a:xfrm>
          <a:prstGeom prst="rect">
            <a:avLst/>
          </a:prstGeom>
          <a:solidFill>
            <a:srgbClr val="F3FDB5"/>
          </a:solidFill>
          <a:ln>
            <a:solidFill>
              <a:srgbClr val="EDF5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9" y="2200305"/>
            <a:ext cx="2303230" cy="16950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148" y="3748460"/>
            <a:ext cx="2267744" cy="16813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998" y="2213997"/>
            <a:ext cx="2267744" cy="16813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611880"/>
            <a:ext cx="2267744" cy="1671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274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-3332"/>
            <a:ext cx="7108207" cy="920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104" y="972099"/>
            <a:ext cx="7565792" cy="49138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2060848"/>
            <a:ext cx="3934132" cy="2952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3363" y="2420888"/>
            <a:ext cx="2322777" cy="17436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2741" y="4131194"/>
            <a:ext cx="2322777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38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88640"/>
            <a:ext cx="7468247" cy="11461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2636912"/>
            <a:ext cx="2535121" cy="34713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954" y="1386445"/>
            <a:ext cx="8343730" cy="144834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559" y="873122"/>
            <a:ext cx="7359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Цель</a:t>
            </a:r>
            <a:r>
              <a:rPr lang="ru-RU" dirty="0"/>
              <a:t>: упражнять в образовании притяжательных прилагательных; в составлении простых распространенных предложений.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3573016"/>
            <a:ext cx="4271957" cy="25352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t="31815"/>
          <a:stretch/>
        </p:blipFill>
        <p:spPr>
          <a:xfrm>
            <a:off x="3601629" y="3761916"/>
            <a:ext cx="1749704" cy="12346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627" y="3348115"/>
            <a:ext cx="1554615" cy="14631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6682" y="5202599"/>
            <a:ext cx="3304318" cy="9266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59333" l="6834" r="89522"/>
                    </a14:imgEffect>
                  </a14:imgLayer>
                </a14:imgProps>
              </a:ext>
            </a:extLst>
          </a:blip>
          <a:srcRect l="24169" r="19003" b="55040"/>
          <a:stretch/>
        </p:blipFill>
        <p:spPr>
          <a:xfrm>
            <a:off x="3629735" y="2481351"/>
            <a:ext cx="1696990" cy="137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251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340768"/>
            <a:ext cx="799288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B0F0"/>
                </a:solidFill>
                <a:latin typeface="+mj-lt"/>
              </a:rPr>
              <a:t>Под </a:t>
            </a:r>
            <a:r>
              <a:rPr lang="ru-RU" sz="3200" b="1" u="sng" dirty="0">
                <a:solidFill>
                  <a:srgbClr val="00B0F0"/>
                </a:solidFill>
                <a:latin typeface="+mj-lt"/>
              </a:rPr>
              <a:t>лексико-грамматической стороной речи </a:t>
            </a:r>
            <a:r>
              <a:rPr lang="ru-RU" sz="3200" b="1" dirty="0">
                <a:solidFill>
                  <a:srgbClr val="00B0F0"/>
                </a:solidFill>
                <a:latin typeface="+mj-lt"/>
              </a:rPr>
              <a:t>понимают словарь и грамматически правильное его использование</a:t>
            </a:r>
            <a:r>
              <a:rPr lang="ru-RU" sz="3200" b="1" dirty="0" smtClean="0">
                <a:solidFill>
                  <a:srgbClr val="00B0F0"/>
                </a:solidFill>
                <a:latin typeface="+mj-lt"/>
              </a:rPr>
              <a:t>.</a:t>
            </a:r>
          </a:p>
          <a:p>
            <a:endParaRPr lang="ru-RU" sz="3200" b="1" dirty="0">
              <a:solidFill>
                <a:srgbClr val="00B0F0"/>
              </a:solidFill>
              <a:latin typeface="+mj-lt"/>
            </a:endParaRPr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13" y="152204"/>
            <a:ext cx="7468247" cy="1383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89" y="1412776"/>
            <a:ext cx="7474344" cy="49016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12" y="2924944"/>
            <a:ext cx="3476240" cy="24216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140968"/>
            <a:ext cx="3460370" cy="238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996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536" y="188640"/>
            <a:ext cx="6110524" cy="10081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152" y="969051"/>
            <a:ext cx="7559695" cy="49198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768" y="2369268"/>
            <a:ext cx="3279932" cy="23471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999" y="3068960"/>
            <a:ext cx="3279932" cy="23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95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083" y="188640"/>
            <a:ext cx="7608467" cy="8230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83" y="807991"/>
            <a:ext cx="7634749" cy="45365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t="31100" r="24800" b="19760"/>
          <a:stretch/>
        </p:blipFill>
        <p:spPr>
          <a:xfrm>
            <a:off x="424355" y="1844824"/>
            <a:ext cx="2808312" cy="17113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t="21020" r="24800" b="31100"/>
          <a:stretch/>
        </p:blipFill>
        <p:spPr>
          <a:xfrm>
            <a:off x="908886" y="3518021"/>
            <a:ext cx="2808312" cy="17113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4952" t="2754" r="4952"/>
          <a:stretch/>
        </p:blipFill>
        <p:spPr>
          <a:xfrm>
            <a:off x="4014030" y="1908255"/>
            <a:ext cx="3168352" cy="2465423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156410"/>
              </p:ext>
            </p:extLst>
          </p:nvPr>
        </p:nvGraphicFramePr>
        <p:xfrm>
          <a:off x="849842" y="5270262"/>
          <a:ext cx="6096000" cy="1111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17687985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406396123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9956893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608186383"/>
                    </a:ext>
                  </a:extLst>
                </a:gridCol>
              </a:tblGrid>
              <a:tr h="1111065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054640"/>
                  </a:ext>
                </a:extLst>
              </a:tr>
            </a:tbl>
          </a:graphicData>
        </a:graphic>
      </p:graphicFrame>
      <p:sp>
        <p:nvSpPr>
          <p:cNvPr id="12" name="Пятно 1 11"/>
          <p:cNvSpPr/>
          <p:nvPr/>
        </p:nvSpPr>
        <p:spPr>
          <a:xfrm>
            <a:off x="1331640" y="5496432"/>
            <a:ext cx="576064" cy="524856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13642" y="5611940"/>
            <a:ext cx="603556" cy="5486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5776" y="5472600"/>
            <a:ext cx="603556" cy="5486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3608" y="5754948"/>
            <a:ext cx="603556" cy="5486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9529" y="5373216"/>
            <a:ext cx="603556" cy="54868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0522" y="5344495"/>
            <a:ext cx="603556" cy="54868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7842" y="5304098"/>
            <a:ext cx="603556" cy="5486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7240" y="5781497"/>
            <a:ext cx="603556" cy="5486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4176" y="5611940"/>
            <a:ext cx="348223" cy="31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63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24744"/>
            <a:ext cx="8496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dirty="0"/>
              <a:t> </a:t>
            </a:r>
            <a:r>
              <a:rPr lang="ru-RU" dirty="0">
                <a:solidFill>
                  <a:srgbClr val="FF0000"/>
                </a:solidFill>
              </a:rPr>
              <a:t>В процессе формирования и развития грамматического строя речи у детей, необходимо вести следующую работу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</a:p>
          <a:p>
            <a:pPr fontAlgn="t"/>
            <a:endParaRPr lang="ru-RU" dirty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 smtClean="0"/>
              <a:t>Учить </a:t>
            </a:r>
            <a:r>
              <a:rPr lang="ru-RU" dirty="0"/>
              <a:t>согласовывать слова в роде, числе, падеже; </a:t>
            </a:r>
            <a:endParaRPr lang="ru-RU" dirty="0" smtClean="0"/>
          </a:p>
          <a:p>
            <a:pPr fontAlgn="t"/>
            <a:endParaRPr lang="ru-RU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 smtClean="0"/>
              <a:t>употреблять </a:t>
            </a:r>
            <a:r>
              <a:rPr lang="ru-RU" dirty="0"/>
              <a:t>существительные с предлогами В, НА, ПОД, ЗА; </a:t>
            </a:r>
            <a:endParaRPr lang="ru-RU" dirty="0" smtClean="0"/>
          </a:p>
          <a:p>
            <a:pPr fontAlgn="t"/>
            <a:endParaRPr lang="ru-RU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 smtClean="0"/>
              <a:t>употреблять </a:t>
            </a:r>
            <a:r>
              <a:rPr lang="ru-RU" dirty="0"/>
              <a:t>имена существительные в форме ед. и мн. </a:t>
            </a:r>
            <a:r>
              <a:rPr lang="ru-RU" dirty="0" smtClean="0"/>
              <a:t>числа; </a:t>
            </a:r>
          </a:p>
          <a:p>
            <a:pPr fontAlgn="t"/>
            <a:endParaRPr lang="ru-RU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 smtClean="0"/>
              <a:t>употреблять </a:t>
            </a:r>
            <a:r>
              <a:rPr lang="ru-RU" dirty="0"/>
              <a:t>форму мн. числа существительных в родит. падеже (бабочек, матрешек); </a:t>
            </a:r>
            <a:endParaRPr lang="ru-RU" dirty="0" smtClean="0"/>
          </a:p>
          <a:p>
            <a:pPr fontAlgn="t"/>
            <a:endParaRPr lang="ru-RU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 smtClean="0"/>
              <a:t>совершенствовать </a:t>
            </a:r>
            <a:r>
              <a:rPr lang="ru-RU" dirty="0"/>
              <a:t>умение правильно использовать предлоги в речи; </a:t>
            </a:r>
            <a:r>
              <a:rPr lang="ru-RU" dirty="0" smtClean="0"/>
              <a:t>употреблять сущ</a:t>
            </a:r>
            <a:r>
              <a:rPr lang="ru-RU" dirty="0"/>
              <a:t>. в именит. и родительном падежах (лисята-лисят, зайчата-зайчат);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136836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0135" y="1052736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/>
              <a:t>употреблять формы повелит. наклонения глаголов (хотеть, бежать, лежать</a:t>
            </a:r>
            <a:r>
              <a:rPr lang="ru-RU" dirty="0" smtClean="0"/>
              <a:t>);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Учить согласовывать сущ. с числительными (два яблока, пять яблок); </a:t>
            </a:r>
          </a:p>
          <a:p>
            <a:pPr fontAlgn="t"/>
            <a:r>
              <a:rPr lang="ru-RU" dirty="0" smtClean="0"/>
              <a:t>     сущ</a:t>
            </a:r>
            <a:r>
              <a:rPr lang="ru-RU" dirty="0"/>
              <a:t>. с </a:t>
            </a:r>
            <a:r>
              <a:rPr lang="ru-RU" dirty="0" err="1"/>
              <a:t>прилагат</a:t>
            </a:r>
            <a:r>
              <a:rPr lang="ru-RU" dirty="0"/>
              <a:t>.; </a:t>
            </a:r>
            <a:endParaRPr lang="ru-RU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/>
              <a:t>знакомить детей с разными способами словообразования слов с помощью приставок и суффиксов.(город-пригород, сахар- сахарница, учить-учитель); продолжать учить детей составлять простые и сложные предложения (по образцу</a:t>
            </a:r>
            <a:r>
              <a:rPr lang="ru-RU" dirty="0" smtClean="0"/>
              <a:t>).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 smtClean="0"/>
              <a:t>Учить образовывать </a:t>
            </a:r>
            <a:r>
              <a:rPr lang="ru-RU" dirty="0"/>
              <a:t>сравнительную и превосходную степени имен прилагательных (</a:t>
            </a:r>
            <a:r>
              <a:rPr lang="ru-RU" dirty="0" err="1"/>
              <a:t>например,от</a:t>
            </a:r>
            <a:r>
              <a:rPr lang="ru-RU" dirty="0"/>
              <a:t> </a:t>
            </a:r>
            <a:r>
              <a:rPr lang="ru-RU" dirty="0" err="1"/>
              <a:t>прилагат</a:t>
            </a:r>
            <a:r>
              <a:rPr lang="ru-RU" dirty="0"/>
              <a:t>. «высокий»: ВЫШЕ, БОЛЕЕ ВЫСОКИЙ, ВЫСОЧАЙШИЙ, САМЫЙ ВЫСОКИЙ, ВЫШЕ ВСЕХ); </a:t>
            </a:r>
            <a:endParaRPr lang="ru-RU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ru-RU" dirty="0" smtClean="0"/>
              <a:t>учить </a:t>
            </a:r>
            <a:r>
              <a:rPr lang="ru-RU" dirty="0"/>
              <a:t>образовывать однокоренные слова;</a:t>
            </a:r>
          </a:p>
        </p:txBody>
      </p:sp>
    </p:spTree>
    <p:extLst>
      <p:ext uri="{BB962C8B-B14F-4D97-AF65-F5344CB8AC3E}">
        <p14:creationId xmlns:p14="http://schemas.microsoft.com/office/powerpoint/2010/main" val="20071734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700808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eddy Bear" panose="02000600000000000000" pitchFamily="2" charset="0"/>
              </a:rPr>
              <a:t>Дидактические игры и упражнения, 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Teddy Bear" panose="02000600000000000000" pitchFamily="2" charset="0"/>
              </a:rPr>
              <a:t>с</a:t>
            </a:r>
            <a:r>
              <a:rPr lang="ru-RU" sz="2800" b="1" dirty="0" smtClean="0">
                <a:solidFill>
                  <a:srgbClr val="00B050"/>
                </a:solidFill>
                <a:latin typeface="Teddy Bear" panose="02000600000000000000" pitchFamily="2" charset="0"/>
              </a:rPr>
              <a:t>пособствующие формированию </a:t>
            </a:r>
            <a:r>
              <a:rPr lang="ru-RU" sz="2800" b="1" dirty="0" err="1" smtClean="0">
                <a:solidFill>
                  <a:srgbClr val="00B050"/>
                </a:solidFill>
                <a:latin typeface="Teddy Bear" panose="02000600000000000000" pitchFamily="2" charset="0"/>
              </a:rPr>
              <a:t>лексико</a:t>
            </a:r>
            <a:r>
              <a:rPr lang="ru-RU" sz="2800" b="1" dirty="0" smtClean="0">
                <a:solidFill>
                  <a:srgbClr val="00B050"/>
                </a:solidFill>
                <a:latin typeface="Teddy Bear" panose="02000600000000000000" pitchFamily="2" charset="0"/>
              </a:rPr>
              <a:t> – грамматического строя речи.</a:t>
            </a:r>
            <a:endParaRPr lang="ru-RU" sz="2800" b="1" dirty="0">
              <a:solidFill>
                <a:srgbClr val="00B050"/>
              </a:solidFill>
              <a:latin typeface="Teddy Bear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5238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0" y="500040"/>
            <a:ext cx="9572400" cy="9284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           «Загадки Зайца» 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  </a:t>
            </a:r>
            <a:r>
              <a:rPr lang="ru-RU" sz="23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ru-RU" sz="2300">
                <a:solidFill>
                  <a:srgbClr val="000000"/>
                </a:solidFill>
                <a:latin typeface="Calibri"/>
              </a:rPr>
              <a:t> научить определять предмет по его признакам, активизировать словарь. 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87" name="Picture 3"/>
          <p:cNvPicPr/>
          <p:nvPr/>
        </p:nvPicPr>
        <p:blipFill>
          <a:blip r:embed="rId3"/>
          <a:stretch/>
        </p:blipFill>
        <p:spPr>
          <a:xfrm>
            <a:off x="785880" y="1143000"/>
            <a:ext cx="2418840" cy="2285640"/>
          </a:xfrm>
          <a:prstGeom prst="rect">
            <a:avLst/>
          </a:prstGeom>
          <a:ln w="9360">
            <a:noFill/>
          </a:ln>
        </p:spPr>
      </p:pic>
      <p:pic>
        <p:nvPicPr>
          <p:cNvPr id="88" name="Picture 5"/>
          <p:cNvPicPr/>
          <p:nvPr/>
        </p:nvPicPr>
        <p:blipFill>
          <a:blip r:embed="rId4"/>
          <a:stretch/>
        </p:blipFill>
        <p:spPr>
          <a:xfrm>
            <a:off x="0" y="4643280"/>
            <a:ext cx="4000320" cy="1696680"/>
          </a:xfrm>
          <a:prstGeom prst="rect">
            <a:avLst/>
          </a:prstGeom>
          <a:ln w="9360">
            <a:noFill/>
          </a:ln>
        </p:spPr>
      </p:pic>
      <p:pic>
        <p:nvPicPr>
          <p:cNvPr id="89" name="Picture 6"/>
          <p:cNvPicPr/>
          <p:nvPr/>
        </p:nvPicPr>
        <p:blipFill>
          <a:blip r:embed="rId5"/>
          <a:stretch/>
        </p:blipFill>
        <p:spPr>
          <a:xfrm rot="21206400">
            <a:off x="5192280" y="3349800"/>
            <a:ext cx="3790440" cy="3018960"/>
          </a:xfrm>
          <a:prstGeom prst="rect">
            <a:avLst/>
          </a:prstGeom>
          <a:ln w="9360">
            <a:noFill/>
          </a:ln>
        </p:spPr>
      </p:pic>
      <p:pic>
        <p:nvPicPr>
          <p:cNvPr id="90" name="Picture 7"/>
          <p:cNvPicPr/>
          <p:nvPr/>
        </p:nvPicPr>
        <p:blipFill>
          <a:blip r:embed="rId6"/>
          <a:stretch/>
        </p:blipFill>
        <p:spPr>
          <a:xfrm>
            <a:off x="5048280" y="1143000"/>
            <a:ext cx="3428640" cy="2571480"/>
          </a:xfrm>
          <a:prstGeom prst="rect">
            <a:avLst/>
          </a:prstGeom>
          <a:ln w="9360">
            <a:noFill/>
          </a:ln>
        </p:spPr>
      </p:pic>
      <p:sp>
        <p:nvSpPr>
          <p:cNvPr id="91" name="CustomShape 2"/>
          <p:cNvSpPr/>
          <p:nvPr/>
        </p:nvSpPr>
        <p:spPr>
          <a:xfrm>
            <a:off x="0" y="3643200"/>
            <a:ext cx="6786360" cy="639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</a:rPr>
              <a:t>«Длинная, красная (морковь). Зеленый, длинный (огурец). 
Круглый, красный (помидор). Зеленая, круглая (капуста)»</a:t>
            </a:r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6679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/>
          <p:cNvPicPr/>
          <p:nvPr/>
        </p:nvPicPr>
        <p:blipFill>
          <a:blip r:embed="rId2"/>
          <a:stretch/>
        </p:blipFill>
        <p:spPr>
          <a:xfrm>
            <a:off x="0" y="928800"/>
            <a:ext cx="1428480" cy="1428480"/>
          </a:xfrm>
          <a:prstGeom prst="rect">
            <a:avLst/>
          </a:prstGeom>
          <a:ln w="9360">
            <a:noFill/>
          </a:ln>
        </p:spPr>
      </p:pic>
      <p:pic>
        <p:nvPicPr>
          <p:cNvPr id="93" name="Picture 4"/>
          <p:cNvPicPr/>
          <p:nvPr/>
        </p:nvPicPr>
        <p:blipFill>
          <a:blip r:embed="rId3"/>
          <a:stretch/>
        </p:blipFill>
        <p:spPr>
          <a:xfrm>
            <a:off x="1525680" y="928800"/>
            <a:ext cx="2323800" cy="1785600"/>
          </a:xfrm>
          <a:prstGeom prst="rect">
            <a:avLst/>
          </a:prstGeom>
          <a:ln w="9360">
            <a:noFill/>
          </a:ln>
        </p:spPr>
      </p:pic>
      <p:pic>
        <p:nvPicPr>
          <p:cNvPr id="94" name="Picture 5"/>
          <p:cNvPicPr/>
          <p:nvPr/>
        </p:nvPicPr>
        <p:blipFill>
          <a:blip r:embed="rId4"/>
          <a:stretch/>
        </p:blipFill>
        <p:spPr>
          <a:xfrm>
            <a:off x="285840" y="2786040"/>
            <a:ext cx="1418760" cy="1928520"/>
          </a:xfrm>
          <a:prstGeom prst="rect">
            <a:avLst/>
          </a:prstGeom>
          <a:ln w="9360">
            <a:noFill/>
          </a:ln>
        </p:spPr>
      </p:pic>
      <p:pic>
        <p:nvPicPr>
          <p:cNvPr id="95" name="Picture 6"/>
          <p:cNvPicPr/>
          <p:nvPr/>
        </p:nvPicPr>
        <p:blipFill>
          <a:blip r:embed="rId5"/>
          <a:stretch/>
        </p:blipFill>
        <p:spPr>
          <a:xfrm>
            <a:off x="1928880" y="2928960"/>
            <a:ext cx="2246040" cy="1714320"/>
          </a:xfrm>
          <a:prstGeom prst="rect">
            <a:avLst/>
          </a:prstGeom>
          <a:ln w="9360">
            <a:noFill/>
          </a:ln>
        </p:spPr>
      </p:pic>
      <p:pic>
        <p:nvPicPr>
          <p:cNvPr id="96" name="Picture 3"/>
          <p:cNvPicPr/>
          <p:nvPr/>
        </p:nvPicPr>
        <p:blipFill>
          <a:blip r:embed="rId6"/>
          <a:stretch/>
        </p:blipFill>
        <p:spPr>
          <a:xfrm>
            <a:off x="5143680" y="1214280"/>
            <a:ext cx="1333080" cy="1428480"/>
          </a:xfrm>
          <a:prstGeom prst="rect">
            <a:avLst/>
          </a:prstGeom>
          <a:ln w="9360">
            <a:noFill/>
          </a:ln>
        </p:spPr>
      </p:pic>
      <p:pic>
        <p:nvPicPr>
          <p:cNvPr id="97" name="Picture 6"/>
          <p:cNvPicPr/>
          <p:nvPr/>
        </p:nvPicPr>
        <p:blipFill>
          <a:blip r:embed="rId7"/>
          <a:stretch/>
        </p:blipFill>
        <p:spPr>
          <a:xfrm>
            <a:off x="46080" y="4900680"/>
            <a:ext cx="1910880" cy="1910880"/>
          </a:xfrm>
          <a:prstGeom prst="rect">
            <a:avLst/>
          </a:prstGeom>
          <a:ln w="9360">
            <a:noFill/>
          </a:ln>
        </p:spPr>
      </p:pic>
      <p:pic>
        <p:nvPicPr>
          <p:cNvPr id="98" name="Picture 5"/>
          <p:cNvPicPr/>
          <p:nvPr/>
        </p:nvPicPr>
        <p:blipFill>
          <a:blip r:embed="rId8"/>
          <a:stretch/>
        </p:blipFill>
        <p:spPr>
          <a:xfrm>
            <a:off x="1785960" y="4714920"/>
            <a:ext cx="2285640" cy="1714320"/>
          </a:xfrm>
          <a:prstGeom prst="rect">
            <a:avLst/>
          </a:prstGeom>
          <a:ln w="9360">
            <a:noFill/>
          </a:ln>
        </p:spPr>
      </p:pic>
      <p:pic>
        <p:nvPicPr>
          <p:cNvPr id="99" name="Picture 8"/>
          <p:cNvPicPr/>
          <p:nvPr/>
        </p:nvPicPr>
        <p:blipFill>
          <a:blip r:embed="rId9"/>
          <a:stretch/>
        </p:blipFill>
        <p:spPr>
          <a:xfrm rot="21162600">
            <a:off x="4857480" y="4000320"/>
            <a:ext cx="2142720" cy="1213920"/>
          </a:xfrm>
          <a:prstGeom prst="rect">
            <a:avLst/>
          </a:prstGeom>
          <a:ln w="9360">
            <a:noFill/>
          </a:ln>
        </p:spPr>
      </p:pic>
      <p:pic>
        <p:nvPicPr>
          <p:cNvPr id="100" name="Picture 3"/>
          <p:cNvPicPr/>
          <p:nvPr/>
        </p:nvPicPr>
        <p:blipFill>
          <a:blip r:embed="rId10"/>
          <a:stretch/>
        </p:blipFill>
        <p:spPr>
          <a:xfrm>
            <a:off x="6858000" y="1714680"/>
            <a:ext cx="1066320" cy="1142640"/>
          </a:xfrm>
          <a:prstGeom prst="rect">
            <a:avLst/>
          </a:prstGeom>
          <a:ln w="9360">
            <a:noFill/>
          </a:ln>
        </p:spPr>
      </p:pic>
      <p:pic>
        <p:nvPicPr>
          <p:cNvPr id="101" name="Picture 7"/>
          <p:cNvPicPr/>
          <p:nvPr/>
        </p:nvPicPr>
        <p:blipFill>
          <a:blip r:embed="rId11"/>
          <a:stretch/>
        </p:blipFill>
        <p:spPr>
          <a:xfrm>
            <a:off x="6711840" y="4286160"/>
            <a:ext cx="2431800" cy="1491840"/>
          </a:xfrm>
          <a:prstGeom prst="rect">
            <a:avLst/>
          </a:prstGeom>
          <a:ln w="9360">
            <a:noFill/>
          </a:ln>
        </p:spPr>
      </p:pic>
      <p:sp>
        <p:nvSpPr>
          <p:cNvPr id="102" name="CustomShape 1"/>
          <p:cNvSpPr/>
          <p:nvPr/>
        </p:nvSpPr>
        <p:spPr>
          <a:xfrm>
            <a:off x="0" y="0"/>
            <a:ext cx="9429480" cy="1187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000000"/>
                </a:solidFill>
                <a:latin typeface="Calibri"/>
              </a:rPr>
              <a:t>        </a:t>
            </a:r>
            <a:r>
              <a:rPr lang="en-US" sz="2400" b="1">
                <a:solidFill>
                  <a:srgbClr val="000000"/>
                </a:solidFill>
                <a:latin typeface="Calibri"/>
              </a:rPr>
              <a:t>«Один - много» </a:t>
            </a:r>
            <a:r>
              <a:rPr lang="en-US" sz="2400">
                <a:solidFill>
                  <a:srgbClr val="000000"/>
                </a:solidFill>
                <a:latin typeface="Calibri"/>
              </a:rPr>
              <a:t>
</a:t>
            </a:r>
            <a:r>
              <a:rPr lang="en-US" sz="23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en-US" sz="2300">
                <a:solidFill>
                  <a:srgbClr val="000000"/>
                </a:solidFill>
                <a:latin typeface="Calibri"/>
              </a:rPr>
              <a:t> научить образовывать существительные множественного числа</a:t>
            </a:r>
            <a:r>
              <a:rPr lang="en-US" sz="2400">
                <a:solidFill>
                  <a:srgbClr val="000000"/>
                </a:solidFill>
                <a:latin typeface="Calibri"/>
              </a:rPr>
              <a:t>. 
</a:t>
            </a:r>
            <a:endParaRPr>
              <a:solidFill>
                <a:prstClr val="black"/>
              </a:solidFill>
            </a:endParaRPr>
          </a:p>
        </p:txBody>
      </p:sp>
      <p:pic>
        <p:nvPicPr>
          <p:cNvPr id="103" name="Picture 3"/>
          <p:cNvPicPr/>
          <p:nvPr/>
        </p:nvPicPr>
        <p:blipFill>
          <a:blip r:embed="rId12"/>
          <a:stretch/>
        </p:blipFill>
        <p:spPr>
          <a:xfrm>
            <a:off x="7715160" y="1000080"/>
            <a:ext cx="799920" cy="856800"/>
          </a:xfrm>
          <a:prstGeom prst="rect">
            <a:avLst/>
          </a:prstGeom>
          <a:ln w="9360">
            <a:noFill/>
          </a:ln>
        </p:spPr>
      </p:pic>
      <p:pic>
        <p:nvPicPr>
          <p:cNvPr id="104" name="Picture 3"/>
          <p:cNvPicPr/>
          <p:nvPr/>
        </p:nvPicPr>
        <p:blipFill>
          <a:blip r:embed="rId13"/>
          <a:stretch/>
        </p:blipFill>
        <p:spPr>
          <a:xfrm>
            <a:off x="8001000" y="2357280"/>
            <a:ext cx="732960" cy="785520"/>
          </a:xfrm>
          <a:prstGeom prst="rect">
            <a:avLst/>
          </a:prstGeom>
          <a:ln w="9360">
            <a:noFill/>
          </a:ln>
        </p:spPr>
      </p:pic>
      <p:pic>
        <p:nvPicPr>
          <p:cNvPr id="105" name="Picture 3"/>
          <p:cNvPicPr/>
          <p:nvPr/>
        </p:nvPicPr>
        <p:blipFill>
          <a:blip r:embed="rId14"/>
          <a:stretch/>
        </p:blipFill>
        <p:spPr>
          <a:xfrm>
            <a:off x="8477280" y="1643040"/>
            <a:ext cx="666360" cy="713880"/>
          </a:xfrm>
          <a:prstGeom prst="rect">
            <a:avLst/>
          </a:prstGeom>
          <a:ln w="9360"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3643200" y="6215040"/>
            <a:ext cx="5785920" cy="364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</a:rPr>
              <a:t>Например: яблоко – яблоки, банан – бананы и др.</a:t>
            </a:r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2944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285840" y="274680"/>
            <a:ext cx="885780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   
«Назови ласково» 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23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ru-RU" sz="2300">
                <a:solidFill>
                  <a:srgbClr val="000000"/>
                </a:solidFill>
                <a:latin typeface="Calibri"/>
              </a:rPr>
              <a:t>  учить образовывать существительные с уменьшительно-ласкательными суффиксами.
</a:t>
            </a:r>
            <a:r>
              <a:rPr lang="ru-RU" sz="2000">
                <a:solidFill>
                  <a:srgbClr val="000000"/>
                </a:solidFill>
                <a:latin typeface="Bangle"/>
              </a:rPr>
              <a:t>                                       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Например: сарафан – сарафанчик носки – носочки и т.д.</a:t>
            </a:r>
            <a:r>
              <a:rPr lang="ru-RU" sz="2300">
                <a:solidFill>
                  <a:srgbClr val="000000"/>
                </a:solidFill>
                <a:latin typeface="Calibri"/>
              </a:rPr>
              <a:t>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108" name="Picture 2"/>
          <p:cNvPicPr/>
          <p:nvPr/>
        </p:nvPicPr>
        <p:blipFill>
          <a:blip r:embed="rId2"/>
          <a:stretch/>
        </p:blipFill>
        <p:spPr>
          <a:xfrm>
            <a:off x="357120" y="2143080"/>
            <a:ext cx="1719000" cy="2176200"/>
          </a:xfrm>
          <a:prstGeom prst="rect">
            <a:avLst/>
          </a:prstGeom>
          <a:ln w="9360">
            <a:noFill/>
          </a:ln>
        </p:spPr>
      </p:pic>
      <p:pic>
        <p:nvPicPr>
          <p:cNvPr id="109" name="Picture 3"/>
          <p:cNvPicPr/>
          <p:nvPr/>
        </p:nvPicPr>
        <p:blipFill>
          <a:blip r:embed="rId3"/>
          <a:stretch/>
        </p:blipFill>
        <p:spPr>
          <a:xfrm rot="479400">
            <a:off x="6995880" y="1780920"/>
            <a:ext cx="2211120" cy="3168360"/>
          </a:xfrm>
          <a:prstGeom prst="rect">
            <a:avLst/>
          </a:prstGeom>
          <a:ln w="9360">
            <a:noFill/>
          </a:ln>
        </p:spPr>
      </p:pic>
      <p:pic>
        <p:nvPicPr>
          <p:cNvPr id="110" name="Picture 2"/>
          <p:cNvPicPr/>
          <p:nvPr/>
        </p:nvPicPr>
        <p:blipFill>
          <a:blip r:embed="rId4"/>
          <a:stretch/>
        </p:blipFill>
        <p:spPr>
          <a:xfrm>
            <a:off x="2714760" y="1714680"/>
            <a:ext cx="2214360" cy="2214360"/>
          </a:xfrm>
          <a:prstGeom prst="rect">
            <a:avLst/>
          </a:prstGeom>
          <a:ln w="9360">
            <a:noFill/>
          </a:ln>
        </p:spPr>
      </p:pic>
      <p:pic>
        <p:nvPicPr>
          <p:cNvPr id="111" name="Picture 3"/>
          <p:cNvPicPr/>
          <p:nvPr/>
        </p:nvPicPr>
        <p:blipFill>
          <a:blip r:embed="rId5"/>
          <a:stretch/>
        </p:blipFill>
        <p:spPr>
          <a:xfrm rot="637800">
            <a:off x="1855800" y="4589280"/>
            <a:ext cx="1904760" cy="1714320"/>
          </a:xfrm>
          <a:prstGeom prst="rect">
            <a:avLst/>
          </a:prstGeom>
          <a:ln w="9360">
            <a:noFill/>
          </a:ln>
        </p:spPr>
      </p:pic>
      <p:pic>
        <p:nvPicPr>
          <p:cNvPr id="112" name="Picture 4"/>
          <p:cNvPicPr/>
          <p:nvPr/>
        </p:nvPicPr>
        <p:blipFill>
          <a:blip r:embed="rId6"/>
          <a:stretch/>
        </p:blipFill>
        <p:spPr>
          <a:xfrm>
            <a:off x="4500720" y="3500280"/>
            <a:ext cx="2158560" cy="27144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22866078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285840" y="285840"/>
            <a:ext cx="8229240" cy="85680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
       «Узнай игрушку» 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24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 уточнение и активизация словаря. 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114" name="Picture 2"/>
          <p:cNvPicPr/>
          <p:nvPr/>
        </p:nvPicPr>
        <p:blipFill>
          <a:blip r:embed="rId2"/>
          <a:stretch/>
        </p:blipFill>
        <p:spPr>
          <a:xfrm>
            <a:off x="1928880" y="3714840"/>
            <a:ext cx="2220480" cy="3142800"/>
          </a:xfrm>
          <a:prstGeom prst="rect">
            <a:avLst/>
          </a:prstGeom>
          <a:ln w="9360">
            <a:noFill/>
          </a:ln>
        </p:spPr>
      </p:pic>
      <p:sp>
        <p:nvSpPr>
          <p:cNvPr id="115" name="CustomShape 2"/>
          <p:cNvSpPr/>
          <p:nvPr/>
        </p:nvSpPr>
        <p:spPr>
          <a:xfrm>
            <a:off x="1143000" y="928800"/>
            <a:ext cx="8000640" cy="820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rgbClr val="000000"/>
                </a:solidFill>
              </a:rPr>
              <a:t>/Рассказ об игрушке, например: «Эта игрушка красного цвета синими полосками. Она круглой формы, хорошо прыгает. Можно играть и руками, и нога ми»./
</a:t>
            </a:r>
            <a:endParaRPr>
              <a:solidFill>
                <a:prstClr val="black"/>
              </a:solidFill>
            </a:endParaRPr>
          </a:p>
        </p:txBody>
      </p:sp>
      <p:pic>
        <p:nvPicPr>
          <p:cNvPr id="116" name="Picture 3"/>
          <p:cNvPicPr/>
          <p:nvPr/>
        </p:nvPicPr>
        <p:blipFill>
          <a:blip r:embed="rId3"/>
          <a:stretch/>
        </p:blipFill>
        <p:spPr>
          <a:xfrm>
            <a:off x="6500880" y="2071800"/>
            <a:ext cx="2063520" cy="2071440"/>
          </a:xfrm>
          <a:prstGeom prst="rect">
            <a:avLst/>
          </a:prstGeom>
          <a:ln w="9360">
            <a:noFill/>
          </a:ln>
        </p:spPr>
      </p:pic>
      <p:pic>
        <p:nvPicPr>
          <p:cNvPr id="117" name="Picture 4"/>
          <p:cNvPicPr/>
          <p:nvPr/>
        </p:nvPicPr>
        <p:blipFill>
          <a:blip r:embed="rId4"/>
          <a:stretch/>
        </p:blipFill>
        <p:spPr>
          <a:xfrm>
            <a:off x="428760" y="1928880"/>
            <a:ext cx="1993680" cy="1999800"/>
          </a:xfrm>
          <a:prstGeom prst="rect">
            <a:avLst/>
          </a:prstGeom>
          <a:ln w="9360">
            <a:noFill/>
          </a:ln>
        </p:spPr>
      </p:pic>
      <p:pic>
        <p:nvPicPr>
          <p:cNvPr id="118" name="Picture 5"/>
          <p:cNvPicPr/>
          <p:nvPr/>
        </p:nvPicPr>
        <p:blipFill>
          <a:blip r:embed="rId5"/>
          <a:stretch/>
        </p:blipFill>
        <p:spPr>
          <a:xfrm>
            <a:off x="5786280" y="3714840"/>
            <a:ext cx="1539360" cy="2820600"/>
          </a:xfrm>
          <a:prstGeom prst="rect">
            <a:avLst/>
          </a:prstGeom>
          <a:ln w="9360">
            <a:noFill/>
          </a:ln>
        </p:spPr>
      </p:pic>
      <p:pic>
        <p:nvPicPr>
          <p:cNvPr id="119" name="Picture 6"/>
          <p:cNvPicPr/>
          <p:nvPr/>
        </p:nvPicPr>
        <p:blipFill>
          <a:blip r:embed="rId6"/>
          <a:stretch/>
        </p:blipFill>
        <p:spPr>
          <a:xfrm>
            <a:off x="3071880" y="1428840"/>
            <a:ext cx="3055680" cy="29286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16269397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81369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B0F0"/>
                </a:solidFill>
                <a:latin typeface="Times New Roman"/>
                <a:ea typeface="Times New Roman"/>
              </a:rPr>
              <a:t>Словарь</a:t>
            </a:r>
            <a:r>
              <a:rPr lang="ru-RU" sz="2000" b="1" dirty="0">
                <a:solidFill>
                  <a:srgbClr val="00124E"/>
                </a:solidFill>
                <a:latin typeface="Times New Roman"/>
                <a:ea typeface="Times New Roman"/>
              </a:rPr>
              <a:t> - это слова (основные единицы речи) обозначающие предметы, явления, действия и признаки окружающей действительности.</a:t>
            </a:r>
            <a:endParaRPr lang="ru-RU" sz="2000" b="1" dirty="0">
              <a:latin typeface="Times New Roman"/>
              <a:ea typeface="Times New Roman"/>
            </a:endParaRPr>
          </a:p>
          <a:p>
            <a:r>
              <a:rPr lang="ru-RU" sz="2000" b="1" dirty="0">
                <a:solidFill>
                  <a:srgbClr val="00124E"/>
                </a:solidFill>
                <a:latin typeface="Times New Roman"/>
                <a:ea typeface="Times New Roman"/>
              </a:rPr>
              <a:t>Различают словарь активный и пассивный</a:t>
            </a:r>
            <a:r>
              <a:rPr lang="ru-RU" sz="2000" b="1" dirty="0" smtClean="0">
                <a:solidFill>
                  <a:srgbClr val="00124E"/>
                </a:solidFill>
                <a:latin typeface="Times New Roman"/>
                <a:ea typeface="Times New Roman"/>
              </a:rPr>
              <a:t>.</a:t>
            </a:r>
          </a:p>
          <a:p>
            <a:endParaRPr lang="ru-RU" sz="2000" b="1" dirty="0">
              <a:latin typeface="Times New Roman"/>
              <a:ea typeface="Times New Roman"/>
            </a:endParaRPr>
          </a:p>
          <a:p>
            <a:r>
              <a:rPr lang="ru-RU" sz="2000" b="1" i="1" dirty="0">
                <a:solidFill>
                  <a:srgbClr val="00B0F0"/>
                </a:solidFill>
                <a:latin typeface="Times New Roman"/>
                <a:ea typeface="Times New Roman"/>
              </a:rPr>
              <a:t>Активный словарь</a:t>
            </a:r>
            <a:r>
              <a:rPr lang="ru-RU" sz="2000" b="1" dirty="0">
                <a:solidFill>
                  <a:srgbClr val="00B0F0"/>
                </a:solidFill>
                <a:latin typeface="Times New Roman"/>
                <a:ea typeface="Times New Roman"/>
              </a:rPr>
              <a:t> </a:t>
            </a:r>
            <a:r>
              <a:rPr lang="ru-RU" sz="2000" b="1" dirty="0">
                <a:solidFill>
                  <a:srgbClr val="00124E"/>
                </a:solidFill>
                <a:latin typeface="Times New Roman"/>
                <a:ea typeface="Times New Roman"/>
              </a:rPr>
              <a:t>- это слова, </a:t>
            </a:r>
            <a:r>
              <a:rPr lang="ru-RU" sz="2000" b="1" dirty="0" smtClean="0">
                <a:solidFill>
                  <a:srgbClr val="00124E"/>
                </a:solidFill>
                <a:latin typeface="Times New Roman"/>
                <a:ea typeface="Times New Roman"/>
              </a:rPr>
              <a:t>котор</a:t>
            </a:r>
            <a:r>
              <a:rPr lang="ru-RU" sz="2000" b="1" dirty="0">
                <a:solidFill>
                  <a:srgbClr val="00124E"/>
                </a:solidFill>
                <a:latin typeface="Times New Roman"/>
                <a:ea typeface="Times New Roman"/>
              </a:rPr>
              <a:t>ы</a:t>
            </a:r>
            <a:r>
              <a:rPr lang="ru-RU" sz="2000" b="1" dirty="0" smtClean="0">
                <a:solidFill>
                  <a:srgbClr val="00124E"/>
                </a:solidFill>
                <a:latin typeface="Times New Roman"/>
                <a:ea typeface="Times New Roman"/>
              </a:rPr>
              <a:t>е </a:t>
            </a:r>
            <a:r>
              <a:rPr lang="ru-RU" sz="2000" b="1" dirty="0">
                <a:solidFill>
                  <a:srgbClr val="00124E"/>
                </a:solidFill>
                <a:latin typeface="Times New Roman"/>
                <a:ea typeface="Times New Roman"/>
              </a:rPr>
              <a:t>говорящий не только понимает, но и употребляет. Активный словарь во многом определяет богатство и культуру речи</a:t>
            </a:r>
            <a:r>
              <a:rPr lang="ru-RU" sz="2000" b="1" dirty="0" smtClean="0">
                <a:solidFill>
                  <a:srgbClr val="00124E"/>
                </a:solidFill>
                <a:latin typeface="Times New Roman"/>
                <a:ea typeface="Times New Roman"/>
              </a:rPr>
              <a:t>.</a:t>
            </a:r>
          </a:p>
          <a:p>
            <a:endParaRPr lang="ru-RU" sz="2000" b="1" dirty="0">
              <a:latin typeface="Times New Roman"/>
              <a:ea typeface="Times New Roman"/>
            </a:endParaRPr>
          </a:p>
          <a:p>
            <a:r>
              <a:rPr lang="ru-RU" sz="2000" b="1" i="1" dirty="0" smtClean="0">
                <a:solidFill>
                  <a:srgbClr val="00B0F0"/>
                </a:solidFill>
                <a:latin typeface="Times New Roman"/>
                <a:ea typeface="Times New Roman"/>
              </a:rPr>
              <a:t>Пассивный </a:t>
            </a:r>
            <a:r>
              <a:rPr lang="ru-RU" sz="2000" b="1" i="1" dirty="0">
                <a:solidFill>
                  <a:srgbClr val="00B0F0"/>
                </a:solidFill>
                <a:latin typeface="Times New Roman"/>
                <a:ea typeface="Times New Roman"/>
              </a:rPr>
              <a:t>словарь</a:t>
            </a:r>
            <a:r>
              <a:rPr lang="ru-RU" sz="2000" b="1" dirty="0">
                <a:solidFill>
                  <a:srgbClr val="00B0F0"/>
                </a:solidFill>
                <a:latin typeface="Times New Roman"/>
                <a:ea typeface="Times New Roman"/>
              </a:rPr>
              <a:t> </a:t>
            </a:r>
            <a:r>
              <a:rPr lang="ru-RU" sz="2000" b="1" dirty="0">
                <a:solidFill>
                  <a:srgbClr val="00124E"/>
                </a:solidFill>
                <a:latin typeface="Times New Roman"/>
                <a:ea typeface="Times New Roman"/>
              </a:rPr>
              <a:t>- это слова, которые говорящий на данном языке понимает, но сам не употребляет. Пассивный словарь значительно больше активного, сюда относятся слова, о значении </a:t>
            </a:r>
            <a:r>
              <a:rPr lang="ru-RU" sz="2000" b="1" dirty="0" err="1">
                <a:solidFill>
                  <a:srgbClr val="00124E"/>
                </a:solidFill>
                <a:latin typeface="Times New Roman"/>
                <a:ea typeface="Times New Roman"/>
              </a:rPr>
              <a:t>котоҏыҳ</a:t>
            </a:r>
            <a:r>
              <a:rPr lang="ru-RU" sz="2000" b="1" dirty="0">
                <a:solidFill>
                  <a:srgbClr val="00124E"/>
                </a:solidFill>
                <a:latin typeface="Times New Roman"/>
                <a:ea typeface="Times New Roman"/>
              </a:rPr>
              <a:t> человек догадывается по контексту, которые всплывают в сознании лишь тогда, когда их слышат. </a:t>
            </a:r>
            <a:endParaRPr lang="ru-RU" sz="2000" b="1" dirty="0"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0" y="285840"/>
            <a:ext cx="865800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     «Чего не хватает?» 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  </a:t>
            </a:r>
            <a:r>
              <a:rPr lang="ru-RU" sz="24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 развитие у ребенка целостного восприятия предмета. </a:t>
            </a:r>
            <a:r>
              <a:rPr lang="ru-RU" sz="4400">
                <a:solidFill>
                  <a:srgbClr val="000000"/>
                </a:solidFill>
                <a:latin typeface="Calibri"/>
              </a:rPr>
              <a:t>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121" name="Picture 2"/>
          <p:cNvPicPr/>
          <p:nvPr/>
        </p:nvPicPr>
        <p:blipFill>
          <a:blip r:embed="rId2"/>
          <a:stretch/>
        </p:blipFill>
        <p:spPr>
          <a:xfrm rot="20919600">
            <a:off x="642960" y="1714320"/>
            <a:ext cx="1213920" cy="1571400"/>
          </a:xfrm>
          <a:prstGeom prst="rect">
            <a:avLst/>
          </a:prstGeom>
          <a:ln w="9360">
            <a:noFill/>
          </a:ln>
        </p:spPr>
      </p:pic>
      <p:pic>
        <p:nvPicPr>
          <p:cNvPr id="122" name="Picture 4"/>
          <p:cNvPicPr/>
          <p:nvPr/>
        </p:nvPicPr>
        <p:blipFill>
          <a:blip r:embed="rId3"/>
          <a:stretch/>
        </p:blipFill>
        <p:spPr>
          <a:xfrm>
            <a:off x="3714840" y="2428920"/>
            <a:ext cx="1238040" cy="1699920"/>
          </a:xfrm>
          <a:prstGeom prst="rect">
            <a:avLst/>
          </a:prstGeom>
          <a:ln w="9360">
            <a:noFill/>
          </a:ln>
        </p:spPr>
      </p:pic>
      <p:pic>
        <p:nvPicPr>
          <p:cNvPr id="123" name="Picture 5"/>
          <p:cNvPicPr/>
          <p:nvPr/>
        </p:nvPicPr>
        <p:blipFill>
          <a:blip r:embed="rId4"/>
          <a:stretch/>
        </p:blipFill>
        <p:spPr>
          <a:xfrm>
            <a:off x="5286240" y="4214880"/>
            <a:ext cx="2228400" cy="1409400"/>
          </a:xfrm>
          <a:prstGeom prst="rect">
            <a:avLst/>
          </a:prstGeom>
          <a:ln w="9360">
            <a:noFill/>
          </a:ln>
        </p:spPr>
      </p:pic>
      <p:pic>
        <p:nvPicPr>
          <p:cNvPr id="124" name="Picture 6"/>
          <p:cNvPicPr/>
          <p:nvPr/>
        </p:nvPicPr>
        <p:blipFill>
          <a:blip r:embed="rId5"/>
          <a:srcRect l="12905" r="14749" b="5202"/>
          <a:stretch/>
        </p:blipFill>
        <p:spPr>
          <a:xfrm>
            <a:off x="2000160" y="4071960"/>
            <a:ext cx="1412640" cy="1961640"/>
          </a:xfrm>
          <a:prstGeom prst="rect">
            <a:avLst/>
          </a:prstGeom>
          <a:ln w="9360">
            <a:noFill/>
          </a:ln>
        </p:spPr>
      </p:pic>
      <p:pic>
        <p:nvPicPr>
          <p:cNvPr id="125" name="Picture 3"/>
          <p:cNvPicPr/>
          <p:nvPr/>
        </p:nvPicPr>
        <p:blipFill>
          <a:blip r:embed="rId6"/>
          <a:srcRect l="634750" r="190250" b="1015750"/>
          <a:stretch/>
        </p:blipFill>
        <p:spPr>
          <a:xfrm>
            <a:off x="5929200" y="1428840"/>
            <a:ext cx="2285640" cy="2071440"/>
          </a:xfrm>
          <a:prstGeom prst="rect">
            <a:avLst/>
          </a:prstGeom>
          <a:ln w="9360">
            <a:noFill/>
          </a:ln>
        </p:spPr>
      </p:pic>
      <p:sp>
        <p:nvSpPr>
          <p:cNvPr id="126" name="CustomShape 2"/>
          <p:cNvSpPr/>
          <p:nvPr/>
        </p:nvSpPr>
        <p:spPr>
          <a:xfrm>
            <a:off x="0" y="1000080"/>
            <a:ext cx="885780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Calibri"/>
              </a:rPr>
              <a:t>Предложите ребенку внимательно посмотреть на картинки и спросить без чего гусь, машина, часы, воздушный шарик, флажок.</a:t>
            </a:r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6296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457200" y="274680"/>
            <a:ext cx="8229240" cy="101088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«Желтые овощи и фрукты» 
</a:t>
            </a:r>
            <a:r>
              <a:rPr lang="ru-RU" sz="2400" u="sng">
                <a:solidFill>
                  <a:srgbClr val="000000"/>
                </a:solidFill>
                <a:latin typeface="Calibri"/>
              </a:rPr>
              <a:t>Цель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:  учить составлять словосочетания.</a:t>
            </a:r>
            <a:r>
              <a:rPr lang="ru-RU" sz="4400">
                <a:solidFill>
                  <a:srgbClr val="000000"/>
                </a:solidFill>
                <a:latin typeface="Calibri"/>
              </a:rPr>
              <a:t>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128" name="Picture 2"/>
          <p:cNvPicPr/>
          <p:nvPr/>
        </p:nvPicPr>
        <p:blipFill>
          <a:blip r:embed="rId2"/>
          <a:stretch/>
        </p:blipFill>
        <p:spPr>
          <a:xfrm>
            <a:off x="428760" y="1285920"/>
            <a:ext cx="1714320" cy="1580760"/>
          </a:xfrm>
          <a:prstGeom prst="rect">
            <a:avLst/>
          </a:prstGeom>
          <a:ln w="9360">
            <a:noFill/>
          </a:ln>
        </p:spPr>
      </p:pic>
      <p:pic>
        <p:nvPicPr>
          <p:cNvPr id="129" name="Picture 4"/>
          <p:cNvPicPr/>
          <p:nvPr/>
        </p:nvPicPr>
        <p:blipFill>
          <a:blip r:embed="rId3"/>
          <a:stretch/>
        </p:blipFill>
        <p:spPr>
          <a:xfrm>
            <a:off x="7072200" y="857160"/>
            <a:ext cx="1680840" cy="1969560"/>
          </a:xfrm>
          <a:prstGeom prst="rect">
            <a:avLst/>
          </a:prstGeom>
          <a:ln w="9360">
            <a:noFill/>
          </a:ln>
        </p:spPr>
      </p:pic>
      <p:pic>
        <p:nvPicPr>
          <p:cNvPr id="130" name="Picture 6"/>
          <p:cNvPicPr/>
          <p:nvPr/>
        </p:nvPicPr>
        <p:blipFill>
          <a:blip r:embed="rId4"/>
          <a:stretch/>
        </p:blipFill>
        <p:spPr>
          <a:xfrm>
            <a:off x="3214800" y="1500120"/>
            <a:ext cx="2830320" cy="1999800"/>
          </a:xfrm>
          <a:prstGeom prst="rect">
            <a:avLst/>
          </a:prstGeom>
          <a:ln w="9360">
            <a:noFill/>
          </a:ln>
        </p:spPr>
      </p:pic>
      <p:pic>
        <p:nvPicPr>
          <p:cNvPr id="131" name="Picture 7"/>
          <p:cNvPicPr/>
          <p:nvPr/>
        </p:nvPicPr>
        <p:blipFill>
          <a:blip r:embed="rId5"/>
          <a:stretch/>
        </p:blipFill>
        <p:spPr>
          <a:xfrm>
            <a:off x="428760" y="3929040"/>
            <a:ext cx="2285640" cy="2484000"/>
          </a:xfrm>
          <a:prstGeom prst="rect">
            <a:avLst/>
          </a:prstGeom>
          <a:ln w="9360">
            <a:noFill/>
          </a:ln>
        </p:spPr>
      </p:pic>
      <p:pic>
        <p:nvPicPr>
          <p:cNvPr id="132" name="Picture 8"/>
          <p:cNvPicPr/>
          <p:nvPr/>
        </p:nvPicPr>
        <p:blipFill>
          <a:blip r:embed="rId6"/>
          <a:stretch/>
        </p:blipFill>
        <p:spPr>
          <a:xfrm>
            <a:off x="6572160" y="3714840"/>
            <a:ext cx="2571480" cy="2571480"/>
          </a:xfrm>
          <a:prstGeom prst="rect">
            <a:avLst/>
          </a:prstGeom>
          <a:ln w="9360">
            <a:noFill/>
          </a:ln>
        </p:spPr>
      </p:pic>
      <p:pic>
        <p:nvPicPr>
          <p:cNvPr id="133" name="Picture 9"/>
          <p:cNvPicPr/>
          <p:nvPr/>
        </p:nvPicPr>
        <p:blipFill>
          <a:blip r:embed="rId7"/>
          <a:srcRect b="356666"/>
          <a:stretch/>
        </p:blipFill>
        <p:spPr>
          <a:xfrm>
            <a:off x="3571920" y="4286160"/>
            <a:ext cx="1904760" cy="149976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9674818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2"/>
          <p:cNvPicPr/>
          <p:nvPr/>
        </p:nvPicPr>
        <p:blipFill>
          <a:blip r:embed="rId2"/>
          <a:stretch/>
        </p:blipFill>
        <p:spPr>
          <a:xfrm>
            <a:off x="0" y="1285920"/>
            <a:ext cx="2526840" cy="2071440"/>
          </a:xfrm>
          <a:prstGeom prst="rect">
            <a:avLst/>
          </a:prstGeom>
          <a:ln w="9360">
            <a:noFill/>
          </a:ln>
        </p:spPr>
      </p:pic>
      <p:pic>
        <p:nvPicPr>
          <p:cNvPr id="135" name="Picture 2"/>
          <p:cNvPicPr/>
          <p:nvPr/>
        </p:nvPicPr>
        <p:blipFill>
          <a:blip r:embed="rId3"/>
          <a:stretch/>
        </p:blipFill>
        <p:spPr>
          <a:xfrm>
            <a:off x="3500280" y="1071720"/>
            <a:ext cx="2285640" cy="2133360"/>
          </a:xfrm>
          <a:prstGeom prst="rect">
            <a:avLst/>
          </a:prstGeom>
          <a:ln w="9360">
            <a:noFill/>
          </a:ln>
        </p:spPr>
      </p:pic>
      <p:pic>
        <p:nvPicPr>
          <p:cNvPr id="136" name="Picture 2"/>
          <p:cNvPicPr/>
          <p:nvPr/>
        </p:nvPicPr>
        <p:blipFill>
          <a:blip r:embed="rId4"/>
          <a:stretch/>
        </p:blipFill>
        <p:spPr>
          <a:xfrm>
            <a:off x="6215040" y="1571760"/>
            <a:ext cx="2329920" cy="2214360"/>
          </a:xfrm>
          <a:prstGeom prst="rect">
            <a:avLst/>
          </a:prstGeom>
          <a:ln w="9360">
            <a:noFill/>
          </a:ln>
        </p:spPr>
      </p:pic>
      <p:pic>
        <p:nvPicPr>
          <p:cNvPr id="137" name="Picture 2"/>
          <p:cNvPicPr/>
          <p:nvPr/>
        </p:nvPicPr>
        <p:blipFill>
          <a:blip r:embed="rId5"/>
          <a:stretch/>
        </p:blipFill>
        <p:spPr>
          <a:xfrm>
            <a:off x="2071800" y="2857680"/>
            <a:ext cx="2071440" cy="2142720"/>
          </a:xfrm>
          <a:prstGeom prst="rect">
            <a:avLst/>
          </a:prstGeom>
          <a:ln w="9360">
            <a:noFill/>
          </a:ln>
        </p:spPr>
      </p:pic>
      <p:pic>
        <p:nvPicPr>
          <p:cNvPr id="138" name="Picture 2"/>
          <p:cNvPicPr/>
          <p:nvPr/>
        </p:nvPicPr>
        <p:blipFill>
          <a:blip r:embed="rId6"/>
          <a:stretch/>
        </p:blipFill>
        <p:spPr>
          <a:xfrm>
            <a:off x="4286160" y="3786120"/>
            <a:ext cx="2071440" cy="2199960"/>
          </a:xfrm>
          <a:prstGeom prst="rect">
            <a:avLst/>
          </a:prstGeom>
          <a:ln w="9360">
            <a:noFill/>
          </a:ln>
        </p:spPr>
      </p:pic>
      <p:pic>
        <p:nvPicPr>
          <p:cNvPr id="139" name="Picture 2"/>
          <p:cNvPicPr/>
          <p:nvPr/>
        </p:nvPicPr>
        <p:blipFill>
          <a:blip r:embed="rId7"/>
          <a:stretch/>
        </p:blipFill>
        <p:spPr>
          <a:xfrm>
            <a:off x="0" y="4143240"/>
            <a:ext cx="2285640" cy="2714400"/>
          </a:xfrm>
          <a:prstGeom prst="rect">
            <a:avLst/>
          </a:prstGeom>
          <a:ln w="9360">
            <a:noFill/>
          </a:ln>
        </p:spPr>
      </p:pic>
      <p:pic>
        <p:nvPicPr>
          <p:cNvPr id="140" name="Picture 2"/>
          <p:cNvPicPr/>
          <p:nvPr/>
        </p:nvPicPr>
        <p:blipFill>
          <a:blip r:embed="rId8"/>
          <a:stretch/>
        </p:blipFill>
        <p:spPr>
          <a:xfrm>
            <a:off x="6858000" y="4143240"/>
            <a:ext cx="2285640" cy="2420640"/>
          </a:xfrm>
          <a:prstGeom prst="rect">
            <a:avLst/>
          </a:prstGeom>
          <a:ln w="9360">
            <a:noFill/>
          </a:ln>
        </p:spPr>
      </p:pic>
      <p:sp>
        <p:nvSpPr>
          <p:cNvPr id="141" name="CustomShape 1"/>
          <p:cNvSpPr/>
          <p:nvPr/>
        </p:nvSpPr>
        <p:spPr>
          <a:xfrm>
            <a:off x="0" y="0"/>
            <a:ext cx="9143640" cy="1187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>
                <a:solidFill>
                  <a:srgbClr val="000000"/>
                </a:solidFill>
                <a:latin typeface="Calibri"/>
              </a:rPr>
              <a:t>        «Где гусеница?»
 </a:t>
            </a:r>
            <a:r>
              <a:rPr lang="en-US" sz="23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en-US" sz="2300">
                <a:solidFill>
                  <a:srgbClr val="000000"/>
                </a:solidFill>
                <a:latin typeface="Calibri"/>
              </a:rPr>
              <a:t> формирование навыка понимания предложных конструкций.</a:t>
            </a:r>
            <a:endParaRPr>
              <a:solidFill>
                <a:prstClr val="black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latin typeface="Calibri"/>
              </a:rPr>
              <a:t>        </a:t>
            </a:r>
            <a:r>
              <a:rPr lang="en-US" sz="2000">
                <a:solidFill>
                  <a:srgbClr val="000000"/>
                </a:solidFill>
                <a:latin typeface="Calibri"/>
              </a:rPr>
              <a:t>Скажи и покажи, где находится гусеница на каждой из этих картинок. </a:t>
            </a:r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7857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5"/>
          <p:cNvPicPr/>
          <p:nvPr/>
        </p:nvPicPr>
        <p:blipFill>
          <a:blip r:embed="rId2"/>
          <a:srcRect r="526"/>
          <a:stretch/>
        </p:blipFill>
        <p:spPr>
          <a:xfrm>
            <a:off x="285840" y="1428840"/>
            <a:ext cx="1226880" cy="2152440"/>
          </a:xfrm>
          <a:prstGeom prst="rect">
            <a:avLst/>
          </a:prstGeom>
          <a:ln w="9360">
            <a:noFill/>
          </a:ln>
        </p:spPr>
      </p:pic>
      <p:pic>
        <p:nvPicPr>
          <p:cNvPr id="143" name="Picture 6"/>
          <p:cNvPicPr/>
          <p:nvPr/>
        </p:nvPicPr>
        <p:blipFill>
          <a:blip r:embed="rId3"/>
          <a:srcRect l="419333" r="714000" b="384666"/>
          <a:stretch/>
        </p:blipFill>
        <p:spPr>
          <a:xfrm>
            <a:off x="1428840" y="1071720"/>
            <a:ext cx="1213920" cy="2114280"/>
          </a:xfrm>
          <a:prstGeom prst="rect">
            <a:avLst/>
          </a:prstGeom>
          <a:ln w="9360">
            <a:noFill/>
          </a:ln>
        </p:spPr>
      </p:pic>
      <p:pic>
        <p:nvPicPr>
          <p:cNvPr id="144" name="Picture 7"/>
          <p:cNvPicPr/>
          <p:nvPr/>
        </p:nvPicPr>
        <p:blipFill>
          <a:blip r:embed="rId4"/>
          <a:stretch/>
        </p:blipFill>
        <p:spPr>
          <a:xfrm rot="20412600">
            <a:off x="250560" y="3225960"/>
            <a:ext cx="1790280" cy="1792080"/>
          </a:xfrm>
          <a:prstGeom prst="rect">
            <a:avLst/>
          </a:prstGeom>
          <a:ln w="9360">
            <a:noFill/>
          </a:ln>
        </p:spPr>
      </p:pic>
      <p:pic>
        <p:nvPicPr>
          <p:cNvPr id="145" name="Picture 3"/>
          <p:cNvPicPr/>
          <p:nvPr/>
        </p:nvPicPr>
        <p:blipFill>
          <a:blip r:embed="rId5"/>
          <a:stretch/>
        </p:blipFill>
        <p:spPr>
          <a:xfrm>
            <a:off x="6215040" y="1071720"/>
            <a:ext cx="1428480" cy="1428480"/>
          </a:xfrm>
          <a:prstGeom prst="rect">
            <a:avLst/>
          </a:prstGeom>
          <a:ln w="9360">
            <a:noFill/>
          </a:ln>
        </p:spPr>
      </p:pic>
      <p:pic>
        <p:nvPicPr>
          <p:cNvPr id="146" name="Picture 8"/>
          <p:cNvPicPr/>
          <p:nvPr/>
        </p:nvPicPr>
        <p:blipFill>
          <a:blip r:embed="rId6"/>
          <a:stretch/>
        </p:blipFill>
        <p:spPr>
          <a:xfrm>
            <a:off x="3429000" y="1928880"/>
            <a:ext cx="1928520" cy="1439640"/>
          </a:xfrm>
          <a:prstGeom prst="rect">
            <a:avLst/>
          </a:prstGeom>
          <a:ln w="9360">
            <a:noFill/>
          </a:ln>
        </p:spPr>
      </p:pic>
      <p:pic>
        <p:nvPicPr>
          <p:cNvPr id="147" name="Picture 9"/>
          <p:cNvPicPr/>
          <p:nvPr/>
        </p:nvPicPr>
        <p:blipFill>
          <a:blip r:embed="rId7"/>
          <a:stretch/>
        </p:blipFill>
        <p:spPr>
          <a:xfrm>
            <a:off x="1214280" y="5000760"/>
            <a:ext cx="1856880" cy="1225080"/>
          </a:xfrm>
          <a:prstGeom prst="rect">
            <a:avLst/>
          </a:prstGeom>
          <a:ln w="9360">
            <a:noFill/>
          </a:ln>
        </p:spPr>
      </p:pic>
      <p:sp>
        <p:nvSpPr>
          <p:cNvPr id="148" name="CustomShape 1"/>
          <p:cNvSpPr/>
          <p:nvPr/>
        </p:nvSpPr>
        <p:spPr>
          <a:xfrm>
            <a:off x="0" y="0"/>
            <a:ext cx="914364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>
                <a:solidFill>
                  <a:srgbClr val="000000"/>
                </a:solidFill>
              </a:rPr>
              <a:t>         «</a:t>
            </a:r>
            <a:r>
              <a:rPr lang="en-US" sz="2400" b="1">
                <a:solidFill>
                  <a:srgbClr val="000000"/>
                </a:solidFill>
                <a:latin typeface="Calibri"/>
              </a:rPr>
              <a:t>Что нарисовано на этой страничке?» 
    </a:t>
            </a:r>
            <a:r>
              <a:rPr lang="en-US" sz="24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en-US" sz="2400">
                <a:solidFill>
                  <a:srgbClr val="000000"/>
                </a:solidFill>
                <a:latin typeface="Calibri"/>
              </a:rPr>
              <a:t> расширить и активизировать словарь.</a:t>
            </a:r>
            <a:endParaRPr>
              <a:solidFill>
                <a:prstClr val="black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>
                <a:solidFill>
                  <a:srgbClr val="000000"/>
                </a:solidFill>
                <a:latin typeface="Calibri"/>
              </a:rPr>
              <a:t>Дети должны рассказать, для чего нужны эти предметы, как ими пользоваться, из чего они сделаны.</a:t>
            </a:r>
            <a:endParaRPr>
              <a:solidFill>
                <a:prstClr val="black"/>
              </a:solidFill>
            </a:endParaRPr>
          </a:p>
        </p:txBody>
      </p:sp>
      <p:pic>
        <p:nvPicPr>
          <p:cNvPr id="149" name="Picture 12"/>
          <p:cNvPicPr/>
          <p:nvPr/>
        </p:nvPicPr>
        <p:blipFill>
          <a:blip r:embed="rId8"/>
          <a:srcRect b="211333"/>
          <a:stretch/>
        </p:blipFill>
        <p:spPr>
          <a:xfrm>
            <a:off x="6357960" y="2571840"/>
            <a:ext cx="2428560" cy="1329840"/>
          </a:xfrm>
          <a:prstGeom prst="rect">
            <a:avLst/>
          </a:prstGeom>
          <a:ln w="9360">
            <a:noFill/>
          </a:ln>
        </p:spPr>
      </p:pic>
      <p:pic>
        <p:nvPicPr>
          <p:cNvPr id="150" name="Picture 13"/>
          <p:cNvPicPr/>
          <p:nvPr/>
        </p:nvPicPr>
        <p:blipFill>
          <a:blip r:embed="rId9"/>
          <a:stretch/>
        </p:blipFill>
        <p:spPr>
          <a:xfrm rot="576600">
            <a:off x="3643200" y="3857400"/>
            <a:ext cx="1999800" cy="1999800"/>
          </a:xfrm>
          <a:prstGeom prst="rect">
            <a:avLst/>
          </a:prstGeom>
          <a:ln w="9360">
            <a:noFill/>
          </a:ln>
        </p:spPr>
      </p:pic>
      <p:pic>
        <p:nvPicPr>
          <p:cNvPr id="151" name="Picture 14"/>
          <p:cNvPicPr/>
          <p:nvPr/>
        </p:nvPicPr>
        <p:blipFill>
          <a:blip r:embed="rId10"/>
          <a:srcRect l="285714" r="745962" b="266666"/>
          <a:stretch/>
        </p:blipFill>
        <p:spPr>
          <a:xfrm>
            <a:off x="6143760" y="4208400"/>
            <a:ext cx="1571400" cy="207756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10844771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extShape 1"/>
          <p:cNvSpPr txBox="1"/>
          <p:nvPr/>
        </p:nvSpPr>
        <p:spPr>
          <a:xfrm>
            <a:off x="0" y="571680"/>
            <a:ext cx="885780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            «Спорт»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2300" u="sng">
                <a:solidFill>
                  <a:srgbClr val="000000"/>
                </a:solidFill>
                <a:latin typeface="Calibri"/>
              </a:rPr>
              <a:t>Цель:  </a:t>
            </a:r>
            <a:r>
              <a:rPr lang="ru-RU" sz="2300">
                <a:solidFill>
                  <a:srgbClr val="000000"/>
                </a:solidFill>
                <a:latin typeface="Calibri"/>
              </a:rPr>
              <a:t>образование существительных мужского и женского рода, обозначающих людей, занимающихся разными видами спорта.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153" name="Picture 6"/>
          <p:cNvPicPr/>
          <p:nvPr/>
        </p:nvPicPr>
        <p:blipFill>
          <a:blip r:embed="rId2"/>
          <a:stretch/>
        </p:blipFill>
        <p:spPr>
          <a:xfrm>
            <a:off x="3643200" y="4500720"/>
            <a:ext cx="1428480" cy="1285560"/>
          </a:xfrm>
          <a:prstGeom prst="rect">
            <a:avLst/>
          </a:prstGeom>
          <a:ln w="9360">
            <a:noFill/>
          </a:ln>
        </p:spPr>
      </p:pic>
      <p:pic>
        <p:nvPicPr>
          <p:cNvPr id="154" name="Picture 7"/>
          <p:cNvPicPr/>
          <p:nvPr/>
        </p:nvPicPr>
        <p:blipFill>
          <a:blip r:embed="rId3"/>
          <a:stretch/>
        </p:blipFill>
        <p:spPr>
          <a:xfrm>
            <a:off x="500040" y="4286160"/>
            <a:ext cx="2071440" cy="1999800"/>
          </a:xfrm>
          <a:prstGeom prst="rect">
            <a:avLst/>
          </a:prstGeom>
          <a:ln w="9360">
            <a:noFill/>
          </a:ln>
        </p:spPr>
      </p:pic>
      <p:pic>
        <p:nvPicPr>
          <p:cNvPr id="155" name="Picture 8"/>
          <p:cNvPicPr/>
          <p:nvPr/>
        </p:nvPicPr>
        <p:blipFill>
          <a:blip r:embed="rId4"/>
          <a:stretch/>
        </p:blipFill>
        <p:spPr>
          <a:xfrm>
            <a:off x="6643800" y="4000680"/>
            <a:ext cx="1437840" cy="1782360"/>
          </a:xfrm>
          <a:prstGeom prst="rect">
            <a:avLst/>
          </a:prstGeom>
          <a:ln w="9360">
            <a:noFill/>
          </a:ln>
        </p:spPr>
      </p:pic>
      <p:pic>
        <p:nvPicPr>
          <p:cNvPr id="156" name="Picture 9"/>
          <p:cNvPicPr/>
          <p:nvPr/>
        </p:nvPicPr>
        <p:blipFill>
          <a:blip r:embed="rId5"/>
          <a:stretch/>
        </p:blipFill>
        <p:spPr>
          <a:xfrm>
            <a:off x="3857760" y="1928880"/>
            <a:ext cx="2142720" cy="1642680"/>
          </a:xfrm>
          <a:prstGeom prst="rect">
            <a:avLst/>
          </a:prstGeom>
          <a:ln w="9360">
            <a:noFill/>
          </a:ln>
        </p:spPr>
      </p:pic>
      <p:pic>
        <p:nvPicPr>
          <p:cNvPr id="157" name="Picture 11"/>
          <p:cNvPicPr/>
          <p:nvPr/>
        </p:nvPicPr>
        <p:blipFill>
          <a:blip r:embed="rId6"/>
          <a:stretch/>
        </p:blipFill>
        <p:spPr>
          <a:xfrm>
            <a:off x="1714680" y="1857240"/>
            <a:ext cx="1186920" cy="2071440"/>
          </a:xfrm>
          <a:prstGeom prst="rect">
            <a:avLst/>
          </a:prstGeom>
          <a:ln w="9360">
            <a:noFill/>
          </a:ln>
        </p:spPr>
      </p:pic>
      <p:pic>
        <p:nvPicPr>
          <p:cNvPr id="158" name="Picture 12"/>
          <p:cNvPicPr/>
          <p:nvPr/>
        </p:nvPicPr>
        <p:blipFill>
          <a:blip r:embed="rId7"/>
          <a:stretch/>
        </p:blipFill>
        <p:spPr>
          <a:xfrm>
            <a:off x="6786720" y="1785960"/>
            <a:ext cx="1847520" cy="16902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23133409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285840" y="428760"/>
            <a:ext cx="885780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400" b="1">
                <a:solidFill>
                  <a:srgbClr val="000000"/>
                </a:solidFill>
                <a:latin typeface="Calibri"/>
              </a:rPr>
              <a:t>«Музыканты»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2400" u="sng">
                <a:solidFill>
                  <a:srgbClr val="000000"/>
                </a:solidFill>
                <a:latin typeface="Calibri"/>
              </a:rPr>
              <a:t>Цель: 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 образование существительных мужского и женского рода, обозначающих людей, играющих на разных музыкальных инструментах.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160" name="Picture 2"/>
          <p:cNvPicPr/>
          <p:nvPr/>
        </p:nvPicPr>
        <p:blipFill>
          <a:blip r:embed="rId2"/>
          <a:stretch/>
        </p:blipFill>
        <p:spPr>
          <a:xfrm>
            <a:off x="3500280" y="2000160"/>
            <a:ext cx="1499760" cy="1499760"/>
          </a:xfrm>
          <a:prstGeom prst="rect">
            <a:avLst/>
          </a:prstGeom>
          <a:ln w="9360">
            <a:noFill/>
          </a:ln>
        </p:spPr>
      </p:pic>
      <p:pic>
        <p:nvPicPr>
          <p:cNvPr id="161" name="Picture 4"/>
          <p:cNvPicPr/>
          <p:nvPr/>
        </p:nvPicPr>
        <p:blipFill>
          <a:blip r:embed="rId3"/>
          <a:stretch/>
        </p:blipFill>
        <p:spPr>
          <a:xfrm>
            <a:off x="714240" y="2071800"/>
            <a:ext cx="2347560" cy="2147400"/>
          </a:xfrm>
          <a:prstGeom prst="rect">
            <a:avLst/>
          </a:prstGeom>
          <a:ln w="9360">
            <a:noFill/>
          </a:ln>
        </p:spPr>
      </p:pic>
      <p:pic>
        <p:nvPicPr>
          <p:cNvPr id="162" name="Picture 5"/>
          <p:cNvPicPr/>
          <p:nvPr/>
        </p:nvPicPr>
        <p:blipFill>
          <a:blip r:embed="rId4"/>
          <a:stretch/>
        </p:blipFill>
        <p:spPr>
          <a:xfrm>
            <a:off x="6643800" y="1571760"/>
            <a:ext cx="1928520" cy="2450880"/>
          </a:xfrm>
          <a:prstGeom prst="rect">
            <a:avLst/>
          </a:prstGeom>
          <a:ln w="9360">
            <a:noFill/>
          </a:ln>
        </p:spPr>
      </p:pic>
      <p:pic>
        <p:nvPicPr>
          <p:cNvPr id="163" name="Picture 2"/>
          <p:cNvPicPr/>
          <p:nvPr/>
        </p:nvPicPr>
        <p:blipFill>
          <a:blip r:embed="rId5"/>
          <a:stretch/>
        </p:blipFill>
        <p:spPr>
          <a:xfrm>
            <a:off x="857160" y="4929120"/>
            <a:ext cx="1361880" cy="1428480"/>
          </a:xfrm>
          <a:prstGeom prst="rect">
            <a:avLst/>
          </a:prstGeom>
          <a:ln w="9360">
            <a:noFill/>
          </a:ln>
        </p:spPr>
      </p:pic>
      <p:pic>
        <p:nvPicPr>
          <p:cNvPr id="164" name="Picture 5"/>
          <p:cNvPicPr/>
          <p:nvPr/>
        </p:nvPicPr>
        <p:blipFill>
          <a:blip r:embed="rId6"/>
          <a:stretch/>
        </p:blipFill>
        <p:spPr>
          <a:xfrm>
            <a:off x="2928960" y="4143240"/>
            <a:ext cx="1821960" cy="2285640"/>
          </a:xfrm>
          <a:prstGeom prst="rect">
            <a:avLst/>
          </a:prstGeom>
          <a:ln w="9360">
            <a:noFill/>
          </a:ln>
        </p:spPr>
      </p:pic>
      <p:pic>
        <p:nvPicPr>
          <p:cNvPr id="165" name="Picture 6"/>
          <p:cNvPicPr/>
          <p:nvPr/>
        </p:nvPicPr>
        <p:blipFill>
          <a:blip r:embed="rId7"/>
          <a:stretch/>
        </p:blipFill>
        <p:spPr>
          <a:xfrm>
            <a:off x="4857840" y="3929040"/>
            <a:ext cx="2499840" cy="249984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10965275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CustomShape 1"/>
          <p:cNvSpPr/>
          <p:nvPr/>
        </p:nvSpPr>
        <p:spPr>
          <a:xfrm>
            <a:off x="1857240" y="2000160"/>
            <a:ext cx="4857480" cy="4285800"/>
          </a:xfrm>
          <a:prstGeom prst="ellipse">
            <a:avLst/>
          </a:prstGeom>
          <a:ln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</p:sp>
      <p:sp>
        <p:nvSpPr>
          <p:cNvPr id="167" name="TextShape 2"/>
          <p:cNvSpPr txBox="1"/>
          <p:nvPr/>
        </p:nvSpPr>
        <p:spPr>
          <a:xfrm>
            <a:off x="0" y="285840"/>
            <a:ext cx="9143640" cy="19285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     «Кто чем питается?»
</a:t>
            </a:r>
            <a:r>
              <a:rPr lang="ru-RU" sz="20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 Закрепить правильное употреблении существительных в творительном падеже. 
</a:t>
            </a:r>
            <a:r>
              <a:rPr lang="ru-RU">
                <a:solidFill>
                  <a:srgbClr val="000000"/>
                </a:solidFill>
                <a:latin typeface="Calibri"/>
              </a:rPr>
              <a:t>Предложите ребенку накормить животных и  тем самым вспомните, кто, чем питается.      Рассмотрите  внимательно картинки и  определите где, чья пища.</a:t>
            </a:r>
            <a:r>
              <a:rPr lang="ru-RU">
                <a:solidFill>
                  <a:srgbClr val="000000"/>
                </a:solidFill>
                <a:latin typeface="Bangle"/>
              </a:rPr>
              <a:t>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168" name="Picture 2"/>
          <p:cNvPicPr/>
          <p:nvPr/>
        </p:nvPicPr>
        <p:blipFill>
          <a:blip r:embed="rId2"/>
          <a:stretch/>
        </p:blipFill>
        <p:spPr>
          <a:xfrm>
            <a:off x="285840" y="2071800"/>
            <a:ext cx="2057040" cy="1571400"/>
          </a:xfrm>
          <a:prstGeom prst="rect">
            <a:avLst/>
          </a:prstGeom>
          <a:ln w="9360">
            <a:noFill/>
          </a:ln>
        </p:spPr>
      </p:pic>
      <p:pic>
        <p:nvPicPr>
          <p:cNvPr id="169" name="Picture 3"/>
          <p:cNvPicPr/>
          <p:nvPr/>
        </p:nvPicPr>
        <p:blipFill>
          <a:blip r:embed="rId3"/>
          <a:stretch/>
        </p:blipFill>
        <p:spPr>
          <a:xfrm>
            <a:off x="6500880" y="2000160"/>
            <a:ext cx="2280960" cy="1599840"/>
          </a:xfrm>
          <a:prstGeom prst="rect">
            <a:avLst/>
          </a:prstGeom>
          <a:ln w="9360">
            <a:noFill/>
          </a:ln>
        </p:spPr>
      </p:pic>
      <p:pic>
        <p:nvPicPr>
          <p:cNvPr id="170" name="Picture 4"/>
          <p:cNvPicPr/>
          <p:nvPr/>
        </p:nvPicPr>
        <p:blipFill>
          <a:blip r:embed="rId4"/>
          <a:stretch/>
        </p:blipFill>
        <p:spPr>
          <a:xfrm>
            <a:off x="6500880" y="4429080"/>
            <a:ext cx="2257200" cy="1928520"/>
          </a:xfrm>
          <a:prstGeom prst="rect">
            <a:avLst/>
          </a:prstGeom>
          <a:ln w="9360">
            <a:noFill/>
          </a:ln>
        </p:spPr>
      </p:pic>
      <p:pic>
        <p:nvPicPr>
          <p:cNvPr id="171" name="Picture 5"/>
          <p:cNvPicPr/>
          <p:nvPr/>
        </p:nvPicPr>
        <p:blipFill>
          <a:blip r:embed="rId5"/>
          <a:stretch/>
        </p:blipFill>
        <p:spPr>
          <a:xfrm>
            <a:off x="357120" y="4923000"/>
            <a:ext cx="1928520" cy="1506240"/>
          </a:xfrm>
          <a:prstGeom prst="rect">
            <a:avLst/>
          </a:prstGeom>
          <a:ln w="9360">
            <a:noFill/>
          </a:ln>
        </p:spPr>
      </p:pic>
      <p:pic>
        <p:nvPicPr>
          <p:cNvPr id="172" name="Picture 6"/>
          <p:cNvPicPr/>
          <p:nvPr/>
        </p:nvPicPr>
        <p:blipFill>
          <a:blip r:embed="rId6"/>
          <a:stretch/>
        </p:blipFill>
        <p:spPr>
          <a:xfrm>
            <a:off x="2428920" y="2357280"/>
            <a:ext cx="1666440" cy="1326960"/>
          </a:xfrm>
          <a:prstGeom prst="rect">
            <a:avLst/>
          </a:prstGeom>
          <a:ln w="9360">
            <a:noFill/>
          </a:ln>
        </p:spPr>
      </p:pic>
      <p:pic>
        <p:nvPicPr>
          <p:cNvPr id="173" name="Picture 7"/>
          <p:cNvPicPr/>
          <p:nvPr/>
        </p:nvPicPr>
        <p:blipFill>
          <a:blip r:embed="rId7"/>
          <a:stretch/>
        </p:blipFill>
        <p:spPr>
          <a:xfrm>
            <a:off x="2786040" y="4643280"/>
            <a:ext cx="1356840" cy="1283760"/>
          </a:xfrm>
          <a:prstGeom prst="rect">
            <a:avLst/>
          </a:prstGeom>
          <a:ln w="9360">
            <a:noFill/>
          </a:ln>
        </p:spPr>
      </p:pic>
      <p:pic>
        <p:nvPicPr>
          <p:cNvPr id="174" name="Picture 9"/>
          <p:cNvPicPr/>
          <p:nvPr/>
        </p:nvPicPr>
        <p:blipFill>
          <a:blip r:embed="rId8"/>
          <a:stretch/>
        </p:blipFill>
        <p:spPr>
          <a:xfrm>
            <a:off x="4857840" y="4214880"/>
            <a:ext cx="1325160" cy="1071360"/>
          </a:xfrm>
          <a:prstGeom prst="rect">
            <a:avLst/>
          </a:prstGeom>
          <a:ln w="9360">
            <a:noFill/>
          </a:ln>
        </p:spPr>
      </p:pic>
      <p:pic>
        <p:nvPicPr>
          <p:cNvPr id="175" name="Picture 10"/>
          <p:cNvPicPr/>
          <p:nvPr/>
        </p:nvPicPr>
        <p:blipFill>
          <a:blip r:embed="rId9"/>
          <a:stretch/>
        </p:blipFill>
        <p:spPr>
          <a:xfrm>
            <a:off x="5429160" y="3071880"/>
            <a:ext cx="1142640" cy="1142640"/>
          </a:xfrm>
          <a:prstGeom prst="rect">
            <a:avLst/>
          </a:prstGeom>
          <a:ln w="9360">
            <a:noFill/>
          </a:ln>
        </p:spPr>
      </p:pic>
      <p:pic>
        <p:nvPicPr>
          <p:cNvPr id="176" name="Picture 11"/>
          <p:cNvPicPr/>
          <p:nvPr/>
        </p:nvPicPr>
        <p:blipFill>
          <a:blip r:embed="rId10"/>
          <a:stretch/>
        </p:blipFill>
        <p:spPr>
          <a:xfrm>
            <a:off x="4429080" y="2428920"/>
            <a:ext cx="1041120" cy="642600"/>
          </a:xfrm>
          <a:prstGeom prst="rect">
            <a:avLst/>
          </a:prstGeom>
          <a:ln w="9360">
            <a:noFill/>
          </a:ln>
        </p:spPr>
      </p:pic>
      <p:pic>
        <p:nvPicPr>
          <p:cNvPr id="177" name="Picture 12"/>
          <p:cNvPicPr/>
          <p:nvPr/>
        </p:nvPicPr>
        <p:blipFill>
          <a:blip r:embed="rId11"/>
          <a:stretch/>
        </p:blipFill>
        <p:spPr>
          <a:xfrm>
            <a:off x="3500280" y="3429000"/>
            <a:ext cx="1145880" cy="1071360"/>
          </a:xfrm>
          <a:prstGeom prst="rect">
            <a:avLst/>
          </a:prstGeom>
          <a:ln w="9360">
            <a:noFill/>
          </a:ln>
        </p:spPr>
      </p:pic>
      <p:pic>
        <p:nvPicPr>
          <p:cNvPr id="178" name="Picture 13"/>
          <p:cNvPicPr/>
          <p:nvPr/>
        </p:nvPicPr>
        <p:blipFill>
          <a:blip r:embed="rId12"/>
          <a:stretch/>
        </p:blipFill>
        <p:spPr>
          <a:xfrm>
            <a:off x="2214720" y="3929040"/>
            <a:ext cx="925200" cy="771120"/>
          </a:xfrm>
          <a:prstGeom prst="rect">
            <a:avLst/>
          </a:prstGeom>
          <a:ln w="9360">
            <a:noFill/>
          </a:ln>
        </p:spPr>
      </p:pic>
      <p:pic>
        <p:nvPicPr>
          <p:cNvPr id="179" name="Picture 12"/>
          <p:cNvPicPr/>
          <p:nvPr/>
        </p:nvPicPr>
        <p:blipFill>
          <a:blip r:embed="rId13"/>
          <a:stretch/>
        </p:blipFill>
        <p:spPr>
          <a:xfrm>
            <a:off x="4214880" y="5214960"/>
            <a:ext cx="1044360" cy="78552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12442598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Shape 1"/>
          <p:cNvSpPr txBox="1"/>
          <p:nvPr/>
        </p:nvSpPr>
        <p:spPr>
          <a:xfrm>
            <a:off x="285840" y="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i="1">
                <a:solidFill>
                  <a:srgbClr val="000000"/>
                </a:solidFill>
                <a:latin typeface="Calibri"/>
              </a:rPr>
              <a:t> </a:t>
            </a:r>
            <a:r>
              <a:rPr lang="ru-RU" sz="440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2400" b="1">
                <a:solidFill>
                  <a:srgbClr val="000000"/>
                </a:solidFill>
                <a:latin typeface="Calibri"/>
              </a:rPr>
              <a:t>«Что лишнее?» 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24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  расширить и активизировать словарь по теме. 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sp>
        <p:nvSpPr>
          <p:cNvPr id="181" name="CustomShape 2"/>
          <p:cNvSpPr/>
          <p:nvPr/>
        </p:nvSpPr>
        <p:spPr>
          <a:xfrm>
            <a:off x="1000080" y="1214280"/>
            <a:ext cx="8143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Calibri"/>
              </a:rPr>
              <a:t>Выбрать и назвать только те предметы, которые необходимы для зимних игр. «Что это? Для чего нужно? Как с этим играть?»</a:t>
            </a:r>
            <a:endParaRPr>
              <a:solidFill>
                <a:prstClr val="black"/>
              </a:solidFill>
            </a:endParaRPr>
          </a:p>
        </p:txBody>
      </p:sp>
      <p:pic>
        <p:nvPicPr>
          <p:cNvPr id="182" name="Picture 1"/>
          <p:cNvPicPr/>
          <p:nvPr/>
        </p:nvPicPr>
        <p:blipFill>
          <a:blip r:embed="rId2"/>
          <a:stretch/>
        </p:blipFill>
        <p:spPr>
          <a:xfrm>
            <a:off x="6572160" y="1714680"/>
            <a:ext cx="1687320" cy="1356840"/>
          </a:xfrm>
          <a:prstGeom prst="rect">
            <a:avLst/>
          </a:prstGeom>
          <a:ln w="9360">
            <a:noFill/>
          </a:ln>
        </p:spPr>
      </p:pic>
      <p:pic>
        <p:nvPicPr>
          <p:cNvPr id="183" name="Picture 2"/>
          <p:cNvPicPr/>
          <p:nvPr/>
        </p:nvPicPr>
        <p:blipFill>
          <a:blip r:embed="rId3"/>
          <a:stretch/>
        </p:blipFill>
        <p:spPr>
          <a:xfrm>
            <a:off x="5643720" y="3286080"/>
            <a:ext cx="1809360" cy="1571400"/>
          </a:xfrm>
          <a:prstGeom prst="rect">
            <a:avLst/>
          </a:prstGeom>
          <a:ln w="9360">
            <a:noFill/>
          </a:ln>
        </p:spPr>
      </p:pic>
      <p:pic>
        <p:nvPicPr>
          <p:cNvPr id="184" name="Picture 1"/>
          <p:cNvPicPr/>
          <p:nvPr/>
        </p:nvPicPr>
        <p:blipFill>
          <a:blip r:embed="rId2"/>
          <a:stretch/>
        </p:blipFill>
        <p:spPr>
          <a:xfrm>
            <a:off x="7143840" y="1857240"/>
            <a:ext cx="1687320" cy="1356840"/>
          </a:xfrm>
          <a:prstGeom prst="rect">
            <a:avLst/>
          </a:prstGeom>
          <a:ln w="9360">
            <a:noFill/>
          </a:ln>
        </p:spPr>
      </p:pic>
      <p:pic>
        <p:nvPicPr>
          <p:cNvPr id="185" name="Picture 3"/>
          <p:cNvPicPr/>
          <p:nvPr/>
        </p:nvPicPr>
        <p:blipFill>
          <a:blip r:embed="rId4"/>
          <a:stretch/>
        </p:blipFill>
        <p:spPr>
          <a:xfrm>
            <a:off x="571680" y="2143080"/>
            <a:ext cx="3071520" cy="1852200"/>
          </a:xfrm>
          <a:prstGeom prst="rect">
            <a:avLst/>
          </a:prstGeom>
          <a:ln w="9360">
            <a:noFill/>
          </a:ln>
        </p:spPr>
      </p:pic>
      <p:pic>
        <p:nvPicPr>
          <p:cNvPr id="186" name="Picture 4"/>
          <p:cNvPicPr/>
          <p:nvPr/>
        </p:nvPicPr>
        <p:blipFill>
          <a:blip r:embed="rId5"/>
          <a:stretch/>
        </p:blipFill>
        <p:spPr>
          <a:xfrm rot="4059000">
            <a:off x="7152840" y="3996360"/>
            <a:ext cx="1361880" cy="2274480"/>
          </a:xfrm>
          <a:prstGeom prst="rect">
            <a:avLst/>
          </a:prstGeom>
          <a:ln w="9360">
            <a:noFill/>
          </a:ln>
        </p:spPr>
      </p:pic>
      <p:pic>
        <p:nvPicPr>
          <p:cNvPr id="187" name="Picture 5"/>
          <p:cNvPicPr/>
          <p:nvPr/>
        </p:nvPicPr>
        <p:blipFill>
          <a:blip r:embed="rId6"/>
          <a:stretch/>
        </p:blipFill>
        <p:spPr>
          <a:xfrm>
            <a:off x="3143160" y="5000760"/>
            <a:ext cx="3071520" cy="1452240"/>
          </a:xfrm>
          <a:prstGeom prst="rect">
            <a:avLst/>
          </a:prstGeom>
          <a:ln w="9360">
            <a:noFill/>
          </a:ln>
        </p:spPr>
      </p:pic>
      <p:pic>
        <p:nvPicPr>
          <p:cNvPr id="188" name="Picture 6"/>
          <p:cNvPicPr/>
          <p:nvPr/>
        </p:nvPicPr>
        <p:blipFill>
          <a:blip r:embed="rId7"/>
          <a:stretch/>
        </p:blipFill>
        <p:spPr>
          <a:xfrm>
            <a:off x="571680" y="4572000"/>
            <a:ext cx="1999800" cy="1090080"/>
          </a:xfrm>
          <a:prstGeom prst="rect">
            <a:avLst/>
          </a:prstGeom>
          <a:ln w="9360">
            <a:noFill/>
          </a:ln>
        </p:spPr>
      </p:pic>
      <p:pic>
        <p:nvPicPr>
          <p:cNvPr id="189" name="Picture 7"/>
          <p:cNvPicPr/>
          <p:nvPr/>
        </p:nvPicPr>
        <p:blipFill>
          <a:blip r:embed="rId8"/>
          <a:stretch/>
        </p:blipFill>
        <p:spPr>
          <a:xfrm>
            <a:off x="3500280" y="2643120"/>
            <a:ext cx="1649160" cy="198072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32832209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0" y="357120"/>
            <a:ext cx="91436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         «Сосчитай воробьев» 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    </a:t>
            </a:r>
            <a:r>
              <a:rPr lang="ru-RU" sz="24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 учить согласованию существительного с числительным. </a:t>
            </a:r>
            <a:r>
              <a:rPr lang="ru-RU" sz="4400">
                <a:solidFill>
                  <a:srgbClr val="000000"/>
                </a:solidFill>
                <a:latin typeface="Calibri"/>
              </a:rPr>
              <a:t>
 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«Сколько здесь воробьев?» Посчитать воробьев, следя за правильностью речи. 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200" name="Picture 3"/>
          <p:cNvPicPr/>
          <p:nvPr/>
        </p:nvPicPr>
        <p:blipFill>
          <a:blip r:embed="rId2"/>
          <a:stretch/>
        </p:blipFill>
        <p:spPr>
          <a:xfrm>
            <a:off x="0" y="1857240"/>
            <a:ext cx="2064960" cy="1428480"/>
          </a:xfrm>
          <a:prstGeom prst="rect">
            <a:avLst/>
          </a:prstGeom>
          <a:ln w="9360">
            <a:noFill/>
          </a:ln>
        </p:spPr>
      </p:pic>
      <p:pic>
        <p:nvPicPr>
          <p:cNvPr id="201" name="Picture 3"/>
          <p:cNvPicPr/>
          <p:nvPr/>
        </p:nvPicPr>
        <p:blipFill>
          <a:blip r:embed="rId3"/>
          <a:stretch/>
        </p:blipFill>
        <p:spPr>
          <a:xfrm rot="20815918">
            <a:off x="5539320" y="2073240"/>
            <a:ext cx="2239560" cy="1551240"/>
          </a:xfrm>
          <a:prstGeom prst="rect">
            <a:avLst/>
          </a:prstGeom>
          <a:ln w="9360">
            <a:noFill/>
          </a:ln>
        </p:spPr>
      </p:pic>
      <p:pic>
        <p:nvPicPr>
          <p:cNvPr id="202" name="Picture 3"/>
          <p:cNvPicPr/>
          <p:nvPr/>
        </p:nvPicPr>
        <p:blipFill>
          <a:blip r:embed="rId4"/>
          <a:stretch/>
        </p:blipFill>
        <p:spPr>
          <a:xfrm>
            <a:off x="6786720" y="1928880"/>
            <a:ext cx="1971360" cy="1363320"/>
          </a:xfrm>
          <a:prstGeom prst="rect">
            <a:avLst/>
          </a:prstGeom>
          <a:ln w="9360">
            <a:noFill/>
          </a:ln>
        </p:spPr>
      </p:pic>
      <p:pic>
        <p:nvPicPr>
          <p:cNvPr id="203" name="Picture 3"/>
          <p:cNvPicPr/>
          <p:nvPr/>
        </p:nvPicPr>
        <p:blipFill>
          <a:blip r:embed="rId5"/>
          <a:stretch/>
        </p:blipFill>
        <p:spPr>
          <a:xfrm rot="21378807">
            <a:off x="6796080" y="3052440"/>
            <a:ext cx="1955520" cy="1352880"/>
          </a:xfrm>
          <a:prstGeom prst="rect">
            <a:avLst/>
          </a:prstGeom>
          <a:ln w="9360">
            <a:noFill/>
          </a:ln>
        </p:spPr>
      </p:pic>
      <p:pic>
        <p:nvPicPr>
          <p:cNvPr id="204" name="Picture 3"/>
          <p:cNvPicPr/>
          <p:nvPr/>
        </p:nvPicPr>
        <p:blipFill>
          <a:blip r:embed="rId6"/>
          <a:stretch/>
        </p:blipFill>
        <p:spPr>
          <a:xfrm>
            <a:off x="1500120" y="3714840"/>
            <a:ext cx="1828440" cy="1265040"/>
          </a:xfrm>
          <a:prstGeom prst="rect">
            <a:avLst/>
          </a:prstGeom>
          <a:ln w="9360">
            <a:noFill/>
          </a:ln>
        </p:spPr>
      </p:pic>
      <p:pic>
        <p:nvPicPr>
          <p:cNvPr id="205" name="Picture 3"/>
          <p:cNvPicPr/>
          <p:nvPr/>
        </p:nvPicPr>
        <p:blipFill>
          <a:blip r:embed="rId6"/>
          <a:stretch/>
        </p:blipFill>
        <p:spPr>
          <a:xfrm>
            <a:off x="1143000" y="4429080"/>
            <a:ext cx="1828440" cy="1265040"/>
          </a:xfrm>
          <a:prstGeom prst="rect">
            <a:avLst/>
          </a:prstGeom>
          <a:ln w="9360">
            <a:noFill/>
          </a:ln>
        </p:spPr>
      </p:pic>
      <p:pic>
        <p:nvPicPr>
          <p:cNvPr id="206" name="Picture 3"/>
          <p:cNvPicPr/>
          <p:nvPr/>
        </p:nvPicPr>
        <p:blipFill>
          <a:blip r:embed="rId6"/>
          <a:stretch/>
        </p:blipFill>
        <p:spPr>
          <a:xfrm>
            <a:off x="428760" y="4143240"/>
            <a:ext cx="1828440" cy="1265040"/>
          </a:xfrm>
          <a:prstGeom prst="rect">
            <a:avLst/>
          </a:prstGeom>
          <a:ln w="9360">
            <a:noFill/>
          </a:ln>
        </p:spPr>
      </p:pic>
      <p:pic>
        <p:nvPicPr>
          <p:cNvPr id="207" name="Picture 3"/>
          <p:cNvPicPr/>
          <p:nvPr/>
        </p:nvPicPr>
        <p:blipFill>
          <a:blip r:embed="rId6"/>
          <a:stretch/>
        </p:blipFill>
        <p:spPr>
          <a:xfrm>
            <a:off x="1785960" y="4643280"/>
            <a:ext cx="1828440" cy="1265040"/>
          </a:xfrm>
          <a:prstGeom prst="rect">
            <a:avLst/>
          </a:prstGeom>
          <a:ln w="9360">
            <a:noFill/>
          </a:ln>
        </p:spPr>
      </p:pic>
      <p:pic>
        <p:nvPicPr>
          <p:cNvPr id="208" name="Picture 3"/>
          <p:cNvPicPr/>
          <p:nvPr/>
        </p:nvPicPr>
        <p:blipFill>
          <a:blip r:embed="rId6"/>
          <a:stretch/>
        </p:blipFill>
        <p:spPr>
          <a:xfrm>
            <a:off x="500040" y="5143680"/>
            <a:ext cx="1828440" cy="1265040"/>
          </a:xfrm>
          <a:prstGeom prst="rect">
            <a:avLst/>
          </a:prstGeom>
          <a:ln w="9360">
            <a:noFill/>
          </a:ln>
        </p:spPr>
      </p:pic>
      <p:pic>
        <p:nvPicPr>
          <p:cNvPr id="209" name="Picture 3"/>
          <p:cNvPicPr/>
          <p:nvPr/>
        </p:nvPicPr>
        <p:blipFill>
          <a:blip r:embed="rId6"/>
          <a:stretch/>
        </p:blipFill>
        <p:spPr>
          <a:xfrm>
            <a:off x="1357200" y="5214960"/>
            <a:ext cx="1828440" cy="1265040"/>
          </a:xfrm>
          <a:prstGeom prst="rect">
            <a:avLst/>
          </a:prstGeom>
          <a:ln w="9360">
            <a:noFill/>
          </a:ln>
        </p:spPr>
      </p:pic>
      <p:pic>
        <p:nvPicPr>
          <p:cNvPr id="210" name="Picture 3"/>
          <p:cNvPicPr/>
          <p:nvPr/>
        </p:nvPicPr>
        <p:blipFill>
          <a:blip r:embed="rId6"/>
          <a:stretch/>
        </p:blipFill>
        <p:spPr>
          <a:xfrm>
            <a:off x="0" y="4786200"/>
            <a:ext cx="1828440" cy="1265040"/>
          </a:xfrm>
          <a:prstGeom prst="rect">
            <a:avLst/>
          </a:prstGeom>
          <a:ln w="9360">
            <a:noFill/>
          </a:ln>
        </p:spPr>
      </p:pic>
      <p:pic>
        <p:nvPicPr>
          <p:cNvPr id="211" name="Picture 3"/>
          <p:cNvPicPr/>
          <p:nvPr/>
        </p:nvPicPr>
        <p:blipFill>
          <a:blip r:embed="rId7"/>
          <a:stretch/>
        </p:blipFill>
        <p:spPr>
          <a:xfrm>
            <a:off x="3857760" y="4857840"/>
            <a:ext cx="1622160" cy="1122120"/>
          </a:xfrm>
          <a:prstGeom prst="rect">
            <a:avLst/>
          </a:prstGeom>
          <a:ln w="9360">
            <a:noFill/>
          </a:ln>
        </p:spPr>
      </p:pic>
      <p:pic>
        <p:nvPicPr>
          <p:cNvPr id="212" name="Picture 3"/>
          <p:cNvPicPr/>
          <p:nvPr/>
        </p:nvPicPr>
        <p:blipFill>
          <a:blip r:embed="rId8"/>
          <a:stretch/>
        </p:blipFill>
        <p:spPr>
          <a:xfrm>
            <a:off x="3143160" y="4214880"/>
            <a:ext cx="1312560" cy="907560"/>
          </a:xfrm>
          <a:prstGeom prst="rect">
            <a:avLst/>
          </a:prstGeom>
          <a:ln w="9360">
            <a:noFill/>
          </a:ln>
        </p:spPr>
      </p:pic>
      <p:pic>
        <p:nvPicPr>
          <p:cNvPr id="213" name="Picture 3"/>
          <p:cNvPicPr/>
          <p:nvPr/>
        </p:nvPicPr>
        <p:blipFill>
          <a:blip r:embed="rId8"/>
          <a:stretch/>
        </p:blipFill>
        <p:spPr>
          <a:xfrm>
            <a:off x="3143160" y="5000760"/>
            <a:ext cx="1312560" cy="907560"/>
          </a:xfrm>
          <a:prstGeom prst="rect">
            <a:avLst/>
          </a:prstGeom>
          <a:ln w="9360">
            <a:noFill/>
          </a:ln>
        </p:spPr>
      </p:pic>
      <p:pic>
        <p:nvPicPr>
          <p:cNvPr id="214" name="Picture 3"/>
          <p:cNvPicPr/>
          <p:nvPr/>
        </p:nvPicPr>
        <p:blipFill>
          <a:blip r:embed="rId8"/>
          <a:stretch/>
        </p:blipFill>
        <p:spPr>
          <a:xfrm>
            <a:off x="2857680" y="5572080"/>
            <a:ext cx="1312560" cy="90756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15073138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extShape 1"/>
          <p:cNvSpPr txBox="1"/>
          <p:nvPr/>
        </p:nvSpPr>
        <p:spPr>
          <a:xfrm>
            <a:off x="357120" y="428760"/>
            <a:ext cx="8229240" cy="13568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              «Столовая»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230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300" u="sng">
                <a:solidFill>
                  <a:srgbClr val="000000"/>
                </a:solidFill>
                <a:latin typeface="Calibri"/>
              </a:rPr>
              <a:t> Цель:</a:t>
            </a:r>
            <a:r>
              <a:rPr lang="ru-RU" sz="2300">
                <a:solidFill>
                  <a:srgbClr val="000000"/>
                </a:solidFill>
                <a:latin typeface="Calibri"/>
              </a:rPr>
              <a:t> расширить словарь по теме, активизировать речь. 
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«Какую посуду нужно поставить для завтрака, ужина?»; «Какая посуда нужна, чтобы сварить суп, кашу …» и т.д.
</a:t>
            </a:r>
            <a:r>
              <a:rPr lang="ru-RU" u="sng">
                <a:solidFill>
                  <a:srgbClr val="000000"/>
                </a:solidFill>
                <a:latin typeface="Calibri"/>
              </a:rPr>
              <a:t> </a:t>
            </a:r>
            <a:r>
              <a:rPr lang="ru-RU">
                <a:solidFill>
                  <a:srgbClr val="000000"/>
                </a:solidFill>
                <a:latin typeface="Calibri"/>
              </a:rPr>
              <a:t>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216" name="Picture 2"/>
          <p:cNvPicPr/>
          <p:nvPr/>
        </p:nvPicPr>
        <p:blipFill>
          <a:blip r:embed="rId2"/>
          <a:stretch/>
        </p:blipFill>
        <p:spPr>
          <a:xfrm>
            <a:off x="0" y="1784520"/>
            <a:ext cx="2857320" cy="2868120"/>
          </a:xfrm>
          <a:prstGeom prst="rect">
            <a:avLst/>
          </a:prstGeom>
          <a:ln w="9360">
            <a:noFill/>
          </a:ln>
        </p:spPr>
      </p:pic>
      <p:pic>
        <p:nvPicPr>
          <p:cNvPr id="217" name="Picture 3"/>
          <p:cNvPicPr/>
          <p:nvPr/>
        </p:nvPicPr>
        <p:blipFill>
          <a:blip r:embed="rId3"/>
          <a:stretch/>
        </p:blipFill>
        <p:spPr>
          <a:xfrm rot="835800">
            <a:off x="3045960" y="2341080"/>
            <a:ext cx="1869840" cy="1793520"/>
          </a:xfrm>
          <a:prstGeom prst="rect">
            <a:avLst/>
          </a:prstGeom>
          <a:ln w="9360">
            <a:noFill/>
          </a:ln>
        </p:spPr>
      </p:pic>
      <p:pic>
        <p:nvPicPr>
          <p:cNvPr id="218" name="Picture 4"/>
          <p:cNvPicPr/>
          <p:nvPr/>
        </p:nvPicPr>
        <p:blipFill>
          <a:blip r:embed="rId4"/>
          <a:stretch/>
        </p:blipFill>
        <p:spPr>
          <a:xfrm rot="9055800">
            <a:off x="5002920" y="1928520"/>
            <a:ext cx="563040" cy="2500560"/>
          </a:xfrm>
          <a:prstGeom prst="rect">
            <a:avLst/>
          </a:prstGeom>
          <a:ln w="9360">
            <a:noFill/>
          </a:ln>
        </p:spPr>
      </p:pic>
      <p:pic>
        <p:nvPicPr>
          <p:cNvPr id="219" name="Picture 5"/>
          <p:cNvPicPr/>
          <p:nvPr/>
        </p:nvPicPr>
        <p:blipFill>
          <a:blip r:embed="rId5"/>
          <a:stretch/>
        </p:blipFill>
        <p:spPr>
          <a:xfrm>
            <a:off x="1857240" y="4643280"/>
            <a:ext cx="2304720" cy="1530000"/>
          </a:xfrm>
          <a:prstGeom prst="rect">
            <a:avLst/>
          </a:prstGeom>
          <a:ln w="9360">
            <a:noFill/>
          </a:ln>
        </p:spPr>
      </p:pic>
      <p:pic>
        <p:nvPicPr>
          <p:cNvPr id="220" name="Picture 6"/>
          <p:cNvPicPr/>
          <p:nvPr/>
        </p:nvPicPr>
        <p:blipFill>
          <a:blip r:embed="rId6"/>
          <a:stretch/>
        </p:blipFill>
        <p:spPr>
          <a:xfrm>
            <a:off x="5000760" y="3857760"/>
            <a:ext cx="3866760" cy="2361960"/>
          </a:xfrm>
          <a:prstGeom prst="rect">
            <a:avLst/>
          </a:prstGeom>
          <a:ln w="9360">
            <a:noFill/>
          </a:ln>
        </p:spPr>
      </p:pic>
      <p:pic>
        <p:nvPicPr>
          <p:cNvPr id="221" name="Picture 7"/>
          <p:cNvPicPr/>
          <p:nvPr/>
        </p:nvPicPr>
        <p:blipFill>
          <a:blip r:embed="rId7"/>
          <a:stretch/>
        </p:blipFill>
        <p:spPr>
          <a:xfrm>
            <a:off x="6143760" y="1857240"/>
            <a:ext cx="2228400" cy="171432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4378050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700808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Грамматический строй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92D050"/>
                </a:solidFill>
              </a:rPr>
              <a:t>- система взаимодействия слов между собой в словосочетаниях и предложениях.</a:t>
            </a:r>
          </a:p>
        </p:txBody>
      </p:sp>
    </p:spTree>
    <p:extLst>
      <p:ext uri="{BB962C8B-B14F-4D97-AF65-F5344CB8AC3E}">
        <p14:creationId xmlns:p14="http://schemas.microsoft.com/office/powerpoint/2010/main" val="13981244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extShape 1"/>
          <p:cNvSpPr txBox="1"/>
          <p:nvPr/>
        </p:nvSpPr>
        <p:spPr>
          <a:xfrm>
            <a:off x="357120" y="28584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>
                <a:solidFill>
                  <a:srgbClr val="000000"/>
                </a:solidFill>
                <a:latin typeface="Calibri"/>
              </a:rPr>
              <a:t> «В гостях у куклы Оли» 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2400" u="sng">
                <a:solidFill>
                  <a:srgbClr val="000000"/>
                </a:solidFill>
                <a:latin typeface="Calibri"/>
              </a:rPr>
              <a:t>Цель:</a:t>
            </a:r>
            <a:r>
              <a:rPr lang="ru-RU" sz="2400">
                <a:solidFill>
                  <a:srgbClr val="000000"/>
                </a:solidFill>
                <a:latin typeface="Calibri"/>
              </a:rPr>
              <a:t> уточнить название предметов мебели, ее назначение. </a:t>
            </a:r>
            <a:r>
              <a:rPr lang="ru-RU" sz="4400">
                <a:solidFill>
                  <a:srgbClr val="000000"/>
                </a:solidFill>
                <a:latin typeface="Calibri"/>
              </a:rPr>
              <a:t>
</a:t>
            </a:r>
            <a:endParaRPr>
              <a:solidFill>
                <a:prstClr val="black"/>
              </a:solidFill>
              <a:latin typeface="Arial"/>
            </a:endParaRPr>
          </a:p>
        </p:txBody>
      </p:sp>
      <p:pic>
        <p:nvPicPr>
          <p:cNvPr id="223" name="Picture 3"/>
          <p:cNvPicPr/>
          <p:nvPr/>
        </p:nvPicPr>
        <p:blipFill>
          <a:blip r:embed="rId2"/>
          <a:stretch/>
        </p:blipFill>
        <p:spPr>
          <a:xfrm>
            <a:off x="7072200" y="1214280"/>
            <a:ext cx="1374480" cy="1928520"/>
          </a:xfrm>
          <a:prstGeom prst="rect">
            <a:avLst/>
          </a:prstGeom>
          <a:ln w="9360">
            <a:noFill/>
          </a:ln>
        </p:spPr>
      </p:pic>
      <p:pic>
        <p:nvPicPr>
          <p:cNvPr id="224" name="Picture 4"/>
          <p:cNvPicPr/>
          <p:nvPr/>
        </p:nvPicPr>
        <p:blipFill>
          <a:blip r:embed="rId3"/>
          <a:stretch/>
        </p:blipFill>
        <p:spPr>
          <a:xfrm>
            <a:off x="4286160" y="2643120"/>
            <a:ext cx="2499840" cy="2144520"/>
          </a:xfrm>
          <a:prstGeom prst="rect">
            <a:avLst/>
          </a:prstGeom>
          <a:ln w="9360">
            <a:noFill/>
          </a:ln>
        </p:spPr>
      </p:pic>
      <p:pic>
        <p:nvPicPr>
          <p:cNvPr id="225" name="Picture 5"/>
          <p:cNvPicPr/>
          <p:nvPr/>
        </p:nvPicPr>
        <p:blipFill>
          <a:blip r:embed="rId4"/>
          <a:stretch/>
        </p:blipFill>
        <p:spPr>
          <a:xfrm>
            <a:off x="714240" y="1214280"/>
            <a:ext cx="3509640" cy="1939680"/>
          </a:xfrm>
          <a:prstGeom prst="rect">
            <a:avLst/>
          </a:prstGeom>
          <a:ln w="9360">
            <a:noFill/>
          </a:ln>
        </p:spPr>
      </p:pic>
      <p:pic>
        <p:nvPicPr>
          <p:cNvPr id="226" name="Picture 6"/>
          <p:cNvPicPr/>
          <p:nvPr/>
        </p:nvPicPr>
        <p:blipFill>
          <a:blip r:embed="rId5"/>
          <a:stretch/>
        </p:blipFill>
        <p:spPr>
          <a:xfrm>
            <a:off x="6786720" y="4714920"/>
            <a:ext cx="1638000" cy="1428480"/>
          </a:xfrm>
          <a:prstGeom prst="rect">
            <a:avLst/>
          </a:prstGeom>
          <a:ln w="9360">
            <a:noFill/>
          </a:ln>
        </p:spPr>
      </p:pic>
      <p:pic>
        <p:nvPicPr>
          <p:cNvPr id="227" name="Picture 7"/>
          <p:cNvPicPr/>
          <p:nvPr/>
        </p:nvPicPr>
        <p:blipFill>
          <a:blip r:embed="rId6"/>
          <a:stretch/>
        </p:blipFill>
        <p:spPr>
          <a:xfrm>
            <a:off x="500040" y="3571920"/>
            <a:ext cx="1736280" cy="2714400"/>
          </a:xfrm>
          <a:prstGeom prst="rect">
            <a:avLst/>
          </a:prstGeom>
          <a:ln w="9360">
            <a:noFill/>
          </a:ln>
        </p:spPr>
      </p:pic>
      <p:pic>
        <p:nvPicPr>
          <p:cNvPr id="228" name="Picture 8"/>
          <p:cNvPicPr/>
          <p:nvPr/>
        </p:nvPicPr>
        <p:blipFill>
          <a:blip r:embed="rId7"/>
          <a:stretch/>
        </p:blipFill>
        <p:spPr>
          <a:xfrm>
            <a:off x="3143160" y="4572000"/>
            <a:ext cx="2356920" cy="196488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4146845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0" y="1785960"/>
            <a:ext cx="9143640" cy="28548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Calibri"/>
              </a:rPr>
              <a:t>
«Фантастический зверь»
</a:t>
            </a:r>
            <a:r>
              <a:rPr lang="ru-RU" sz="2400" i="1" dirty="0">
                <a:solidFill>
                  <a:srgbClr val="000000"/>
                </a:solidFill>
                <a:latin typeface="Calibri"/>
              </a:rPr>
              <a:t>Цель:</a:t>
            </a:r>
            <a:r>
              <a:rPr lang="ru-RU" sz="2400" dirty="0">
                <a:solidFill>
                  <a:srgbClr val="000000"/>
                </a:solidFill>
                <a:latin typeface="Calibri"/>
              </a:rPr>
              <a:t> упражнять в образовании притяжательных прилагательных; 
в составлении простых распространенных предложений.</a:t>
            </a:r>
            <a:r>
              <a:rPr lang="ru-RU" sz="800" dirty="0">
                <a:solidFill>
                  <a:srgbClr val="000000"/>
                </a:solidFill>
                <a:latin typeface="Calibri"/>
              </a:rPr>
              <a:t>  </a:t>
            </a:r>
            <a:r>
              <a:rPr lang="ru-RU" sz="2400" dirty="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2000" dirty="0">
                <a:solidFill>
                  <a:srgbClr val="000000"/>
                </a:solidFill>
                <a:latin typeface="Calibri"/>
              </a:rPr>
              <a:t>
</a:t>
            </a:r>
            <a:r>
              <a:rPr lang="ru-RU" sz="4400" dirty="0">
                <a:solidFill>
                  <a:srgbClr val="000000"/>
                </a:solidFill>
                <a:latin typeface="Calibri"/>
              </a:rPr>
              <a:t>
</a:t>
            </a:r>
            <a:endParaRPr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30" name="CustomShape 2"/>
          <p:cNvSpPr/>
          <p:nvPr/>
        </p:nvSpPr>
        <p:spPr>
          <a:xfrm>
            <a:off x="571680" y="1500120"/>
            <a:ext cx="8572320" cy="1187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solidFill>
                  <a:srgbClr val="000000"/>
                </a:solidFill>
              </a:rPr>
              <a:t>Ребёнок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рассматривает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картинку</a:t>
            </a:r>
            <a:r>
              <a:rPr lang="en-US" dirty="0">
                <a:solidFill>
                  <a:srgbClr val="000000"/>
                </a:solidFill>
              </a:rPr>
              <a:t> и </a:t>
            </a:r>
            <a:r>
              <a:rPr lang="en-US" dirty="0" err="1">
                <a:solidFill>
                  <a:srgbClr val="000000"/>
                </a:solidFill>
              </a:rPr>
              <a:t>описывает</a:t>
            </a:r>
            <a:r>
              <a:rPr lang="en-US" dirty="0">
                <a:solidFill>
                  <a:srgbClr val="000000"/>
                </a:solidFill>
              </a:rPr>
              <a:t> «</a:t>
            </a:r>
            <a:r>
              <a:rPr lang="en-US" dirty="0" err="1">
                <a:solidFill>
                  <a:srgbClr val="000000"/>
                </a:solidFill>
              </a:rPr>
              <a:t>невиданного</a:t>
            </a:r>
            <a:r>
              <a:rPr lang="en-US" dirty="0">
                <a:solidFill>
                  <a:srgbClr val="000000"/>
                </a:solidFill>
              </a:rPr>
              <a:t>» </a:t>
            </a:r>
            <a:r>
              <a:rPr lang="en-US" dirty="0" err="1">
                <a:solidFill>
                  <a:srgbClr val="000000"/>
                </a:solidFill>
              </a:rPr>
              <a:t>зверя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называя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принадлежность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каждой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части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тела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тому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или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иному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животному</a:t>
            </a:r>
            <a:r>
              <a:rPr lang="en-US" dirty="0">
                <a:solidFill>
                  <a:srgbClr val="000000"/>
                </a:solidFill>
              </a:rPr>
              <a:t>.
</a:t>
            </a:r>
            <a:r>
              <a:rPr lang="en-US" dirty="0" err="1">
                <a:solidFill>
                  <a:srgbClr val="000000"/>
                </a:solidFill>
              </a:rPr>
              <a:t>Например</a:t>
            </a:r>
            <a:r>
              <a:rPr lang="en-US" dirty="0">
                <a:solidFill>
                  <a:srgbClr val="000000"/>
                </a:solidFill>
              </a:rPr>
              <a:t>: «У </a:t>
            </a:r>
            <a:r>
              <a:rPr lang="en-US" dirty="0" err="1">
                <a:solidFill>
                  <a:srgbClr val="000000"/>
                </a:solidFill>
              </a:rPr>
              <a:t>этого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зверя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волчья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голова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заячьи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уши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медвежье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туловище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петушиный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хвост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лягушачьи</a:t>
            </a:r>
            <a:r>
              <a:rPr lang="en-US" dirty="0">
                <a:solidFill>
                  <a:srgbClr val="000000"/>
                </a:solidFill>
              </a:rPr>
              <a:t>  </a:t>
            </a:r>
            <a:r>
              <a:rPr lang="en-US" dirty="0" err="1">
                <a:solidFill>
                  <a:srgbClr val="000000"/>
                </a:solidFill>
              </a:rPr>
              <a:t>лапки</a:t>
            </a:r>
            <a:r>
              <a:rPr lang="en-US" dirty="0">
                <a:solidFill>
                  <a:srgbClr val="000000"/>
                </a:solidFill>
              </a:rPr>
              <a:t>.</a:t>
            </a:r>
            <a:endParaRPr dirty="0">
              <a:solidFill>
                <a:prstClr val="black"/>
              </a:solidFill>
            </a:endParaRPr>
          </a:p>
        </p:txBody>
      </p:sp>
      <p:pic>
        <p:nvPicPr>
          <p:cNvPr id="231" name="Picture 4"/>
          <p:cNvPicPr/>
          <p:nvPr/>
        </p:nvPicPr>
        <p:blipFill>
          <a:blip r:embed="rId2"/>
          <a:stretch/>
        </p:blipFill>
        <p:spPr>
          <a:xfrm>
            <a:off x="1837800" y="3533760"/>
            <a:ext cx="5171760" cy="2761920"/>
          </a:xfrm>
          <a:prstGeom prst="rect">
            <a:avLst/>
          </a:prstGeom>
          <a:ln w="9360">
            <a:noFill/>
          </a:ln>
        </p:spPr>
      </p:pic>
      <p:pic>
        <p:nvPicPr>
          <p:cNvPr id="232" name="Picture 2"/>
          <p:cNvPicPr/>
          <p:nvPr/>
        </p:nvPicPr>
        <p:blipFill>
          <a:blip r:embed="rId3"/>
          <a:stretch/>
        </p:blipFill>
        <p:spPr>
          <a:xfrm>
            <a:off x="5048640" y="3139200"/>
            <a:ext cx="1751040" cy="1807920"/>
          </a:xfrm>
          <a:prstGeom prst="rect">
            <a:avLst/>
          </a:prstGeom>
          <a:ln w="9360">
            <a:noFill/>
          </a:ln>
        </p:spPr>
      </p:pic>
      <p:pic>
        <p:nvPicPr>
          <p:cNvPr id="233" name="Picture 5"/>
          <p:cNvPicPr/>
          <p:nvPr/>
        </p:nvPicPr>
        <p:blipFill>
          <a:blip r:embed="rId4"/>
          <a:srcRect l="1481330" t="-123351" b="1625549"/>
          <a:stretch/>
        </p:blipFill>
        <p:spPr>
          <a:xfrm>
            <a:off x="4951440" y="2428920"/>
            <a:ext cx="1898280" cy="1183320"/>
          </a:xfrm>
          <a:prstGeom prst="rect">
            <a:avLst/>
          </a:prstGeom>
          <a:ln w="9360">
            <a:noFill/>
          </a:ln>
        </p:spPr>
      </p:pic>
      <p:pic>
        <p:nvPicPr>
          <p:cNvPr id="234" name="Picture 7"/>
          <p:cNvPicPr/>
          <p:nvPr/>
        </p:nvPicPr>
        <p:blipFill>
          <a:blip r:embed="rId5"/>
          <a:stretch/>
        </p:blipFill>
        <p:spPr>
          <a:xfrm>
            <a:off x="3978360" y="5506920"/>
            <a:ext cx="3308040" cy="922320"/>
          </a:xfrm>
          <a:prstGeom prst="rect">
            <a:avLst/>
          </a:prstGeom>
          <a:ln w="9360">
            <a:noFill/>
          </a:ln>
        </p:spPr>
      </p:pic>
      <p:pic>
        <p:nvPicPr>
          <p:cNvPr id="235" name="Picture 2"/>
          <p:cNvPicPr/>
          <p:nvPr/>
        </p:nvPicPr>
        <p:blipFill>
          <a:blip r:embed="rId6"/>
          <a:stretch/>
        </p:blipFill>
        <p:spPr>
          <a:xfrm>
            <a:off x="1643040" y="3612600"/>
            <a:ext cx="1556640" cy="146232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8985939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0731" y="1772816"/>
            <a:ext cx="799288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eddy Bear" panose="02000600000000000000" pitchFamily="2" charset="0"/>
              </a:rPr>
              <a:t>Спасибо за внимание!</a:t>
            </a:r>
          </a:p>
          <a:p>
            <a:endParaRPr lang="ru-RU" sz="3200" b="1" dirty="0">
              <a:solidFill>
                <a:srgbClr val="00B0F0"/>
              </a:solidFill>
              <a:latin typeface="Calibri"/>
            </a:endParaRPr>
          </a:p>
          <a:p>
            <a:endParaRPr lang="ru-RU" b="1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7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916832"/>
            <a:ext cx="777686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При нормальном речевом развитии </a:t>
            </a:r>
            <a:r>
              <a:rPr lang="ru-RU" sz="2400" dirty="0">
                <a:solidFill>
                  <a:srgbClr val="92D050"/>
                </a:solidFill>
              </a:rPr>
              <a:t>дети </a:t>
            </a:r>
            <a:r>
              <a:rPr lang="ru-RU" sz="2400" dirty="0" smtClean="0">
                <a:solidFill>
                  <a:srgbClr val="92D050"/>
                </a:solidFill>
              </a:rPr>
              <a:t>к концу </a:t>
            </a:r>
            <a:r>
              <a:rPr lang="ru-RU" sz="2400" dirty="0">
                <a:solidFill>
                  <a:srgbClr val="92D050"/>
                </a:solidFill>
              </a:rPr>
              <a:t>дошкольного периода, к моменту поступления школу</a:t>
            </a:r>
            <a:r>
              <a:rPr lang="ru-RU" sz="2400" dirty="0" smtClean="0">
                <a:solidFill>
                  <a:srgbClr val="92D050"/>
                </a:solidFill>
              </a:rPr>
              <a:t>, </a:t>
            </a:r>
            <a:r>
              <a:rPr lang="ru-RU" sz="2400" dirty="0">
                <a:solidFill>
                  <a:srgbClr val="92D050"/>
                </a:solidFill>
              </a:rPr>
              <a:t>имеют довольно разнообразный словарь и в достаточной мере владеют грамматическим строем родного языка.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83797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76262"/>
            <a:ext cx="741682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При </a:t>
            </a:r>
            <a:r>
              <a:rPr lang="ru-RU" dirty="0"/>
              <a:t>ОНР формирование </a:t>
            </a:r>
            <a:r>
              <a:rPr lang="ru-RU" dirty="0" err="1" smtClean="0"/>
              <a:t>лексико</a:t>
            </a:r>
            <a:r>
              <a:rPr lang="ru-RU" dirty="0" smtClean="0"/>
              <a:t> - грамматического </a:t>
            </a:r>
            <a:r>
              <a:rPr lang="ru-RU" dirty="0"/>
              <a:t>строя </a:t>
            </a:r>
            <a:r>
              <a:rPr lang="ru-RU" dirty="0" smtClean="0"/>
              <a:t>речи происходит </a:t>
            </a:r>
            <a:r>
              <a:rPr lang="ru-RU" dirty="0"/>
              <a:t>с большими </a:t>
            </a:r>
            <a:r>
              <a:rPr lang="ru-RU" dirty="0" smtClean="0"/>
              <a:t>трудностями.</a:t>
            </a:r>
          </a:p>
          <a:p>
            <a:pPr algn="ctr"/>
            <a:endParaRPr lang="ru-RU" dirty="0" smtClean="0"/>
          </a:p>
          <a:p>
            <a:pPr algn="ctr"/>
            <a:r>
              <a:rPr lang="ru-RU" sz="1400" dirty="0" smtClean="0"/>
              <a:t> </a:t>
            </a:r>
            <a:r>
              <a:rPr lang="ru-RU" sz="1400" b="1" dirty="0"/>
              <a:t>I уровень речевого развития</a:t>
            </a:r>
            <a:r>
              <a:rPr lang="ru-RU" sz="1400" dirty="0"/>
              <a:t> </a:t>
            </a:r>
            <a:r>
              <a:rPr lang="ru-RU" sz="1400" b="1" dirty="0">
                <a:solidFill>
                  <a:srgbClr val="0070C0"/>
                </a:solidFill>
              </a:rPr>
              <a:t>характеризуется ограниченными речевыми средствами общения. Активный словарь детей состоит из небольшого количества нечетко произносимых обиходных слов, звукоподражаний и звуковых комплексов. Широко используются указательные жесты, мимика</a:t>
            </a:r>
            <a:r>
              <a:rPr lang="ru-RU" sz="1400" b="1" dirty="0" smtClean="0">
                <a:solidFill>
                  <a:srgbClr val="0070C0"/>
                </a:solidFill>
              </a:rPr>
              <a:t>.</a:t>
            </a:r>
          </a:p>
          <a:p>
            <a:pPr algn="ctr"/>
            <a:endParaRPr lang="ru-RU" sz="1400" b="1" dirty="0" smtClean="0"/>
          </a:p>
          <a:p>
            <a:pPr algn="ctr"/>
            <a:r>
              <a:rPr lang="ru-RU" sz="1400" b="1" dirty="0"/>
              <a:t>II уровень речевого развития</a:t>
            </a:r>
            <a:r>
              <a:rPr lang="ru-RU" sz="1400" b="1" dirty="0">
                <a:solidFill>
                  <a:srgbClr val="0070C0"/>
                </a:solidFill>
              </a:rPr>
              <a:t> </a:t>
            </a:r>
            <a:r>
              <a:rPr lang="ru-RU" sz="1400" dirty="0">
                <a:solidFill>
                  <a:srgbClr val="0070C0"/>
                </a:solidFill>
              </a:rPr>
              <a:t>характеризуется возросшей речевой активностью ребенка. Общение осуществляется посредством постоянного, хотя всё ещё искаженного и ограниченного запаса общеупотребительных слов. Дети пользуются только простыми предложениями состоящими из 2–3, редко 4 слов. Словарный запас значительно отстает от возрастной нормы: выявляется незнание многих слов, обозначающих части тела, одежды, мебели, профессий</a:t>
            </a:r>
            <a:r>
              <a:rPr lang="ru-RU" sz="1400" dirty="0" smtClean="0">
                <a:solidFill>
                  <a:srgbClr val="0070C0"/>
                </a:solidFill>
              </a:rPr>
              <a:t>.</a:t>
            </a:r>
          </a:p>
          <a:p>
            <a:pPr algn="ctr"/>
            <a:endParaRPr lang="ru-RU" sz="1400" dirty="0" smtClean="0"/>
          </a:p>
          <a:p>
            <a:pPr algn="ctr"/>
            <a:r>
              <a:rPr lang="ru-RU" sz="1400" b="1" dirty="0"/>
              <a:t>III уровень речевого развития </a:t>
            </a:r>
            <a:r>
              <a:rPr lang="ru-RU" sz="1400" b="1" dirty="0">
                <a:solidFill>
                  <a:srgbClr val="0070C0"/>
                </a:solidFill>
              </a:rPr>
              <a:t>характеризуется наличием развернутой фразовой речи с элементами лексико-грамматического и фонетико-фонематического недоразвития</a:t>
            </a:r>
            <a:r>
              <a:rPr lang="ru-RU" sz="1400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66920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980728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Развитие лексико-грамматического строя речи у детей с ОНР – одна из основных задач коррекционного обучения и воспитания детей</a:t>
            </a:r>
            <a:r>
              <a:rPr lang="ru-RU" sz="2800" dirty="0" smtClean="0"/>
              <a:t>.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/>
              <a:t>Работа по развитию </a:t>
            </a:r>
            <a:r>
              <a:rPr lang="ru-RU" sz="2800" dirty="0" smtClean="0"/>
              <a:t>лексико-грамматического строя </a:t>
            </a:r>
            <a:r>
              <a:rPr lang="ru-RU" sz="2800" dirty="0"/>
              <a:t>речи ведется по 3 </a:t>
            </a:r>
            <a:r>
              <a:rPr lang="ru-RU" sz="2800" dirty="0" smtClean="0"/>
              <a:t>направлениям</a:t>
            </a:r>
            <a:r>
              <a:rPr lang="ru-RU" sz="2800" dirty="0"/>
              <a:t>: накопление словаря, формирование фразы и включение её в связную речь.</a:t>
            </a:r>
          </a:p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707213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249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Основные </a:t>
            </a:r>
            <a:r>
              <a:rPr lang="ru-RU" dirty="0">
                <a:solidFill>
                  <a:srgbClr val="FF0000"/>
                </a:solidFill>
              </a:rPr>
              <a:t>принципы формирования словаря у детей с ТНР.</a:t>
            </a:r>
          </a:p>
          <a:p>
            <a:endParaRPr lang="ru-RU" dirty="0"/>
          </a:p>
          <a:p>
            <a:r>
              <a:rPr lang="ru-RU" dirty="0"/>
              <a:t>Традиционный, накопительный подход предполагает обогащение словаря детей  в процессе всей образовательной работы.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рамках этого подхода были определены задачи словарной работы:</a:t>
            </a:r>
          </a:p>
          <a:p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обогащение словаря новыми словами, усвоение детьми ранее неизвестных слов, а также новых значений ряда слов, уже имеющихся в их лексике;</a:t>
            </a:r>
          </a:p>
          <a:p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закрепление и уточнение словаря;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активизация словаря;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Методы словарной работы – это методы ознакомления с окружающим миром (наблюдение, рассматривание картин, беседы, дидактические игры</a:t>
            </a:r>
            <a:r>
              <a:rPr lang="ru-RU" dirty="0" smtClean="0"/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 коррекционных группах ДОУ обогащение словаря осуществляется </a:t>
            </a:r>
            <a:r>
              <a:rPr lang="ru-RU" dirty="0" smtClean="0"/>
              <a:t>путём </a:t>
            </a:r>
            <a:r>
              <a:rPr lang="ru-RU" dirty="0"/>
              <a:t>погружения детей в лексическую тему</a:t>
            </a:r>
            <a:r>
              <a:rPr lang="ru-RU" dirty="0" smtClean="0"/>
              <a:t>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0217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340768"/>
            <a:ext cx="8126672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451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615</Words>
  <Application>Microsoft Office PowerPoint</Application>
  <PresentationFormat>Экран (4:3)</PresentationFormat>
  <Paragraphs>112</Paragraphs>
  <Slides>42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42</vt:i4>
      </vt:variant>
    </vt:vector>
  </HeadingPairs>
  <TitlesOfParts>
    <vt:vector size="57" baseType="lpstr">
      <vt:lpstr>Aharoni</vt:lpstr>
      <vt:lpstr>Arial</vt:lpstr>
      <vt:lpstr>Bangle</vt:lpstr>
      <vt:lpstr>Calibri</vt:lpstr>
      <vt:lpstr>Century Schoolbook</vt:lpstr>
      <vt:lpstr>DejaVu Sans</vt:lpstr>
      <vt:lpstr>Monotype Corsiva</vt:lpstr>
      <vt:lpstr>StarSymbol</vt:lpstr>
      <vt:lpstr>Teddy Bear</vt:lpstr>
      <vt:lpstr>Times New Roman</vt:lpstr>
      <vt:lpstr>Тема Office</vt:lpstr>
      <vt:lpstr>Office Theme</vt:lpstr>
      <vt:lpstr>1_Office Theme</vt:lpstr>
      <vt:lpstr>2_Office Theme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RePack by Diakov</cp:lastModifiedBy>
  <cp:revision>34</cp:revision>
  <dcterms:created xsi:type="dcterms:W3CDTF">2013-08-25T16:42:31Z</dcterms:created>
  <dcterms:modified xsi:type="dcterms:W3CDTF">2017-12-10T16:49:42Z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2727476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D5.1.3</vt:lpwstr>
  </property>
</Properties>
</file>