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95" r:id="rId4"/>
    <p:sldId id="296" r:id="rId5"/>
    <p:sldId id="293" r:id="rId6"/>
    <p:sldId id="304" r:id="rId7"/>
    <p:sldId id="298" r:id="rId8"/>
    <p:sldId id="297" r:id="rId9"/>
    <p:sldId id="301" r:id="rId10"/>
    <p:sldId id="299" r:id="rId11"/>
    <p:sldId id="302" r:id="rId12"/>
    <p:sldId id="260" r:id="rId13"/>
    <p:sldId id="311" r:id="rId14"/>
    <p:sldId id="261" r:id="rId15"/>
    <p:sldId id="262" r:id="rId16"/>
    <p:sldId id="303" r:id="rId17"/>
    <p:sldId id="266" r:id="rId18"/>
    <p:sldId id="271" r:id="rId19"/>
    <p:sldId id="289" r:id="rId20"/>
    <p:sldId id="305" r:id="rId21"/>
    <p:sldId id="306" r:id="rId22"/>
    <p:sldId id="307" r:id="rId23"/>
    <p:sldId id="308" r:id="rId24"/>
    <p:sldId id="310" r:id="rId25"/>
    <p:sldId id="30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280" autoAdjust="0"/>
  </p:normalViewPr>
  <p:slideViewPr>
    <p:cSldViewPr snapToGrid="0">
      <p:cViewPr varScale="1">
        <p:scale>
          <a:sx n="71" d="100"/>
          <a:sy n="71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B6DBF-BEDD-47C5-AAB3-D4D6D35B4F93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68AC9-5E24-49EF-B9C9-395A20E8F2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68AC9-5E24-49EF-B9C9-395A20E8F2E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68AC9-5E24-49EF-B9C9-395A20E8F2E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1777184"/>
      </p:ext>
    </p:extLst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9716430"/>
      </p:ext>
    </p:extLst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6290980"/>
      </p:ext>
    </p:extLst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1367452"/>
      </p:ext>
    </p:extLst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029414"/>
      </p:ext>
    </p:extLst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1832088"/>
      </p:ext>
    </p:extLst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966168"/>
      </p:ext>
    </p:extLst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5248753"/>
      </p:ext>
    </p:extLst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0332302"/>
      </p:ext>
    </p:extLst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1467200"/>
      </p:ext>
    </p:extLst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4587155"/>
      </p:ext>
    </p:extLst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2BD07-00DB-4910-B6E6-250826455C22}" type="datetimeFigureOut">
              <a:rPr lang="ru-RU" smtClean="0"/>
              <a:pPr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C39B7-7A49-4F53-8294-2D9DA389A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35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w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45459"/>
            <a:ext cx="9144000" cy="1748117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учреждение-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133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Рябинка»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269540">
            <a:off x="-149901" y="610810"/>
            <a:ext cx="3844376" cy="246280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8434907">
            <a:off x="1437307" y="4425484"/>
            <a:ext cx="2471212" cy="1584433"/>
          </a:xfrm>
          <a:prstGeom prst="rect">
            <a:avLst/>
          </a:prstGeom>
        </p:spPr>
      </p:pic>
      <p:pic>
        <p:nvPicPr>
          <p:cNvPr id="9" name="Picture 2" descr="C:\Users\User\Desktop\дс 133\SAM_26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0511" y="3751729"/>
            <a:ext cx="4714908" cy="2864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Содержимое 5" descr="6567568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620621"/>
            <a:ext cx="3454807" cy="249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60813" y="1317811"/>
            <a:ext cx="85523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</a:t>
            </a:r>
          </a:p>
          <a:p>
            <a:pPr algn="ct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Улендеевой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Любови Васильевны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Ульяновск, 2017г.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369120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9176" y="403412"/>
            <a:ext cx="92112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Публикации  и методические разработки </a:t>
            </a:r>
            <a:endParaRPr lang="ru-RU" sz="32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60612" y="1287218"/>
          <a:ext cx="10515601" cy="5409417"/>
        </p:xfrm>
        <a:graphic>
          <a:graphicData uri="http://schemas.openxmlformats.org/drawingml/2006/table">
            <a:tbl>
              <a:tblPr/>
              <a:tblGrid>
                <a:gridCol w="1305286"/>
                <a:gridCol w="6893071"/>
                <a:gridCol w="2317244"/>
              </a:tblGrid>
              <a:tr h="7066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Название мероприятия с указанием статуса 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(международный, всероссийский, региональный, муниципальный и пр.)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635" indent="-3816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Результат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участия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463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Выступление с методической разработкой по теме: «Развитие первоначальных представлений о цвете у детей раннего возраста в игровой деятельности» для слушателей ФГБОУ ВПО «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УлГПУ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им. И.Н. Ульянова».</a:t>
                      </a:r>
                      <a:endParaRPr lang="ru-RU" sz="14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4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Рецензия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79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III Международный конкурс «Творчество без границ». Номинация «Методическая разработка»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Диплом победителя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II степени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79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Публикация в журнале «Мама, папа и я» со статьей «Сенсорное воспитание детей дошкольного возраста»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79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Всероссийское сообщество школьных издательств «Стенгазета». Номинация «Публикация»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Свидетельство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ЭЛ №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ФС 77-61520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790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Публикация на всероссийском сайте «Для педагога» со статьей «Развитие представлений о сенсорных эталонах цвета у детей раннего возраста»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(Всероссийский)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Свидетельство ЭЛ №ФС 77-65769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30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Публикация на сайте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infourok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ru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 методической разработкой: «Мастер-класс для родителей «Игровые пособия для формирования представлений о цвете у детей раннего возраста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(Всероссийский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Свидетельство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Эл №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ФС 77-60625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17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Публикация в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журнале «Мама, папа и я» со статьей «Какие книги нужны детям?»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Desktop\дипломы\Рец Улендеевой Л.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10" y="3130472"/>
            <a:ext cx="2686966" cy="3727528"/>
          </a:xfrm>
          <a:prstGeom prst="rect">
            <a:avLst/>
          </a:prstGeom>
          <a:noFill/>
        </p:spPr>
      </p:pic>
      <p:pic>
        <p:nvPicPr>
          <p:cNvPr id="4" name="Picture 4" descr="C:\Users\User\Desktop\дипломы\диплом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5231" y="3079375"/>
            <a:ext cx="2624147" cy="3617259"/>
          </a:xfrm>
          <a:prstGeom prst="rect">
            <a:avLst/>
          </a:prstGeom>
          <a:noFill/>
        </p:spPr>
      </p:pic>
      <p:pic>
        <p:nvPicPr>
          <p:cNvPr id="58372" name="Picture 4" descr="C:\Users\User\Downloads\honors_Ulendeeva_Lyubov_Vasilevna_nomer_7296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3826" y="0"/>
            <a:ext cx="2594480" cy="3388659"/>
          </a:xfrm>
          <a:prstGeom prst="rect">
            <a:avLst/>
          </a:prstGeom>
          <a:noFill/>
        </p:spPr>
      </p:pic>
      <p:pic>
        <p:nvPicPr>
          <p:cNvPr id="58374" name="Picture 6" descr="C:\Users\User\Desktop\документы\SAM_47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847" y="0"/>
            <a:ext cx="3774141" cy="3012141"/>
          </a:xfrm>
          <a:prstGeom prst="rect">
            <a:avLst/>
          </a:prstGeom>
          <a:noFill/>
        </p:spPr>
      </p:pic>
      <p:pic>
        <p:nvPicPr>
          <p:cNvPr id="58375" name="Picture 7" descr="C:\Users\User\Desktop\документы\SAM_47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0318" y="0"/>
            <a:ext cx="3953434" cy="2965075"/>
          </a:xfrm>
          <a:prstGeom prst="rect">
            <a:avLst/>
          </a:prstGeom>
          <a:noFill/>
        </p:spPr>
      </p:pic>
      <p:pic>
        <p:nvPicPr>
          <p:cNvPr id="9" name="Picture 2" descr="C:\Users\User\Desktop\дипломы\свидетельство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06348" y="3227295"/>
            <a:ext cx="2564146" cy="3630706"/>
          </a:xfrm>
          <a:prstGeom prst="rect">
            <a:avLst/>
          </a:prstGeom>
          <a:noFill/>
        </p:spPr>
      </p:pic>
      <p:pic>
        <p:nvPicPr>
          <p:cNvPr id="10" name="Picture 5" descr="C:\Users\User\Desktop\дипломы\сертификат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96648" y="3092824"/>
            <a:ext cx="2639775" cy="37651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3426" y="0"/>
            <a:ext cx="11344274" cy="769441"/>
          </a:xfrm>
          <a:prstGeom prst="rect">
            <a:avLst/>
          </a:prstGeom>
          <a:scene3d>
            <a:camera prst="perspectiveRelaxedModerately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«Результаты педагогической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деятельности»</a:t>
            </a:r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95082" y="1411940"/>
          <a:ext cx="9910483" cy="5070005"/>
        </p:xfrm>
        <a:graphic>
          <a:graphicData uri="http://schemas.openxmlformats.org/drawingml/2006/table">
            <a:tbl>
              <a:tblPr/>
              <a:tblGrid>
                <a:gridCol w="2894873"/>
                <a:gridCol w="1211116"/>
                <a:gridCol w="1170963"/>
                <a:gridCol w="994361"/>
                <a:gridCol w="1387717"/>
                <a:gridCol w="1137902"/>
                <a:gridCol w="1113551"/>
              </a:tblGrid>
              <a:tr h="12180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 CYR"/>
                          <a:ea typeface="Times New Roman"/>
                          <a:cs typeface="Times New Roman"/>
                        </a:rPr>
                        <a:t>Уч.год</a:t>
                      </a: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/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1143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2014/2015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_____</a:t>
                      </a: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уч.</a:t>
                      </a:r>
                      <a:r>
                        <a:rPr lang="ru-RU" sz="14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 раннего возраста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2015/2016_____ </a:t>
                      </a:r>
                      <a:r>
                        <a:rPr lang="ru-RU" sz="1400" b="1" dirty="0" err="1">
                          <a:latin typeface="Times New Roman CYR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. год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 раннего возраста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2016/2017____</a:t>
                      </a: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уч. год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 раннего возраста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01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диагностика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 CYR"/>
                          <a:ea typeface="Times New Roman"/>
                          <a:cs typeface="Times New Roman"/>
                        </a:rPr>
                        <a:t>способностей: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 CYR"/>
                          <a:ea typeface="Times New Roman"/>
                          <a:cs typeface="Times New Roman"/>
                        </a:rPr>
                        <a:t>первичная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 CYR"/>
                          <a:ea typeface="Times New Roman"/>
                          <a:cs typeface="Times New Roman"/>
                        </a:rPr>
                        <a:t>итоговая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 CYR"/>
                          <a:ea typeface="Times New Roman"/>
                          <a:cs typeface="Times New Roman"/>
                        </a:rPr>
                        <a:t>первичная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 CYR"/>
                          <a:ea typeface="Times New Roman"/>
                          <a:cs typeface="Times New Roman"/>
                        </a:rPr>
                        <a:t>итоговая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 CYR"/>
                          <a:ea typeface="Times New Roman"/>
                          <a:cs typeface="Times New Roman"/>
                        </a:rPr>
                        <a:t>первичная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 CYR"/>
                          <a:ea typeface="Times New Roman"/>
                          <a:cs typeface="Times New Roman"/>
                        </a:rPr>
                        <a:t>итоговая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849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 познавательной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4%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Н.41%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С.60%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Н.32%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С.60%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Н.35%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С.62%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Н.30%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4%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С.51%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Н.45%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В. 9%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С. 52%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Н.29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302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 творческой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Н.42%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9%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Н.34%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Н.40%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В. 8%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С.58%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Н.34%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Н.45%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В. 9%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С. 60%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Н.31%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668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 физкультурно-спортивной деятельности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В. 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С.60%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Н.37%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10%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С.63%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Н.27%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6%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С.59%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Н.35%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В. 10%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С.64%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Н.26%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В. 3%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С.61%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Н.36%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В.</a:t>
                      </a: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11%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С. 63%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Н. 26%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126" marR="6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95835" y="632012"/>
            <a:ext cx="11537578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диагностики выявления и развития способностей воспитанников к научной, творческой, физкультурно-спортивной деятельности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43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143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53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331539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21224" y="1690688"/>
            <a:ext cx="9632576" cy="5743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69892" y="1371601"/>
          <a:ext cx="10300449" cy="4235822"/>
        </p:xfrm>
        <a:graphic>
          <a:graphicData uri="http://schemas.openxmlformats.org/drawingml/2006/table">
            <a:tbl>
              <a:tblPr/>
              <a:tblGrid>
                <a:gridCol w="2810437"/>
                <a:gridCol w="1371600"/>
                <a:gridCol w="1264024"/>
                <a:gridCol w="1196788"/>
                <a:gridCol w="1198486"/>
                <a:gridCol w="1316114"/>
                <a:gridCol w="1143000"/>
              </a:tblGrid>
              <a:tr h="853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2014-2015 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. год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2015-2016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. год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2016-2017 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уч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. год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36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Диагностика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первичная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итоговая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первичная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итоговая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первичная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итоговая</a:t>
                      </a: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5914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степень адаптации в группе раннего развития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Л.А. 20%;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40%;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40%.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Л.А. 60%;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40%;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Л.А.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С.А.</a:t>
                      </a:r>
                      <a:r>
                        <a:rPr lang="ru-RU" sz="18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36%.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Л.А. 68%;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32%;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-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Л.А. 4%;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42%;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54%.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Л.А. 69%;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31%;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Т.А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. 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"/>
            <a:ext cx="12964831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1143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освоения основных образовательных программ</a:t>
            </a:r>
          </a:p>
          <a:p>
            <a:pPr marL="0" marR="0" lvl="0" indent="1143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 один год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8566" y="5782235"/>
            <a:ext cx="11093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143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Единая городская психодиагностическая программа </a:t>
            </a:r>
          </a:p>
          <a:p>
            <a:pPr lvl="0" indent="1143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«Изучение адаптивных возможностей младших дошкольников к условиям детского сада».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9311" y="0"/>
            <a:ext cx="10942819" cy="954107"/>
          </a:xfrm>
          <a:prstGeom prst="rect">
            <a:avLst/>
          </a:prstGeom>
          <a:scene3d>
            <a:camera prst="perspectiveRelaxed"/>
            <a:lightRig rig="threePt" dir="t"/>
          </a:scene3d>
        </p:spPr>
        <p:txBody>
          <a:bodyPr wrap="square" lIns="0" tIns="0" rIns="0" bIns="0" anchor="ctr" anchorCtr="1">
            <a:noAutofit/>
          </a:bodyPr>
          <a:lstStyle/>
          <a:p>
            <a:pPr algn="ctr">
              <a:spcAft>
                <a:spcPts val="800"/>
              </a:spcAft>
            </a:pPr>
            <a:endParaRPr lang="ru-RU" sz="2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33918" y="1"/>
            <a:ext cx="68311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участия воспитанников в конкурсах, фестивалях, соревнованиях.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70647" y="1021977"/>
          <a:ext cx="11322424" cy="5677396"/>
        </p:xfrm>
        <a:graphic>
          <a:graphicData uri="http://schemas.openxmlformats.org/drawingml/2006/table">
            <a:tbl>
              <a:tblPr/>
              <a:tblGrid>
                <a:gridCol w="512612"/>
                <a:gridCol w="4234200"/>
                <a:gridCol w="2326341"/>
                <a:gridCol w="2111188"/>
                <a:gridCol w="2138083"/>
              </a:tblGrid>
              <a:tr h="9392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Название мероприятия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Статус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мероприятия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(международный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, всероссийский, региональный, муниципальный, уровень ДОУ)</a:t>
                      </a:r>
                    </a:p>
                  </a:txBody>
                  <a:tcPr marL="47921" marR="47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участников</a:t>
                      </a: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или фамилия, имя воспитанников, принявших участие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участия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3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Конкурс детских творческих работ «Мой папа самый лучший»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Хисметова Амира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 место - грамота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40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Конкурс детских творческих работ «Золотые краски осени»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Фомичева Кристина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 место – грамота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73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Конкурс поделок «Лучший Дед Мороз и Снегурочка»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Фомичева Кристина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 место - грамота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00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Международный детский творческий конкурс рисунков Апрель 2016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Игонина Алиса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Диплом участника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ЭЛ № ФС 77-57008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046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творческий конкурс «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Рассударики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». Номинация: «Рисунок».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Дашкевич Вадим</a:t>
                      </a: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Диплом лауреата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RASS-148935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35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Районный конкурс «Лучшая новогодняя игрушка» в 2016 году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региональный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Егоров Данил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Грамота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1 место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4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творческий конкурс «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Рассударики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». Номинация: «Декоративно-прикладное творчество» (Снегурочка)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Емелина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Марина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Диплом дипломанта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4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творческий конкурс «Твори! Участвуй! Побеждай!». Номинация: «Декоративно-прикладное творчество» (День Победы)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Аничкина Диана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Диплом 2 место № 24893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443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творческий конкурс «Твори! Участвуй! Побеждай!». Номинация: «Декоративно-прикладное творчество» (Космонавты)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Кирейкин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Арсений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Диплом 1 место № 24054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921" marR="47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20683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C:\Users\User\Desktop\документы\SAM_4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0809" y="0"/>
            <a:ext cx="2590801" cy="3454401"/>
          </a:xfrm>
          <a:prstGeom prst="rect">
            <a:avLst/>
          </a:prstGeom>
          <a:noFill/>
        </p:spPr>
      </p:pic>
      <p:pic>
        <p:nvPicPr>
          <p:cNvPr id="29699" name="Picture 3" descr="C:\Users\User\Desktop\документы\SAM_4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04" y="0"/>
            <a:ext cx="2535891" cy="3381188"/>
          </a:xfrm>
          <a:prstGeom prst="rect">
            <a:avLst/>
          </a:prstGeom>
          <a:noFill/>
        </p:spPr>
      </p:pic>
      <p:pic>
        <p:nvPicPr>
          <p:cNvPr id="29700" name="Picture 4" descr="C:\Users\User\Desktop\документы\SAM_4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5565" y="0"/>
            <a:ext cx="2571750" cy="3307976"/>
          </a:xfrm>
          <a:prstGeom prst="rect">
            <a:avLst/>
          </a:prstGeom>
          <a:noFill/>
        </p:spPr>
      </p:pic>
      <p:pic>
        <p:nvPicPr>
          <p:cNvPr id="29701" name="Picture 5" descr="C:\Users\User\Desktop\документы\SAM_47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21823" y="3333376"/>
            <a:ext cx="2508997" cy="3524624"/>
          </a:xfrm>
          <a:prstGeom prst="rect">
            <a:avLst/>
          </a:prstGeom>
          <a:noFill/>
        </p:spPr>
      </p:pic>
      <p:pic>
        <p:nvPicPr>
          <p:cNvPr id="29702" name="Picture 6" descr="C:\Users\User\Desktop\документы\SAM_47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59152" y="3369236"/>
            <a:ext cx="2495549" cy="3488764"/>
          </a:xfrm>
          <a:prstGeom prst="rect">
            <a:avLst/>
          </a:prstGeom>
          <a:noFill/>
        </p:spPr>
      </p:pic>
      <p:pic>
        <p:nvPicPr>
          <p:cNvPr id="29703" name="Picture 7" descr="C:\Users\User\Desktop\дипломы\диплом на рисуно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33628" y="3321424"/>
            <a:ext cx="2617548" cy="3536576"/>
          </a:xfrm>
          <a:prstGeom prst="rect">
            <a:avLst/>
          </a:prstGeom>
          <a:noFill/>
        </p:spPr>
      </p:pic>
      <p:pic>
        <p:nvPicPr>
          <p:cNvPr id="29704" name="Picture 8" descr="C:\Users\User\Desktop\документы\SAM_473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86047" y="0"/>
            <a:ext cx="2491068" cy="3321424"/>
          </a:xfrm>
          <a:prstGeom prst="rect">
            <a:avLst/>
          </a:prstGeom>
          <a:noFill/>
        </p:spPr>
      </p:pic>
      <p:pic>
        <p:nvPicPr>
          <p:cNvPr id="1027" name="Picture 3" descr="C:\Users\User\Desktop\SAM_479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2730" y="3379696"/>
            <a:ext cx="2608728" cy="3478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9274385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Моя общественная деятельность: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54741" y="1223682"/>
            <a:ext cx="105156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 </a:t>
            </a:r>
          </a:p>
          <a:p>
            <a:pPr>
              <a:buFont typeface="Wingdings" pitchFamily="2" charset="2"/>
              <a:buChar char="§"/>
            </a:pPr>
            <a:r>
              <a:rPr lang="ru-RU" sz="2000" b="1" i="1" dirty="0" smtClean="0"/>
              <a:t> Секретарь заседания рабочей комиссии по распределению стимулирующей части фонда </a:t>
            </a:r>
          </a:p>
          <a:p>
            <a:r>
              <a:rPr lang="ru-RU" sz="2000" b="1" i="1" dirty="0" smtClean="0"/>
              <a:t>оплаты труда работников МБДОУ № 133 - с 2014г. по 2016г.</a:t>
            </a:r>
          </a:p>
          <a:p>
            <a:r>
              <a:rPr lang="ru-RU" sz="2000" b="1" i="1" dirty="0" smtClean="0"/>
              <a:t> </a:t>
            </a:r>
          </a:p>
          <a:p>
            <a:pPr>
              <a:buFont typeface="Wingdings" pitchFamily="2" charset="2"/>
              <a:buChar char="§"/>
            </a:pPr>
            <a:r>
              <a:rPr lang="ru-RU" sz="2000" b="1" i="1" dirty="0" smtClean="0"/>
              <a:t>Секретарь общего собрания трудового коллектива МБДОУ № 133 – с марта 2016г.</a:t>
            </a:r>
          </a:p>
          <a:p>
            <a:pPr>
              <a:buFont typeface="Wingdings" pitchFamily="2" charset="2"/>
              <a:buChar char="§"/>
            </a:pPr>
            <a:endParaRPr lang="ru-RU" sz="20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000" b="1" i="1" dirty="0" smtClean="0"/>
              <a:t>Председатель заседания рабочей комиссии по распределению стимулирующей выплаты МБДОУ  № 133 – с 2017г.</a:t>
            </a:r>
          </a:p>
          <a:p>
            <a:pPr>
              <a:buFont typeface="Wingdings" pitchFamily="2" charset="2"/>
              <a:buChar char="§"/>
            </a:pPr>
            <a:endParaRPr lang="ru-RU" sz="20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000" b="1" i="1" dirty="0" smtClean="0"/>
              <a:t> Занятия с детьми, не посещающих детский сад (ЦИПР – Центр игровой поддержки ребенка МБДОУ № 133) – с 2015г.</a:t>
            </a:r>
            <a:endParaRPr lang="ru-RU" sz="2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89" y="4622071"/>
            <a:ext cx="3296210" cy="2235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8863631">
            <a:off x="4879792" y="4572168"/>
            <a:ext cx="3397396" cy="2176456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112" y="0"/>
            <a:ext cx="11672888" cy="941796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 – методическая деятельность</a:t>
            </a:r>
            <a:endParaRPr lang="ru-RU" sz="4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19112" y="833718"/>
            <a:ext cx="11344275" cy="121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Транслирование опыта практических результатов своей профессиональной деятельности.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endParaRPr lang="ru-RU" altLang="ru-RU" sz="1200" b="1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36838" algn="ctr"/>
                <a:tab pos="5273675" algn="r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9965" y="1371600"/>
          <a:ext cx="11120717" cy="5273934"/>
        </p:xfrm>
        <a:graphic>
          <a:graphicData uri="http://schemas.openxmlformats.org/drawingml/2006/table">
            <a:tbl>
              <a:tblPr/>
              <a:tblGrid>
                <a:gridCol w="1035423"/>
                <a:gridCol w="7920318"/>
                <a:gridCol w="2164976"/>
              </a:tblGrid>
              <a:tr h="11161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Год,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мероприятия (заседание методического объединения, педсовет, семинар, конференция и т.д.) с указанием статуса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(международный, всероссийский, региональный, городской и пр.)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Форма участия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(выступающий, докладчик, ведущий круглого стола, секции и т.д.)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54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20.03.2014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Выступление на Педагогическом Совете в МБДОУ №133 «Рябинка» на тему: «Предметно-развивающая среда в детском саду».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06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21.03.2014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 открытого занятия в младшей группе «Рукавичка для зверей» на методическом объединении для педагогов МБДОУ №133 «Рябинка»  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477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23.10.2014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Мастер-класс с целью распространения педагогического опыта на тему: «Развитие сенсорных способностей у детей младшего дошкольного возраста в игровой деятельности» в МБДОУ №167 «Ладушки».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16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19.02.2015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Выступление на методическом объединении для педагогов МБДОУ №133 «Рябинка» на тему: «Планирование работы по игровой деятельности».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822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24.03.2015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Выступление с методической разработкой по теме: «Развитие первоначальных представлений о цвете у детей раннего возраста в игровой деятельности» для слушателей ФГБОУ ВПО «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УлГПУ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им. И.Н. Ульянова».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</a:t>
                      </a:r>
                    </a:p>
                  </a:txBody>
                  <a:tcPr marL="23446" marR="23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35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26.03.2015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интегрированное занятие с приоритетом изобразительной деятельности на тему: «Цветы для бабочек» для педагогов МАДОУ №90 «Медвежонок».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35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23.09.2015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Мероприятие по экологическому воспитанию по теме: «Ребенок в мире природы» в ОГБОУ ДОД областного Дворца творчества детей и молодежи «Юный натуралист».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9445298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8620" y="3853512"/>
            <a:ext cx="4063380" cy="3088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315836"/>
            <a:ext cx="2554940" cy="25421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5489" y="4310302"/>
            <a:ext cx="4218046" cy="25476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539" y="4310302"/>
            <a:ext cx="6410641" cy="2547699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5153" y="277086"/>
          <a:ext cx="11838302" cy="5868220"/>
        </p:xfrm>
        <a:graphic>
          <a:graphicData uri="http://schemas.openxmlformats.org/drawingml/2006/table">
            <a:tbl>
              <a:tblPr/>
              <a:tblGrid>
                <a:gridCol w="1350411"/>
                <a:gridCol w="8839200"/>
                <a:gridCol w="1648691"/>
              </a:tblGrid>
              <a:tr h="5969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15.10.2015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Творческий отчет в МАДОУ № 90 «Медвежонок» по теме: «Развитие представлений о сенсорных эталонах цвета у детей раннего возраста в игровой деятельности» для педагогов.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51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21.10.2015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интегрированное мероприятие на тему «Сказочное путешествие» в рамках семинара для воспитателей по проблеме речевого развития детей в присутствии педагогов МБДОУ №107 «Светлячок».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54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12.11.2015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Творческий отчет по теме: «Современные игровые технологии дошкольного образования в свете ФГОС ДО» для студентов УСПК.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43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26.11.2015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Выступление на тему: «Возможности использования информационно-коммуникационных технологий в работе педагогов ДОУ» на Педагогическом Совете в МБДОУ детский сад  №139 «Яблонька».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 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43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18.12.2015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Выступление на методическом объединении для педагогов МБДОУ №133 «Рябинка» на тему: «Рассказывание по картине и серии сюжетных картин».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09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28.01.2016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Деловая игра по теме: «Воспитать патриотов России». Педагогический экспресс на Педагогическом Совете МБДОУ №133 «Рябинка».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16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10.02.2016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Мастер-класс для студентов УСПК на тему: «Инновационный подход к организации предметно-пространственной развивающей среды детского сада в соответствии с ФГОС ДО».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(Региональный)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96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18.02.2016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Творческая педагогическая лаборатория «Развитие коммуникативных умений педагогов» на семинаре по ФГОС для педагогов МБДОУ №133 «Рябинка».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(Муниципальный)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87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10.03.2016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Открытое мероприятие с приоритетом театрализованной деятельности по теме: «Игра-драматизация сказки «Репка» с детьми раннего возраста» на базе МБДОУ №133 для студентов УСПК.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(Региональный)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Выступающий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09.11.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2016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Публичное выступление в ОГБПОУ УСПК для студентов на тему: «Взаимодействие педагога с родителями старшего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дошкольного возраста по развитию речи средствами малых форм фольклора в контексте с ФГОС» 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(Региональный)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Выступающий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561472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322728" y="309716"/>
            <a:ext cx="11869271" cy="707886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программно – методических материалов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54882156"/>
              </p:ext>
            </p:extLst>
          </p:nvPr>
        </p:nvGraphicFramePr>
        <p:xfrm>
          <a:off x="3644152" y="1354033"/>
          <a:ext cx="7785847" cy="3127980"/>
        </p:xfrm>
        <a:graphic>
          <a:graphicData uri="http://schemas.openxmlformats.org/drawingml/2006/table">
            <a:tbl>
              <a:tblPr firstRow="1" firstCol="1" bandRow="1"/>
              <a:tblGrid>
                <a:gridCol w="3922065"/>
                <a:gridCol w="2185142"/>
                <a:gridCol w="1678640"/>
              </a:tblGrid>
              <a:tr h="605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Название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материала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Уровень реализации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Год издания или публикации </a:t>
                      </a:r>
                    </a:p>
                  </a:txBody>
                  <a:tcPr marL="58706" marR="587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825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Рабочая программа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воспитателя группы раннего возраста</a:t>
                      </a: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1600" b="0" i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№ 2«Непоседы»</a:t>
                      </a: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МБДОУ №133 «Рябинка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2016г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966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Конспекты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занятий для детей в </a:t>
                      </a:r>
                      <a:r>
                        <a:rPr lang="ru-RU" sz="16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ЦИПРе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МБДОУ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№133 «Рябинка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2016г</a:t>
                      </a: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8163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Перспективное планирование занятий по развитию сенсорных эталонов в первой младшей группе</a:t>
                      </a:r>
                      <a:r>
                        <a:rPr lang="ru-RU" sz="16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№2</a:t>
                      </a:r>
                      <a:endParaRPr lang="ru-RU" sz="1200" b="1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МБДОУ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№133 «Рябинка»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2016г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8706" marR="58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User\Desktop\документы\SAM_48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018" y="1382058"/>
            <a:ext cx="3290048" cy="438673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269540">
            <a:off x="4079143" y="4878380"/>
            <a:ext cx="3283274" cy="21033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429403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561636">
            <a:off x="6521737" y="113691"/>
            <a:ext cx="5750935" cy="2302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9786042">
            <a:off x="7362615" y="1593940"/>
            <a:ext cx="5901439" cy="270076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334000" y="1468582"/>
            <a:ext cx="63931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dirty="0" smtClean="0"/>
              <a:t> Ф.И.О.                     </a:t>
            </a:r>
            <a:r>
              <a:rPr lang="ru-RU" dirty="0" err="1" smtClean="0"/>
              <a:t>Улендеева</a:t>
            </a:r>
            <a:r>
              <a:rPr lang="ru-RU" dirty="0" smtClean="0"/>
              <a:t> Любовь Васильевна</a:t>
            </a:r>
          </a:p>
          <a:p>
            <a:r>
              <a:rPr lang="ru-RU" b="1" dirty="0" smtClean="0"/>
              <a:t>Дата рождения:</a:t>
            </a:r>
            <a:r>
              <a:rPr lang="ru-RU" dirty="0" smtClean="0"/>
              <a:t>     19.12.1987 г.</a:t>
            </a:r>
          </a:p>
          <a:p>
            <a:r>
              <a:rPr lang="ru-RU" b="1" dirty="0" smtClean="0"/>
              <a:t>Место рождения:</a:t>
            </a:r>
            <a:r>
              <a:rPr lang="ru-RU" dirty="0" smtClean="0"/>
              <a:t>   Ульяновская обл., </a:t>
            </a:r>
            <a:r>
              <a:rPr lang="ru-RU" dirty="0" err="1" smtClean="0"/>
              <a:t>Цильнинский</a:t>
            </a:r>
            <a:r>
              <a:rPr lang="ru-RU" dirty="0" smtClean="0"/>
              <a:t> р-н, с.Старые Алгаши</a:t>
            </a:r>
          </a:p>
          <a:p>
            <a:r>
              <a:rPr lang="ru-RU" b="1" dirty="0" smtClean="0"/>
              <a:t>Образование</a:t>
            </a:r>
            <a:r>
              <a:rPr lang="ru-RU" dirty="0" smtClean="0"/>
              <a:t>:           высшее, </a:t>
            </a:r>
            <a:r>
              <a:rPr lang="ru-RU" dirty="0" err="1" smtClean="0"/>
              <a:t>УлГПУ</a:t>
            </a:r>
            <a:r>
              <a:rPr lang="ru-RU" dirty="0" smtClean="0"/>
              <a:t> им. И.Н.Ульянова, 2010 г., </a:t>
            </a:r>
          </a:p>
          <a:p>
            <a:r>
              <a:rPr lang="ru-RU" dirty="0" smtClean="0"/>
              <a:t>                                       переподготовка в ФГБОУ ВПО «</a:t>
            </a:r>
            <a:r>
              <a:rPr lang="ru-RU" dirty="0" err="1" smtClean="0"/>
              <a:t>УлГПУ</a:t>
            </a:r>
            <a:r>
              <a:rPr lang="ru-RU" dirty="0" smtClean="0"/>
              <a:t> им. </a:t>
            </a:r>
          </a:p>
          <a:p>
            <a:r>
              <a:rPr lang="ru-RU" dirty="0" smtClean="0"/>
              <a:t>                                       И.Н.Ульянова, март 2015 г.</a:t>
            </a:r>
          </a:p>
          <a:p>
            <a:r>
              <a:rPr lang="ru-RU" b="1" dirty="0" smtClean="0"/>
              <a:t>Специальность:     </a:t>
            </a:r>
            <a:r>
              <a:rPr lang="ru-RU" dirty="0" smtClean="0"/>
              <a:t>учитель русского языка и литературы, родного языка и литературы, воспитатель.</a:t>
            </a:r>
          </a:p>
          <a:p>
            <a:r>
              <a:rPr lang="ru-RU" b="1" dirty="0" smtClean="0"/>
              <a:t>Место работы:       </a:t>
            </a:r>
            <a:r>
              <a:rPr lang="ru-RU" dirty="0" smtClean="0"/>
              <a:t>МБДОУ ДЕТСКИЙ САД №133 «РЯБИНКА»</a:t>
            </a:r>
          </a:p>
          <a:p>
            <a:r>
              <a:rPr lang="ru-RU" b="1" dirty="0" smtClean="0"/>
              <a:t>Должность:             </a:t>
            </a:r>
            <a:r>
              <a:rPr lang="ru-RU" dirty="0" smtClean="0"/>
              <a:t>воспитатель</a:t>
            </a:r>
          </a:p>
          <a:p>
            <a:r>
              <a:rPr lang="ru-RU" b="1" dirty="0" smtClean="0"/>
              <a:t>Категория:     </a:t>
            </a:r>
            <a:r>
              <a:rPr lang="ru-RU" dirty="0" smtClean="0"/>
              <a:t>         первая, май 2016 г.</a:t>
            </a:r>
          </a:p>
          <a:p>
            <a:r>
              <a:rPr lang="ru-RU" b="1" dirty="0" smtClean="0"/>
              <a:t>Общий стаж работы</a:t>
            </a:r>
            <a:r>
              <a:rPr lang="ru-RU" dirty="0" smtClean="0"/>
              <a:t>:  6 лет</a:t>
            </a:r>
          </a:p>
          <a:p>
            <a:r>
              <a:rPr lang="ru-RU" b="1" dirty="0" smtClean="0"/>
              <a:t>Педагогический стаж:</a:t>
            </a:r>
            <a:r>
              <a:rPr lang="ru-RU" dirty="0" smtClean="0"/>
              <a:t>   4 года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31197" y="291884"/>
            <a:ext cx="5641641" cy="923330"/>
          </a:xfrm>
          <a:prstGeom prst="rect">
            <a:avLst/>
          </a:prstGeom>
          <a:scene3d>
            <a:camera prst="perspectiveRelaxedModerately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0"/>
              </a:spcAft>
            </a:pP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Общие </a:t>
            </a: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сведения</a:t>
            </a:r>
            <a:endParaRPr lang="ru-RU" sz="54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7" name="Picture 3" descr="C:\Users\User\Desktop\8_5v_4NIdW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873" y="1510146"/>
            <a:ext cx="4003963" cy="4244976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258972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sz="2800" dirty="0" smtClean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3717" y="551329"/>
            <a:ext cx="10354235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по самообразованию: </a:t>
            </a:r>
          </a:p>
          <a:p>
            <a:pPr algn="ctr"/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«Развитие представлений о сенсорных эталонах цвета с детьми раннего возраста в игровой деятельности»</a:t>
            </a:r>
          </a:p>
          <a:p>
            <a:pPr algn="ctr"/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самообразования: </a:t>
            </a:r>
          </a:p>
          <a:p>
            <a:r>
              <a:rPr lang="ru-RU" b="1" dirty="0" smtClean="0"/>
              <a:t>1. Выявить оптимальные условия развития сенсорного эталона цвета детей раннего возраста в игровой деятельности.</a:t>
            </a:r>
          </a:p>
          <a:p>
            <a:r>
              <a:rPr lang="ru-RU" b="1" dirty="0" smtClean="0"/>
              <a:t>2. Объединить усилия педагогов и родителей по воспитанию детей сенсорному эталону цвета с помощью дидактических игр.</a:t>
            </a:r>
          </a:p>
          <a:p>
            <a:r>
              <a:rPr lang="ru-RU" b="1" dirty="0" smtClean="0"/>
              <a:t>3. Изучить особенности процесса развития представлений о цвете детей раннего возраста в игровой деятельности.</a:t>
            </a:r>
          </a:p>
        </p:txBody>
      </p:sp>
      <p:pic>
        <p:nvPicPr>
          <p:cNvPr id="4" name="Picture 5" descr="http://im2-tub-ru.yandex.net/i?id=a03d958d96473d1b0d5ad750bbf99049-14-144&amp;n=2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60105" y="4395507"/>
            <a:ext cx="1636340" cy="215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ttp://im1-tub-ru.yandex.net/i?id=4aa4e8fe70afa1152ee5052e0a288e37-42-144&amp;n=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811" y="1227988"/>
            <a:ext cx="1559859" cy="172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Задачи 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290917" y="1600199"/>
            <a:ext cx="3617259" cy="270285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Выявить значение сенсорного воспитания в системе воспитания детей раннего возраста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140389" y="1600198"/>
            <a:ext cx="3684494" cy="24877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Создать условия для обогащения и накопления сенсорного опыта детей в ходе предметно-игровой деятельности через игры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96036" y="4504766"/>
            <a:ext cx="3482788" cy="19498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Формировать умения ориентироваться в различных свойствах предметов.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48718" y="4545106"/>
            <a:ext cx="3536576" cy="185569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Воспитывать первичные волевые черты характера в процессе овладения целенаправленными действиями с предметами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4854389" y="1358153"/>
            <a:ext cx="1183341" cy="8875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020671" y="2501153"/>
            <a:ext cx="3025589" cy="981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4914900" y="2602006"/>
            <a:ext cx="2971800" cy="753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24282" y="1425388"/>
            <a:ext cx="1264024" cy="8068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4" descr="66900359_kapitoshka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033" y="332123"/>
            <a:ext cx="1928826" cy="175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811" y="251275"/>
            <a:ext cx="2428892" cy="1923701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3506" y="1"/>
            <a:ext cx="7530353" cy="914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Создание игровых пособий по теме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User\Desktop\наша группа\SAM_28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5134" y="906826"/>
            <a:ext cx="4786346" cy="378619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C:\Users\User\Desktop\наша группа\SAM_2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777" y="506511"/>
            <a:ext cx="3302929" cy="3003171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1" descr="C:\Users\User\Desktop\наша группа\SAM_28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7483" y="891702"/>
            <a:ext cx="3206280" cy="276589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C:\Users\User\Desktop\наша группа\SAM_29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9" y="3765176"/>
            <a:ext cx="3455896" cy="2918012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User\Desktop\наша группа\SAM_29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7482" y="3926541"/>
            <a:ext cx="3424518" cy="2743201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User\Desktop\наша группа\SAM_42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7153" y="4689663"/>
            <a:ext cx="2891116" cy="2168337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812" y="0"/>
            <a:ext cx="3106270" cy="337521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Развитие сенсорных эталонов у детей в игровой деятельности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3" name="Picture 8" descr="C:\Users\User\Desktop\наша группа\SAM_43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884" y="3508842"/>
            <a:ext cx="4189880" cy="314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:\Users\User\Desktop\наша группа\SAM_43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4010" y="279026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наша группа\SAM_43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163" y="201706"/>
            <a:ext cx="4267200" cy="3200400"/>
          </a:xfrm>
          <a:prstGeom prst="rect">
            <a:avLst/>
          </a:prstGeom>
          <a:noFill/>
        </p:spPr>
      </p:pic>
      <p:pic>
        <p:nvPicPr>
          <p:cNvPr id="2051" name="Picture 3" descr="C:\Users\User\Desktop\наша группа\SAM_36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598" y="3482789"/>
            <a:ext cx="4267201" cy="31197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1294" y="1122363"/>
            <a:ext cx="972670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1. Выступление с докладами на семинарах и на Совете педагогов.</a:t>
            </a:r>
            <a:br>
              <a:rPr lang="ru-RU" sz="2200" dirty="0" smtClean="0"/>
            </a:br>
            <a:r>
              <a:rPr lang="ru-RU" sz="2200" dirty="0" smtClean="0"/>
              <a:t>2. Консультации для родителей.</a:t>
            </a:r>
            <a:br>
              <a:rPr lang="ru-RU" sz="2200" dirty="0" smtClean="0"/>
            </a:br>
            <a:r>
              <a:rPr lang="ru-RU" sz="2200" dirty="0" smtClean="0"/>
              <a:t>3. Участие в конкурсах. </a:t>
            </a:r>
            <a:br>
              <a:rPr lang="ru-RU" sz="2200" dirty="0" smtClean="0"/>
            </a:br>
            <a:r>
              <a:rPr lang="ru-RU" sz="2200" dirty="0" smtClean="0"/>
              <a:t>4.Создание игровых пособий по теме. Оформление сенсорного уголка.</a:t>
            </a:r>
            <a:br>
              <a:rPr lang="ru-RU" sz="2200" dirty="0" smtClean="0"/>
            </a:br>
            <a:r>
              <a:rPr lang="ru-RU" sz="2200" dirty="0" smtClean="0"/>
              <a:t>5. Перечень дидактических игр по изучаемому направлению.</a:t>
            </a:r>
            <a:br>
              <a:rPr lang="ru-RU" sz="2200" dirty="0" smtClean="0"/>
            </a:br>
            <a:r>
              <a:rPr lang="ru-RU" sz="2200" dirty="0" smtClean="0"/>
              <a:t>6. Перечень изучаемой литературы по обозначенной проблеме.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805519"/>
            <a:ext cx="9144000" cy="19767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Целенаправленное и систематическое развитие представлений о сенсорных эталонах цвета с детьми раннего возраста в игровой деятельности помогает им овладеть первоначальными навыками сенсорного воспитания цвета.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6035" y="672353"/>
            <a:ext cx="8579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Материалы по самообразованию.</a:t>
            </a:r>
            <a:endParaRPr lang="ru-RU" sz="3200" dirty="0"/>
          </a:p>
        </p:txBody>
      </p:sp>
      <p:pic>
        <p:nvPicPr>
          <p:cNvPr id="5" name="Picture 16" descr="MC90043758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4306" y="228599"/>
            <a:ext cx="2617695" cy="246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MC900436169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642" y="4719918"/>
            <a:ext cx="2442323" cy="2138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715" y="682689"/>
            <a:ext cx="112972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595283"/>
            <a:ext cx="5109881" cy="36427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5282" y="1748636"/>
            <a:ext cx="4948519" cy="35277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9999" y="2904564"/>
            <a:ext cx="5735668" cy="374542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2999" y="430307"/>
            <a:ext cx="93188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00CC"/>
                </a:solidFill>
                <a:latin typeface="Calibri" pitchFamily="34" charset="0"/>
              </a:rPr>
              <a:t>Спасибо за внимание!</a:t>
            </a:r>
            <a:endParaRPr lang="ru-RU" sz="8000" dirty="0"/>
          </a:p>
        </p:txBody>
      </p:sp>
    </p:spTree>
    <p:extLst>
      <p:ext uri="{BB962C8B-B14F-4D97-AF65-F5344CB8AC3E}">
        <p14:creationId xmlns="" xmlns:p14="http://schemas.microsoft.com/office/powerpoint/2010/main" val="42850105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pic>
        <p:nvPicPr>
          <p:cNvPr id="1028" name="Picture 4" descr="J:\DCIM\104PHOTO\SAM_46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623" y="2178424"/>
            <a:ext cx="5629836" cy="4491317"/>
          </a:xfrm>
          <a:prstGeom prst="rect">
            <a:avLst/>
          </a:prstGeom>
          <a:noFill/>
        </p:spPr>
      </p:pic>
      <p:pic>
        <p:nvPicPr>
          <p:cNvPr id="1029" name="Picture 5" descr="J:\DCIM\104PHOTO\SAM_46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423" y="1472452"/>
            <a:ext cx="6033247" cy="45249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647" y="297891"/>
            <a:ext cx="10515600" cy="1019921"/>
          </a:xfrm>
        </p:spPr>
        <p:txBody>
          <a:bodyPr/>
          <a:lstStyle/>
          <a:p>
            <a:pPr algn="ctr"/>
            <a:r>
              <a:rPr lang="ru-RU" dirty="0" smtClean="0"/>
              <a:t>Наличие квалификационной категории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7881" y="6037730"/>
            <a:ext cx="4424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Октябрь 2015г. – соответствие занимаемой должности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7409329" y="6024280"/>
            <a:ext cx="3859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Май 2016г. Первая категория</a:t>
            </a:r>
            <a:endParaRPr lang="ru-RU" dirty="0"/>
          </a:p>
        </p:txBody>
      </p:sp>
      <p:pic>
        <p:nvPicPr>
          <p:cNvPr id="1026" name="Picture 2" descr="C:\Users\User\Desktop\документы\SAM_47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21071" y="1331259"/>
            <a:ext cx="3342714" cy="3872753"/>
          </a:xfrm>
          <a:prstGeom prst="rect">
            <a:avLst/>
          </a:prstGeom>
          <a:noFill/>
        </p:spPr>
      </p:pic>
      <p:pic>
        <p:nvPicPr>
          <p:cNvPr id="1027" name="Picture 3" descr="C:\Users\User\Desktop\документы\SAM_47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8646" y="4504764"/>
            <a:ext cx="3173505" cy="1486071"/>
          </a:xfrm>
          <a:prstGeom prst="rect">
            <a:avLst/>
          </a:prstGeom>
          <a:noFill/>
        </p:spPr>
      </p:pic>
      <p:pic>
        <p:nvPicPr>
          <p:cNvPr id="1028" name="Picture 4" descr="C:\Users\User\Desktop\документы\SAM_48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6167" y="1287928"/>
            <a:ext cx="3279962" cy="4373283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042" y="4737316"/>
            <a:ext cx="2630581" cy="1448331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1870" y="484093"/>
            <a:ext cx="8476129" cy="2554941"/>
          </a:xfrm>
        </p:spPr>
        <p:txBody>
          <a:bodyPr>
            <a:normAutofit fontScale="90000"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b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i="1" u="sng" dirty="0" smtClean="0">
                <a:solidFill>
                  <a:srgbClr val="C00000"/>
                </a:solidFill>
                <a:latin typeface="Monotype Corsiva" pitchFamily="66" charset="0"/>
              </a:rPr>
              <a:t>Мое педагогическое кредо: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  <a:t>Люби, цени своё призвание</a:t>
            </a:r>
            <a:b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  <a:t>И назначением своим гордись.</a:t>
            </a:r>
            <a:b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  <a:t>Я так считаю: </a:t>
            </a:r>
            <a:b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  <a:t>ВОСПИТАТЕЛЬ – это звание, </a:t>
            </a:r>
            <a:b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onotype Corsiva" pitchFamily="66" charset="0"/>
              </a:rPr>
              <a:t>Через него проходит чья-то маленькая жизнь.</a:t>
            </a:r>
            <a:r>
              <a:rPr lang="ru-RU" sz="3100" dirty="0" smtClean="0">
                <a:latin typeface="Calibri" pitchFamily="34" charset="0"/>
              </a:rPr>
              <a:t/>
            </a:r>
            <a:br>
              <a:rPr lang="ru-RU" sz="3100" dirty="0" smtClean="0">
                <a:latin typeface="Calibri" pitchFamily="34" charset="0"/>
              </a:rPr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8144435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наша группа\SAM_3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6634" y="2817613"/>
            <a:ext cx="6139249" cy="3774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9" descr="2cf92f2820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4437" y="3233177"/>
            <a:ext cx="2866086" cy="2441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" y="510988"/>
            <a:ext cx="32407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endParaRPr lang="ru-RU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2671" y="551329"/>
            <a:ext cx="10515600" cy="5916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  <a:t>Принципы моей педагогической деятельности</a:t>
            </a:r>
            <a:br>
              <a:rPr lang="ru-RU" sz="3200" b="1" dirty="0" smtClean="0">
                <a:solidFill>
                  <a:srgbClr val="C00000"/>
                </a:solidFill>
                <a:cs typeface="Aharoni" pitchFamily="2" charset="-79"/>
              </a:rPr>
            </a:br>
            <a:endParaRPr lang="ru-RU" sz="1600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187" y="1183343"/>
            <a:ext cx="8350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Aharoni" pitchFamily="2" charset="-79"/>
              </a:rPr>
              <a:t>•Планирование образовательной деятельности на основе индивидуальных особенностей каждого ребенка;</a:t>
            </a:r>
          </a:p>
          <a:p>
            <a:r>
              <a:rPr lang="ru-RU" sz="2400" dirty="0" smtClean="0">
                <a:cs typeface="Aharoni" pitchFamily="2" charset="-79"/>
              </a:rPr>
              <a:t>•Поддержка инициативы детей в разных видах деятельности;</a:t>
            </a:r>
          </a:p>
          <a:p>
            <a:r>
              <a:rPr lang="ru-RU" sz="2400" dirty="0" smtClean="0">
                <a:cs typeface="Aharoni" pitchFamily="2" charset="-79"/>
              </a:rPr>
              <a:t>•Содействие и сотрудничество детей и взрослых;</a:t>
            </a:r>
          </a:p>
          <a:p>
            <a:r>
              <a:rPr lang="ru-RU" sz="2400" dirty="0" smtClean="0">
                <a:cs typeface="Aharoni" pitchFamily="2" charset="-79"/>
              </a:rPr>
              <a:t>•Полноценное проживание ребенком всего этапа дошкольного детства;</a:t>
            </a:r>
          </a:p>
          <a:p>
            <a:r>
              <a:rPr lang="ru-RU" sz="2400" dirty="0" smtClean="0">
                <a:cs typeface="Aharoni" pitchFamily="2" charset="-79"/>
              </a:rPr>
              <a:t>•Формирование познавательных интересов познавательного действия в разных видах деятельности.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6774" y="4182035"/>
            <a:ext cx="2425002" cy="24877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3942" y="3591467"/>
            <a:ext cx="5002306" cy="3266533"/>
          </a:xfrm>
          <a:prstGeom prst="rect">
            <a:avLst/>
          </a:prstGeom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1321"/>
          </a:xfrm>
        </p:spPr>
        <p:txBody>
          <a:bodyPr>
            <a:normAutofit/>
          </a:bodyPr>
          <a:lstStyle/>
          <a:p>
            <a:pPr algn="ctr"/>
            <a:r>
              <a:rPr lang="ru-RU" altLang="ru-RU" sz="1800" b="1" dirty="0" smtClean="0">
                <a:latin typeface="Times New Roman" pitchFamily="18" charset="0"/>
                <a:cs typeface="Times New Roman" pitchFamily="18" charset="0"/>
              </a:rPr>
              <a:t>ИНФОРМАЦИЯ ОБ УЧАСТИИ ПЕДАГОГА В ПРОФЕССИОНАЛЬНЫХ И ТВОРЧЕСКИХ КОНКУРСАХ, СЕМИНАРАХ</a:t>
            </a:r>
            <a:endParaRPr lang="ru-RU" sz="18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2729" y="0"/>
            <a:ext cx="38779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30303" y="1097089"/>
          <a:ext cx="11187956" cy="5648531"/>
        </p:xfrm>
        <a:graphic>
          <a:graphicData uri="http://schemas.openxmlformats.org/drawingml/2006/table">
            <a:tbl>
              <a:tblPr/>
              <a:tblGrid>
                <a:gridCol w="943537"/>
                <a:gridCol w="7555007"/>
                <a:gridCol w="2689412"/>
              </a:tblGrid>
              <a:tr h="518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Название мероприятия с указанием статуса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(международный, всероссийский, региональный, муниципальный и пр.)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635" indent="-38163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Результат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участия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9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Конкурс «Лучший уголок по патриотическому воспитанию» (МБДОУ)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Почетная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грамота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8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Конкурс «Лучший уголок здоровья в группе» (МБДОУ)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Похвальная грамота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08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среди педагогов «Педагог-лидер XXI века». Номинация «Презентация»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победителя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1-место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А747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84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I Международный конкурс «Творчество без границ». Номинация «Педагогический проект»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победителя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степени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940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Международный конкурс «Творчество без границ». Номинация «Методическая разработка»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победителя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I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степени </a:t>
                      </a:r>
                    </a:p>
                  </a:txBody>
                  <a:tcPr marL="55293" marR="552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7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Общероссийский конкурс «Магистр» «Организация учебно-воспитательного процесса». Номинация «Статья»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II степени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80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«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Вопросита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». Блиц-олимпиада: «Система деятельности педагога дошкольной образовательной группы в контексте ФГОС ДО»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лауреата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VP39-265514D142163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4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творческий конкурс «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Рассударики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». Номинация: «Творческие работы и методические разработки педагогов»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победителя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2-место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RASS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- 146776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480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«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Вопросита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». Блиц-олимпиада: «Методика воспитательной работы».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Диплом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дипломанта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9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«Твори! Участвуй! Побеждай!». Номинация: творческие работы и учебно-методические разработки педагогов. «Многофункциональные игровые пособия в соответствии с ФГОС ДО».</a:t>
                      </a:r>
                      <a:endParaRPr lang="ru-RU" sz="12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Диплом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место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9079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720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Всероссийский педагогический конкурс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Педлидер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оминация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Инвентарь для игр в ДОУ своими руками».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Конкурсная работа: Нетрадиционные оборудования по физическому развитию.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Диплом 1 место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43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Участие в 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вебинаре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«Самообразование как необходимое условие повышения профессиональной компетентности педагога» в проекте «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Инфоурок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(Всероссийский)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Свидетельство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34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Всероссийский конкурс «Твори! Участвуй! Побеждай!».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Номинация: Лучший мастер-класс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работы: «Игровые пособия по речевому развитию»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Диплом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 место №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23494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457200"/>
            <a:ext cx="10515600" cy="1613647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дипломы\диплом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812" y="3225920"/>
            <a:ext cx="2568388" cy="3632080"/>
          </a:xfrm>
          <a:prstGeom prst="rect">
            <a:avLst/>
          </a:prstGeom>
          <a:noFill/>
        </p:spPr>
      </p:pic>
      <p:pic>
        <p:nvPicPr>
          <p:cNvPr id="1027" name="Picture 3" descr="C:\Users\User\Desktop\дипломы\маги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7672" y="3415802"/>
            <a:ext cx="2683259" cy="3442198"/>
          </a:xfrm>
          <a:prstGeom prst="rect">
            <a:avLst/>
          </a:prstGeom>
          <a:noFill/>
        </p:spPr>
      </p:pic>
      <p:pic>
        <p:nvPicPr>
          <p:cNvPr id="1029" name="Picture 5" descr="C:\Users\User\Desktop\дипломы\Улендеева Любовь Васильевна,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059" y="3302101"/>
            <a:ext cx="2675965" cy="3555899"/>
          </a:xfrm>
          <a:prstGeom prst="rect">
            <a:avLst/>
          </a:prstGeom>
          <a:noFill/>
        </p:spPr>
      </p:pic>
      <p:pic>
        <p:nvPicPr>
          <p:cNvPr id="9" name="Picture 3" descr="C:\Users\User\Desktop\дипломы\диплом 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33965" y="1"/>
            <a:ext cx="2483220" cy="3512072"/>
          </a:xfrm>
          <a:prstGeom prst="rect">
            <a:avLst/>
          </a:prstGeom>
          <a:noFill/>
        </p:spPr>
      </p:pic>
      <p:pic>
        <p:nvPicPr>
          <p:cNvPr id="4" name="Picture 2" descr="C:\Users\User\Desktop\документы\SAM_47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2280" y="0"/>
            <a:ext cx="2493307" cy="3252104"/>
          </a:xfrm>
          <a:prstGeom prst="rect">
            <a:avLst/>
          </a:prstGeom>
          <a:noFill/>
        </p:spPr>
      </p:pic>
      <p:pic>
        <p:nvPicPr>
          <p:cNvPr id="1028" name="Picture 4" descr="C:\Users\User\Desktop\документы\SAM_47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7136" y="0"/>
            <a:ext cx="2613417" cy="3321424"/>
          </a:xfrm>
          <a:prstGeom prst="rect">
            <a:avLst/>
          </a:prstGeom>
          <a:noFill/>
        </p:spPr>
      </p:pic>
      <p:pic>
        <p:nvPicPr>
          <p:cNvPr id="6" name="Picture 5" descr="C:\Users\User\Desktop\документы\SAM_47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4420" y="1"/>
            <a:ext cx="2621035" cy="3334870"/>
          </a:xfrm>
          <a:prstGeom prst="rect">
            <a:avLst/>
          </a:prstGeom>
          <a:noFill/>
        </p:spPr>
      </p:pic>
      <p:pic>
        <p:nvPicPr>
          <p:cNvPr id="7" name="Picture 6" descr="C:\Users\User\Desktop\документы\SAM_47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14598" y="3473826"/>
            <a:ext cx="2538131" cy="33841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документы\SAM_47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17" y="3237888"/>
            <a:ext cx="2715084" cy="3620112"/>
          </a:xfrm>
          <a:prstGeom prst="rect">
            <a:avLst/>
          </a:prstGeom>
          <a:noFill/>
        </p:spPr>
      </p:pic>
      <p:pic>
        <p:nvPicPr>
          <p:cNvPr id="5" name="Picture 5" descr="C:\Users\User\Desktop\документы\SAM_4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4859" y="0"/>
            <a:ext cx="2689411" cy="3585881"/>
          </a:xfrm>
          <a:prstGeom prst="rect">
            <a:avLst/>
          </a:prstGeom>
          <a:noFill/>
        </p:spPr>
      </p:pic>
      <p:pic>
        <p:nvPicPr>
          <p:cNvPr id="2049" name="Picture 1" descr="C:\Users\User\Desktop\дипломы\диплом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1870" y="0"/>
            <a:ext cx="2717636" cy="3536576"/>
          </a:xfrm>
          <a:prstGeom prst="rect">
            <a:avLst/>
          </a:prstGeom>
          <a:noFill/>
        </p:spPr>
      </p:pic>
      <p:pic>
        <p:nvPicPr>
          <p:cNvPr id="7" name="Picture 2" descr="F:\клипарты\sun1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941" y="465990"/>
            <a:ext cx="2736161" cy="2209976"/>
          </a:xfrm>
          <a:prstGeom prst="rect">
            <a:avLst/>
          </a:prstGeom>
          <a:noFill/>
        </p:spPr>
      </p:pic>
      <p:pic>
        <p:nvPicPr>
          <p:cNvPr id="8" name="Picture 6" descr="C:\Users\User\Desktop\дипломы\Свидетельство проекта infourok.r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88858" y="3079375"/>
            <a:ext cx="2635623" cy="3619601"/>
          </a:xfrm>
          <a:prstGeom prst="rect">
            <a:avLst/>
          </a:prstGeom>
          <a:noFill/>
        </p:spPr>
      </p:pic>
      <p:pic>
        <p:nvPicPr>
          <p:cNvPr id="9" name="Picture 3" descr="C:\Users\User\Desktop\документы\SAM_47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08725" y="3079375"/>
            <a:ext cx="2712945" cy="36172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1960</Words>
  <Application>Microsoft Office PowerPoint</Application>
  <PresentationFormat>Произвольный</PresentationFormat>
  <Paragraphs>421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Муниципальное бюджетное дошкольное образовательное учреждение- детский сад № 133 «Рябинка»  </vt:lpstr>
      <vt:lpstr>Слайд 2</vt:lpstr>
      <vt:lpstr>Образование</vt:lpstr>
      <vt:lpstr>Наличие квалификационной категории</vt:lpstr>
      <vt:lpstr>     Мое педагогическое кредо: Люби, цени своё призвание И назначением своим гордись. Я так считаю:  ВОСПИТАТЕЛЬ – это звание,  Через него проходит чья-то маленькая жизнь. </vt:lpstr>
      <vt:lpstr>Принципы моей педагогической деятельности </vt:lpstr>
      <vt:lpstr>ИНФОРМАЦИЯ ОБ УЧАСТИИ ПЕДАГОГА В ПРОФЕССИОНАЛЬНЫХ И ТВОРЧЕСКИХ КОНКУРСАХ, СЕМИНАРАХ</vt:lpstr>
      <vt:lpstr>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Моя общественная деятельность: </vt:lpstr>
      <vt:lpstr>Слайд 17</vt:lpstr>
      <vt:lpstr>Слайд 18</vt:lpstr>
      <vt:lpstr>Слайд 19</vt:lpstr>
      <vt:lpstr> </vt:lpstr>
      <vt:lpstr>Задачи </vt:lpstr>
      <vt:lpstr>Создание игровых пособий по теме</vt:lpstr>
      <vt:lpstr>Развитие сенсорных эталонов у детей в игровой деятельности</vt:lpstr>
      <vt:lpstr> 1. Выступление с докладами на семинарах и на Совете педагогов. 2. Консультации для родителей. 3. Участие в конкурсах.  4.Создание игровых пособий по теме. Оформление сенсорного уголка. 5. Перечень дидактических игр по изучаемому направлению. 6. Перечень изучаемой литературы по обозначенной проблеме. </vt:lpstr>
      <vt:lpstr>Слайд 25</vt:lpstr>
    </vt:vector>
  </TitlesOfParts>
  <Company>KottoSOFT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учреждение- детский сад комбинированного вида №3 «Радуга» города Асино Томской области </dc:title>
  <dc:creator>Ирина</dc:creator>
  <cp:lastModifiedBy>User</cp:lastModifiedBy>
  <cp:revision>136</cp:revision>
  <dcterms:created xsi:type="dcterms:W3CDTF">2017-06-03T15:42:41Z</dcterms:created>
  <dcterms:modified xsi:type="dcterms:W3CDTF">2017-10-05T17:21:42Z</dcterms:modified>
</cp:coreProperties>
</file>