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75" r:id="rId2"/>
    <p:sldId id="261" r:id="rId3"/>
    <p:sldId id="258" r:id="rId4"/>
    <p:sldId id="257" r:id="rId5"/>
    <p:sldId id="259" r:id="rId6"/>
    <p:sldId id="260" r:id="rId7"/>
    <p:sldId id="263" r:id="rId8"/>
    <p:sldId id="262" r:id="rId9"/>
    <p:sldId id="266" r:id="rId10"/>
    <p:sldId id="264" r:id="rId11"/>
    <p:sldId id="265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116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24.04.2026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19672" y="1412776"/>
            <a:ext cx="695196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ПРОГРАММА ПРОСВЕЩЕНИЯ РОДИТЕЛЕЙ</a:t>
            </a:r>
          </a:p>
          <a:p>
            <a:r>
              <a:rPr lang="ru-RU" sz="2800" b="1" dirty="0" smtClean="0">
                <a:solidFill>
                  <a:srgbClr val="FF0000"/>
                </a:solidFill>
              </a:rPr>
              <a:t>«ВОСПИТАНИЕ </a:t>
            </a:r>
            <a:r>
              <a:rPr lang="ru-RU" sz="2800" b="1" dirty="0">
                <a:solidFill>
                  <a:srgbClr val="FF0000"/>
                </a:solidFill>
              </a:rPr>
              <a:t>И РАЗВИТИЕ ДЕТЕЙ </a:t>
            </a:r>
            <a:endParaRPr lang="ru-RU" sz="2800" b="1" dirty="0" smtClean="0">
              <a:solidFill>
                <a:srgbClr val="FF0000"/>
              </a:solidFill>
            </a:endParaRPr>
          </a:p>
          <a:p>
            <a:r>
              <a:rPr lang="ru-RU" sz="2800" b="1" dirty="0" smtClean="0">
                <a:solidFill>
                  <a:srgbClr val="FF0000"/>
                </a:solidFill>
              </a:rPr>
              <a:t>МЛАДЕНЧЕСКОГО </a:t>
            </a:r>
            <a:r>
              <a:rPr lang="ru-RU" sz="2800" b="1" dirty="0">
                <a:solidFill>
                  <a:srgbClr val="FF0000"/>
                </a:solidFill>
              </a:rPr>
              <a:t>И РАННЕГО </a:t>
            </a:r>
            <a:r>
              <a:rPr lang="ru-RU" sz="2800" b="1" dirty="0" smtClean="0">
                <a:solidFill>
                  <a:srgbClr val="FF0000"/>
                </a:solidFill>
              </a:rPr>
              <a:t>ВОЗРАСТОВ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rgbClr val="FF0000"/>
                </a:solidFill>
              </a:rPr>
              <a:t>(ОТ 2</a:t>
            </a:r>
            <a:r>
              <a:rPr lang="ru-RU" sz="2800" b="1" dirty="0" smtClean="0">
                <a:solidFill>
                  <a:srgbClr val="FF0000"/>
                </a:solidFill>
              </a:rPr>
              <a:t>МЕСЯЦЕВ </a:t>
            </a:r>
            <a:r>
              <a:rPr lang="ru-RU" sz="2800" b="1" dirty="0">
                <a:solidFill>
                  <a:srgbClr val="FF0000"/>
                </a:solidFill>
              </a:rPr>
              <a:t>ДО 3 </a:t>
            </a:r>
            <a:r>
              <a:rPr lang="ru-RU" sz="2800" b="1" dirty="0" smtClean="0">
                <a:solidFill>
                  <a:srgbClr val="FF0000"/>
                </a:solidFill>
              </a:rPr>
              <a:t>ЛЕТ)»</a:t>
            </a:r>
            <a:endParaRPr lang="ru-RU" sz="2800" b="1" dirty="0">
              <a:solidFill>
                <a:srgbClr val="FF0000"/>
              </a:solidFill>
            </a:endParaRPr>
          </a:p>
          <a:p>
            <a:r>
              <a:rPr lang="ru-RU" sz="2800" b="1" dirty="0" smtClean="0">
                <a:solidFill>
                  <a:srgbClr val="FF0000"/>
                </a:solidFill>
              </a:rPr>
              <a:t>ВЫДЕРЖКИ </a:t>
            </a:r>
            <a:r>
              <a:rPr lang="ru-RU" sz="2800" b="1" dirty="0" smtClean="0">
                <a:solidFill>
                  <a:srgbClr val="FF0000"/>
                </a:solidFill>
              </a:rPr>
              <a:t>ИЗ СТАТЕЙ( 3.5-3.6-3.7-3.8)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932040" y="5085184"/>
            <a:ext cx="39631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Выполнила: </a:t>
            </a:r>
            <a:r>
              <a:rPr lang="ru-RU" b="1" dirty="0" smtClean="0">
                <a:solidFill>
                  <a:srgbClr val="FF0000"/>
                </a:solidFill>
              </a:rPr>
              <a:t>воспитатель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Ткачёва </a:t>
            </a:r>
            <a:r>
              <a:rPr lang="ru-RU" b="1" dirty="0" smtClean="0">
                <a:solidFill>
                  <a:srgbClr val="FF0000"/>
                </a:solidFill>
              </a:rPr>
              <a:t>С В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499992" y="6021288"/>
            <a:ext cx="10182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err="1" smtClean="0">
                <a:solidFill>
                  <a:srgbClr val="FF0000"/>
                </a:solidFill>
              </a:rPr>
              <a:t>Г.Аксай</a:t>
            </a:r>
            <a:r>
              <a:rPr lang="ru-RU" b="1" smtClean="0">
                <a:solidFill>
                  <a:srgbClr val="FF0000"/>
                </a:solidFill>
              </a:rPr>
              <a:t>.</a:t>
            </a:r>
          </a:p>
          <a:p>
            <a:r>
              <a:rPr lang="ru-RU" b="1" smtClean="0">
                <a:solidFill>
                  <a:srgbClr val="FF0000"/>
                </a:solidFill>
              </a:rPr>
              <a:t>2026г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72991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980728"/>
            <a:ext cx="8424936" cy="4555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>
                <a:solidFill>
                  <a:srgbClr val="FF0000"/>
                </a:solidFill>
                <a:latin typeface="TimesNewRomanPS-BoldItalicMT"/>
              </a:rPr>
              <a:t>Рекомендуемые формы и темы просвещения родителей</a:t>
            </a:r>
            <a:r>
              <a:rPr lang="ru-RU" sz="2000" b="1" dirty="0">
                <a:solidFill>
                  <a:srgbClr val="FF0000"/>
                </a:solidFill>
                <a:latin typeface="TimesNewRomanPS-BoldItalicMT"/>
              </a:rPr>
              <a:t/>
            </a:r>
            <a:br>
              <a:rPr lang="ru-RU" sz="2000" b="1" dirty="0">
                <a:solidFill>
                  <a:srgbClr val="FF0000"/>
                </a:solidFill>
                <a:latin typeface="TimesNewRomanPS-BoldItalicMT"/>
              </a:rPr>
            </a:br>
            <a:r>
              <a:rPr lang="ru-RU" b="1" dirty="0">
                <a:solidFill>
                  <a:srgbClr val="000000"/>
                </a:solidFill>
                <a:latin typeface="TimesNewRomanPSMT"/>
              </a:rPr>
              <a:t>– </a:t>
            </a:r>
            <a:r>
              <a:rPr lang="ru-RU" b="1" i="1" dirty="0">
                <a:solidFill>
                  <a:srgbClr val="FF0000"/>
                </a:solidFill>
                <a:latin typeface="TimesNewRomanPS-ItalicMT"/>
              </a:rPr>
              <a:t>проведение игр-приключений</a:t>
            </a:r>
            <a:r>
              <a:rPr lang="ru-RU" b="1" dirty="0">
                <a:solidFill>
                  <a:srgbClr val="FF0000"/>
                </a:solidFill>
                <a:latin typeface="TimesNewRomanPS-ItalicMT"/>
              </a:rPr>
              <a:t>;</a:t>
            </a:r>
            <a:br>
              <a:rPr lang="ru-RU" b="1" dirty="0">
                <a:solidFill>
                  <a:srgbClr val="FF0000"/>
                </a:solidFill>
                <a:latin typeface="TimesNewRomanPS-ItalicMT"/>
              </a:rPr>
            </a:br>
            <a:r>
              <a:rPr lang="ru-RU" b="1" dirty="0">
                <a:solidFill>
                  <a:srgbClr val="000000"/>
                </a:solidFill>
                <a:latin typeface="TimesNewRomanPSMT"/>
              </a:rPr>
              <a:t>– </a:t>
            </a:r>
            <a:r>
              <a:rPr lang="ru-RU" b="1" i="1" dirty="0">
                <a:solidFill>
                  <a:srgbClr val="FF0000"/>
                </a:solidFill>
                <a:latin typeface="TimesNewRomanPS-ItalicMT"/>
              </a:rPr>
              <a:t>проведение мастер-классов </a:t>
            </a:r>
            <a:r>
              <a:rPr lang="ru-RU" b="1" dirty="0">
                <a:solidFill>
                  <a:srgbClr val="000000"/>
                </a:solidFill>
                <a:latin typeface="TimesNewRomanPSMT"/>
              </a:rPr>
              <a:t>с привлеченными специалистами</a:t>
            </a:r>
            <a:br>
              <a:rPr lang="ru-RU" b="1" dirty="0">
                <a:solidFill>
                  <a:srgbClr val="000000"/>
                </a:solidFill>
                <a:latin typeface="TimesNewRomanPSMT"/>
              </a:rPr>
            </a:br>
            <a:r>
              <a:rPr lang="ru-RU" b="1" dirty="0">
                <a:solidFill>
                  <a:srgbClr val="000000"/>
                </a:solidFill>
                <a:latin typeface="TimesNewRomanPSMT"/>
              </a:rPr>
              <a:t>(оказание доврачебной медицинской помощи);</a:t>
            </a:r>
            <a:br>
              <a:rPr lang="ru-RU" b="1" dirty="0">
                <a:solidFill>
                  <a:srgbClr val="000000"/>
                </a:solidFill>
                <a:latin typeface="TimesNewRomanPSMT"/>
              </a:rPr>
            </a:br>
            <a:r>
              <a:rPr lang="ru-RU" b="1" dirty="0">
                <a:solidFill>
                  <a:srgbClr val="000000"/>
                </a:solidFill>
                <a:latin typeface="TimesNewRomanPSMT"/>
              </a:rPr>
              <a:t>– </a:t>
            </a:r>
            <a:r>
              <a:rPr lang="ru-RU" b="1" i="1" dirty="0">
                <a:solidFill>
                  <a:srgbClr val="FF0000"/>
                </a:solidFill>
                <a:latin typeface="TimesNewRomanPS-ItalicMT"/>
              </a:rPr>
              <a:t>организация тематических (выездных) экскурсий, круглых столов</a:t>
            </a:r>
            <a:r>
              <a:rPr lang="ru-RU" b="1" dirty="0">
                <a:solidFill>
                  <a:srgbClr val="FF0000"/>
                </a:solidFill>
                <a:latin typeface="TimesNewRomanPS-ItalicMT"/>
              </a:rPr>
              <a:t/>
            </a:r>
            <a:br>
              <a:rPr lang="ru-RU" b="1" dirty="0">
                <a:solidFill>
                  <a:srgbClr val="FF0000"/>
                </a:solidFill>
                <a:latin typeface="TimesNewRomanPS-ItalicMT"/>
              </a:rPr>
            </a:br>
            <a:r>
              <a:rPr lang="ru-RU" b="1" i="1" dirty="0">
                <a:solidFill>
                  <a:srgbClr val="FF0000"/>
                </a:solidFill>
                <a:latin typeface="TimesNewRomanPS-ItalicMT"/>
              </a:rPr>
              <a:t>с обсуждением вопросов;</a:t>
            </a:r>
            <a:r>
              <a:rPr lang="ru-RU" b="1" dirty="0">
                <a:solidFill>
                  <a:srgbClr val="000000"/>
                </a:solidFill>
                <a:latin typeface="TimesNewRomanPS-ItalicMT"/>
              </a:rPr>
              <a:t/>
            </a:r>
            <a:br>
              <a:rPr lang="ru-RU" b="1" dirty="0">
                <a:solidFill>
                  <a:srgbClr val="000000"/>
                </a:solidFill>
                <a:latin typeface="TimesNewRomanPS-ItalicMT"/>
              </a:rPr>
            </a:br>
            <a:r>
              <a:rPr lang="ru-RU" b="1" dirty="0">
                <a:solidFill>
                  <a:srgbClr val="000000"/>
                </a:solidFill>
                <a:latin typeface="TimesNewRomanPSMT"/>
              </a:rPr>
              <a:t>– </a:t>
            </a:r>
            <a:r>
              <a:rPr lang="ru-RU" b="1" i="1" dirty="0">
                <a:solidFill>
                  <a:srgbClr val="FF0000"/>
                </a:solidFill>
                <a:latin typeface="TimesNewRomanPS-ItalicMT"/>
              </a:rPr>
              <a:t>педагогическая библиотека для родителей </a:t>
            </a:r>
            <a:r>
              <a:rPr lang="ru-RU" b="1" dirty="0">
                <a:solidFill>
                  <a:srgbClr val="000000"/>
                </a:solidFill>
                <a:latin typeface="TimesNewRomanPSMT"/>
              </a:rPr>
              <a:t>(просмотр видеофильмов);</a:t>
            </a:r>
            <a:br>
              <a:rPr lang="ru-RU" b="1" dirty="0">
                <a:solidFill>
                  <a:srgbClr val="000000"/>
                </a:solidFill>
                <a:latin typeface="TimesNewRomanPSMT"/>
              </a:rPr>
            </a:br>
            <a:r>
              <a:rPr lang="ru-RU" b="1" dirty="0">
                <a:solidFill>
                  <a:srgbClr val="000000"/>
                </a:solidFill>
                <a:latin typeface="TimesNewRomanPSMT"/>
              </a:rPr>
              <a:t>– </a:t>
            </a:r>
            <a:r>
              <a:rPr lang="ru-RU" b="1" i="1" dirty="0">
                <a:solidFill>
                  <a:srgbClr val="FF0000"/>
                </a:solidFill>
                <a:latin typeface="TimesNewRomanPS-ItalicMT"/>
              </a:rPr>
              <a:t>изготовление макетов </a:t>
            </a:r>
            <a:r>
              <a:rPr lang="ru-RU" b="1" dirty="0">
                <a:solidFill>
                  <a:srgbClr val="000000"/>
                </a:solidFill>
                <a:latin typeface="TimesNewRomanPSMT"/>
              </a:rPr>
              <a:t>(например, «Дорожные знаки»), </a:t>
            </a:r>
            <a:r>
              <a:rPr lang="ru-RU" b="1" i="1" dirty="0">
                <a:solidFill>
                  <a:srgbClr val="000000"/>
                </a:solidFill>
                <a:latin typeface="TimesNewRomanPS-ItalicMT"/>
              </a:rPr>
              <a:t>игровых</a:t>
            </a:r>
            <a:r>
              <a:rPr lang="ru-RU" b="1" dirty="0">
                <a:solidFill>
                  <a:srgbClr val="000000"/>
                </a:solidFill>
                <a:latin typeface="TimesNewRomanPS-ItalicMT"/>
              </a:rPr>
              <a:t/>
            </a:r>
            <a:br>
              <a:rPr lang="ru-RU" b="1" dirty="0">
                <a:solidFill>
                  <a:srgbClr val="000000"/>
                </a:solidFill>
                <a:latin typeface="TimesNewRomanPS-ItalicMT"/>
              </a:rPr>
            </a:br>
            <a:r>
              <a:rPr lang="ru-RU" b="1" i="1" dirty="0">
                <a:solidFill>
                  <a:srgbClr val="000000"/>
                </a:solidFill>
                <a:latin typeface="TimesNewRomanPS-ItalicMT"/>
              </a:rPr>
              <a:t>атрибутов для театрализаций</a:t>
            </a:r>
            <a:r>
              <a:rPr lang="ru-RU" b="1" dirty="0">
                <a:solidFill>
                  <a:srgbClr val="000000"/>
                </a:solidFill>
                <a:latin typeface="TimesNewRomanPS-ItalicMT"/>
              </a:rPr>
              <a:t>;</a:t>
            </a:r>
            <a:br>
              <a:rPr lang="ru-RU" b="1" dirty="0">
                <a:solidFill>
                  <a:srgbClr val="000000"/>
                </a:solidFill>
                <a:latin typeface="TimesNewRomanPS-ItalicMT"/>
              </a:rPr>
            </a:br>
            <a:r>
              <a:rPr lang="ru-RU" b="1" dirty="0">
                <a:solidFill>
                  <a:srgbClr val="000000"/>
                </a:solidFill>
                <a:latin typeface="TimesNewRomanPSMT"/>
              </a:rPr>
              <a:t>– </a:t>
            </a:r>
            <a:r>
              <a:rPr lang="ru-RU" b="1" i="1" dirty="0">
                <a:solidFill>
                  <a:srgbClr val="FF0000"/>
                </a:solidFill>
                <a:latin typeface="TimesNewRomanPS-ItalicMT"/>
              </a:rPr>
              <a:t>приглашение специалистов </a:t>
            </a:r>
            <a:r>
              <a:rPr lang="ru-RU" b="1" dirty="0">
                <a:solidFill>
                  <a:srgbClr val="000000"/>
                </a:solidFill>
                <a:latin typeface="TimesNewRomanPSMT"/>
              </a:rPr>
              <a:t>(например, сотрудников</a:t>
            </a:r>
            <a:br>
              <a:rPr lang="ru-RU" b="1" dirty="0">
                <a:solidFill>
                  <a:srgbClr val="000000"/>
                </a:solidFill>
                <a:latin typeface="TimesNewRomanPSMT"/>
              </a:rPr>
            </a:br>
            <a:r>
              <a:rPr lang="ru-RU" b="1" dirty="0">
                <a:solidFill>
                  <a:srgbClr val="000000"/>
                </a:solidFill>
                <a:latin typeface="TimesNewRomanPSMT"/>
              </a:rPr>
              <a:t>противопожарной службы) для обсуждения актуальных проблем</a:t>
            </a:r>
            <a:br>
              <a:rPr lang="ru-RU" b="1" dirty="0">
                <a:solidFill>
                  <a:srgbClr val="000000"/>
                </a:solidFill>
                <a:latin typeface="TimesNewRomanPSMT"/>
              </a:rPr>
            </a:br>
            <a:r>
              <a:rPr lang="ru-RU" b="1" dirty="0">
                <a:solidFill>
                  <a:srgbClr val="000000"/>
                </a:solidFill>
                <a:latin typeface="TimesNewRomanPSMT"/>
              </a:rPr>
              <a:t>безопасности;</a:t>
            </a:r>
            <a:br>
              <a:rPr lang="ru-RU" b="1" dirty="0">
                <a:solidFill>
                  <a:srgbClr val="000000"/>
                </a:solidFill>
                <a:latin typeface="TimesNewRomanPSMT"/>
              </a:rPr>
            </a:br>
            <a:r>
              <a:rPr lang="ru-RU" b="1" dirty="0">
                <a:solidFill>
                  <a:srgbClr val="000000"/>
                </a:solidFill>
                <a:latin typeface="TimesNewRomanPSMT"/>
              </a:rPr>
              <a:t>– </a:t>
            </a:r>
            <a:r>
              <a:rPr lang="ru-RU" b="1" i="1" dirty="0">
                <a:solidFill>
                  <a:srgbClr val="FF0000"/>
                </a:solidFill>
                <a:latin typeface="TimesNewRomanPS-ItalicMT"/>
              </a:rPr>
              <a:t>осуществление совместных детско-родительских проектов </a:t>
            </a:r>
            <a:r>
              <a:rPr lang="ru-RU" b="1" dirty="0">
                <a:solidFill>
                  <a:srgbClr val="000000"/>
                </a:solidFill>
                <a:latin typeface="TimesNewRomanPSMT"/>
              </a:rPr>
              <a:t>(</a:t>
            </a:r>
            <a:r>
              <a:rPr lang="ru-RU" b="1" dirty="0" smtClean="0">
                <a:solidFill>
                  <a:srgbClr val="000000"/>
                </a:solidFill>
                <a:latin typeface="TimesNewRomanPSMT"/>
              </a:rPr>
              <a:t>научно исследовательских </a:t>
            </a:r>
            <a:r>
              <a:rPr lang="ru-RU" b="1" dirty="0">
                <a:solidFill>
                  <a:srgbClr val="000000"/>
                </a:solidFill>
                <a:latin typeface="TimesNewRomanPSMT"/>
              </a:rPr>
              <a:t>и творческих);</a:t>
            </a:r>
            <a:br>
              <a:rPr lang="ru-RU" b="1" dirty="0">
                <a:solidFill>
                  <a:srgbClr val="000000"/>
                </a:solidFill>
                <a:latin typeface="TimesNewRomanPSMT"/>
              </a:rPr>
            </a:br>
            <a:r>
              <a:rPr lang="ru-RU" b="1" dirty="0">
                <a:solidFill>
                  <a:srgbClr val="FF0000"/>
                </a:solidFill>
                <a:latin typeface="TimesNewRomanPSMT"/>
              </a:rPr>
              <a:t>– </a:t>
            </a:r>
            <a:r>
              <a:rPr lang="ru-RU" b="1" i="1" dirty="0">
                <a:solidFill>
                  <a:srgbClr val="FF0000"/>
                </a:solidFill>
                <a:latin typeface="TimesNewRomanPS-ItalicMT"/>
              </a:rPr>
              <a:t>игры-тренинги с решением ситуационных задач 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4060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908720"/>
            <a:ext cx="8496944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b="1" dirty="0">
                <a:solidFill>
                  <a:srgbClr val="FF0000"/>
                </a:solidFill>
                <a:latin typeface="TimesNewRomanPSMT"/>
              </a:rPr>
              <a:t>Родителям важно сформировать у детей основы безопасного поведения</a:t>
            </a:r>
            <a:br>
              <a:rPr lang="ru-RU" sz="2000" b="1" dirty="0">
                <a:solidFill>
                  <a:srgbClr val="FF0000"/>
                </a:solidFill>
                <a:latin typeface="TimesNewRomanPSMT"/>
              </a:rPr>
            </a:br>
            <a:r>
              <a:rPr lang="ru-RU" sz="2000" b="1" dirty="0">
                <a:solidFill>
                  <a:srgbClr val="FF0000"/>
                </a:solidFill>
                <a:latin typeface="TimesNewRomanPSMT"/>
              </a:rPr>
              <a:t>при взаимодействии с природой, миром техники, миром других людей.</a:t>
            </a:r>
            <a:br>
              <a:rPr lang="ru-RU" sz="2000" b="1" dirty="0">
                <a:solidFill>
                  <a:srgbClr val="FF0000"/>
                </a:solidFill>
                <a:latin typeface="TimesNewRomanPSMT"/>
              </a:rPr>
            </a:br>
            <a:r>
              <a:rPr lang="ru-RU" sz="2000" b="1" dirty="0">
                <a:solidFill>
                  <a:srgbClr val="FF0000"/>
                </a:solidFill>
                <a:latin typeface="Calibri-Bold"/>
              </a:rPr>
              <a:t/>
            </a:r>
            <a:br>
              <a:rPr lang="ru-RU" sz="2000" b="1" dirty="0">
                <a:solidFill>
                  <a:srgbClr val="FF0000"/>
                </a:solidFill>
                <a:latin typeface="Calibri-Bold"/>
              </a:rPr>
            </a:br>
            <a:r>
              <a:rPr lang="ru-RU" b="1" dirty="0">
                <a:solidFill>
                  <a:srgbClr val="000000"/>
                </a:solidFill>
                <a:latin typeface="TimesNewRomanPSMT"/>
              </a:rPr>
              <a:t>Сегодня значимы и вопросы формирования у детей основ</a:t>
            </a:r>
            <a:br>
              <a:rPr lang="ru-RU" b="1" dirty="0">
                <a:solidFill>
                  <a:srgbClr val="000000"/>
                </a:solidFill>
                <a:latin typeface="TimesNewRomanPSMT"/>
              </a:rPr>
            </a:br>
            <a:r>
              <a:rPr lang="ru-RU" b="1" dirty="0">
                <a:solidFill>
                  <a:srgbClr val="000000"/>
                </a:solidFill>
                <a:latin typeface="TimesNewRomanPSMT"/>
              </a:rPr>
              <a:t>антитеррористической безопасности. Подробную информацию о том, </a:t>
            </a:r>
            <a:r>
              <a:rPr lang="ru-RU" b="1" dirty="0" smtClean="0">
                <a:solidFill>
                  <a:srgbClr val="000000"/>
                </a:solidFill>
                <a:latin typeface="TimesNewRomanPSMT"/>
              </a:rPr>
              <a:t>как </a:t>
            </a:r>
            <a:r>
              <a:rPr lang="ru-RU" b="1" dirty="0">
                <a:solidFill>
                  <a:srgbClr val="000000"/>
                </a:solidFill>
                <a:latin typeface="TimesNewRomanPSMT"/>
              </a:rPr>
              <a:t>сформировать у детей безопасное поведение, можно увидеть на сайте «</a:t>
            </a:r>
            <a:r>
              <a:rPr lang="ru-RU" b="1" dirty="0" smtClean="0">
                <a:solidFill>
                  <a:srgbClr val="000000"/>
                </a:solidFill>
                <a:latin typeface="TimesNewRomanPSMT"/>
              </a:rPr>
              <a:t>Портал</a:t>
            </a:r>
            <a:r>
              <a:rPr lang="ru-RU" b="1" dirty="0">
                <a:solidFill>
                  <a:srgbClr val="000000"/>
                </a:solidFill>
                <a:latin typeface="TimesNewRomanPSMT"/>
              </a:rPr>
              <a:t> детской безопасности МЧС России СПАС ЭКСТРИМ» </a:t>
            </a:r>
            <a:r>
              <a:rPr lang="ru-RU" dirty="0">
                <a:solidFill>
                  <a:srgbClr val="000000"/>
                </a:solidFill>
                <a:latin typeface="TimesNewRomanPSMT"/>
              </a:rPr>
              <a:t>(</a:t>
            </a:r>
            <a:r>
              <a:rPr lang="ru-RU" dirty="0">
                <a:solidFill>
                  <a:srgbClr val="0000FF"/>
                </a:solidFill>
                <a:latin typeface="TimesNewRomanPSMT"/>
              </a:rPr>
              <a:t>https://spasextreme.mchs.gov.ru/</a:t>
            </a:r>
            <a:r>
              <a:rPr lang="ru-RU" dirty="0">
                <a:solidFill>
                  <a:srgbClr val="000000"/>
                </a:solidFill>
                <a:latin typeface="TimesNewRomanPSMT"/>
              </a:rPr>
              <a:t>).</a:t>
            </a:r>
            <a:r>
              <a:rPr lang="ru-RU" b="1" dirty="0">
                <a:solidFill>
                  <a:srgbClr val="000000"/>
                </a:solidFill>
                <a:latin typeface="TimesNewRomanPSMT"/>
              </a:rPr>
              <a:t/>
            </a:r>
            <a:br>
              <a:rPr lang="ru-RU" b="1" dirty="0">
                <a:solidFill>
                  <a:srgbClr val="000000"/>
                </a:solidFill>
                <a:latin typeface="TimesNewRomanPSMT"/>
              </a:rPr>
            </a:br>
            <a:endParaRPr lang="ru-RU" dirty="0">
              <a:solidFill>
                <a:prstClr val="black"/>
              </a:solidFill>
            </a:endParaRPr>
          </a:p>
          <a:p>
            <a:r>
              <a:rPr lang="ru-RU" b="1" dirty="0">
                <a:solidFill>
                  <a:srgbClr val="000000"/>
                </a:solidFill>
                <a:latin typeface="TimesNewRomanPSMT"/>
              </a:rPr>
              <a:t/>
            </a:r>
            <a:br>
              <a:rPr lang="ru-RU" b="1" dirty="0">
                <a:solidFill>
                  <a:srgbClr val="000000"/>
                </a:solidFill>
                <a:latin typeface="TimesNewRomanPSMT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9200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260648"/>
            <a:ext cx="84249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TimesNewRomanPS-BoldMT"/>
              </a:rPr>
              <a:t>ВОСПИТАНИЕ И РАЗВИТИЕ ДЕТЕЙ</a:t>
            </a:r>
            <a:br>
              <a:rPr lang="ru-RU" b="1" dirty="0">
                <a:solidFill>
                  <a:srgbClr val="FF0000"/>
                </a:solidFill>
                <a:latin typeface="TimesNewRomanPS-BoldMT"/>
              </a:rPr>
            </a:br>
            <a:r>
              <a:rPr lang="ru-RU" b="1" dirty="0">
                <a:solidFill>
                  <a:srgbClr val="FF0000"/>
                </a:solidFill>
                <a:latin typeface="TimesNewRomanPS-BoldMT"/>
              </a:rPr>
              <a:t>МЛАДЕНЧЕСКОГО И РАННЕГО ВОЗРАСТОВ</a:t>
            </a:r>
            <a:br>
              <a:rPr lang="ru-RU" b="1" dirty="0">
                <a:solidFill>
                  <a:srgbClr val="FF0000"/>
                </a:solidFill>
                <a:latin typeface="TimesNewRomanPS-BoldMT"/>
              </a:rPr>
            </a:br>
            <a:r>
              <a:rPr lang="ru-RU" b="1" dirty="0">
                <a:solidFill>
                  <a:srgbClr val="FF0000"/>
                </a:solidFill>
                <a:latin typeface="TimesNewRomanPS-BoldMT"/>
              </a:rPr>
              <a:t>(ОТ 2 МЕСЯЦЕВ ДО 3 ЛЕТ)</a:t>
            </a:r>
            <a:br>
              <a:rPr lang="ru-RU" b="1" dirty="0">
                <a:solidFill>
                  <a:srgbClr val="FF0000"/>
                </a:solidFill>
                <a:latin typeface="TimesNewRomanPS-BoldMT"/>
              </a:rPr>
            </a:b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1289953"/>
            <a:ext cx="8064896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>
                <a:solidFill>
                  <a:srgbClr val="FF0000"/>
                </a:solidFill>
                <a:latin typeface="TimesNewRomanPS-BoldItalicMT"/>
              </a:rPr>
              <a:t>Разбираемся в главном</a:t>
            </a:r>
            <a:r>
              <a:rPr lang="ru-RU" sz="2000" b="1" dirty="0">
                <a:solidFill>
                  <a:srgbClr val="FF0000"/>
                </a:solidFill>
                <a:latin typeface="TimesNewRomanPS-BoldItalicMT"/>
              </a:rPr>
              <a:t/>
            </a:r>
            <a:br>
              <a:rPr lang="ru-RU" sz="2000" b="1" dirty="0">
                <a:solidFill>
                  <a:srgbClr val="FF0000"/>
                </a:solidFill>
                <a:latin typeface="TimesNewRomanPS-BoldItalicMT"/>
              </a:rPr>
            </a:br>
            <a:r>
              <a:rPr lang="ru-RU" sz="2400" b="1" dirty="0">
                <a:solidFill>
                  <a:srgbClr val="000000"/>
                </a:solidFill>
                <a:latin typeface="TimesNewRomanPSMT"/>
              </a:rPr>
              <a:t>Возможно ли навредить младенцу излишним вниманием?</a:t>
            </a:r>
            <a:br>
              <a:rPr lang="ru-RU" sz="2400" b="1" dirty="0">
                <a:solidFill>
                  <a:srgbClr val="000000"/>
                </a:solidFill>
                <a:latin typeface="TimesNewRomanPSMT"/>
              </a:rPr>
            </a:br>
            <a:r>
              <a:rPr lang="ru-RU" sz="2400" b="1" dirty="0">
                <a:solidFill>
                  <a:srgbClr val="000000"/>
                </a:solidFill>
                <a:latin typeface="TimesNewRomanPSMT"/>
              </a:rPr>
              <a:t>Как понять, что младенец правильно развивается?</a:t>
            </a:r>
            <a:br>
              <a:rPr lang="ru-RU" sz="2400" b="1" dirty="0">
                <a:solidFill>
                  <a:srgbClr val="000000"/>
                </a:solidFill>
                <a:latin typeface="TimesNewRomanPSMT"/>
              </a:rPr>
            </a:br>
            <a:r>
              <a:rPr lang="ru-RU" sz="2400" b="1" dirty="0">
                <a:solidFill>
                  <a:srgbClr val="000000"/>
                </a:solidFill>
                <a:latin typeface="TimesNewRomanPSMT"/>
              </a:rPr>
              <a:t>Что самое важное для развития в раннем возрасте?</a:t>
            </a:r>
            <a:br>
              <a:rPr lang="ru-RU" sz="2400" b="1" dirty="0">
                <a:solidFill>
                  <a:srgbClr val="000000"/>
                </a:solidFill>
                <a:latin typeface="TimesNewRomanPSMT"/>
              </a:rPr>
            </a:br>
            <a:r>
              <a:rPr lang="ru-RU" sz="2400" b="1" dirty="0">
                <a:solidFill>
                  <a:srgbClr val="000000"/>
                </a:solidFill>
                <a:latin typeface="TimesNewRomanPSMT"/>
              </a:rPr>
              <a:t>Как воспитать в ребенке самостоятельность?</a:t>
            </a:r>
            <a:br>
              <a:rPr lang="ru-RU" sz="2400" b="1" dirty="0">
                <a:solidFill>
                  <a:srgbClr val="000000"/>
                </a:solidFill>
                <a:latin typeface="TimesNewRomanPSMT"/>
              </a:rPr>
            </a:br>
            <a:r>
              <a:rPr lang="ru-RU" sz="2400" b="1" dirty="0">
                <a:solidFill>
                  <a:srgbClr val="000000"/>
                </a:solidFill>
                <a:latin typeface="TimesNewRomanPSMT"/>
              </a:rPr>
              <a:t>Нужны ли друзья в раннем возрасте?</a:t>
            </a:r>
            <a:br>
              <a:rPr lang="ru-RU" sz="2400" b="1" dirty="0">
                <a:solidFill>
                  <a:srgbClr val="000000"/>
                </a:solidFill>
                <a:latin typeface="TimesNewRomanPSMT"/>
              </a:rPr>
            </a:br>
            <a:r>
              <a:rPr lang="ru-RU" sz="2400" b="1" dirty="0">
                <a:solidFill>
                  <a:srgbClr val="000000"/>
                </a:solidFill>
                <a:latin typeface="TimesNewRomanPSMT"/>
              </a:rPr>
              <a:t>Как понять, готов ли ребенок к приучению к горшку?</a:t>
            </a:r>
            <a:br>
              <a:rPr lang="ru-RU" sz="2400" b="1" dirty="0">
                <a:solidFill>
                  <a:srgbClr val="000000"/>
                </a:solidFill>
                <a:latin typeface="TimesNewRomanPSMT"/>
              </a:rPr>
            </a:br>
            <a:r>
              <a:rPr lang="ru-RU" sz="2400" b="1" dirty="0">
                <a:solidFill>
                  <a:srgbClr val="000000"/>
                </a:solidFill>
                <a:latin typeface="TimesNewRomanPSMT"/>
              </a:rPr>
              <a:t>Что нужно для полноценного развития ребенка</a:t>
            </a:r>
            <a:r>
              <a:rPr lang="ru-RU" sz="2400" b="1" dirty="0">
                <a:solidFill>
                  <a:srgbClr val="00359E"/>
                </a:solidFill>
                <a:latin typeface="TimesNewRomanPS-BoldItalicMT"/>
              </a:rPr>
              <a:t/>
            </a:r>
            <a:br>
              <a:rPr lang="ru-RU" sz="2400" b="1" dirty="0">
                <a:solidFill>
                  <a:srgbClr val="00359E"/>
                </a:solidFill>
                <a:latin typeface="TimesNewRomanPS-BoldItalicMT"/>
              </a:rPr>
            </a:b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3636783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260648"/>
            <a:ext cx="8208912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>
                <a:solidFill>
                  <a:srgbClr val="FF0000"/>
                </a:solidFill>
                <a:latin typeface="TimesNewRomanPS-BoldItalicMT"/>
              </a:rPr>
              <a:t>Основные понятия</a:t>
            </a:r>
            <a:r>
              <a:rPr lang="ru-RU" sz="2000" b="1" dirty="0">
                <a:solidFill>
                  <a:srgbClr val="FF0000"/>
                </a:solidFill>
                <a:latin typeface="TimesNewRomanPS-BoldItalicMT"/>
              </a:rPr>
              <a:t/>
            </a:r>
            <a:br>
              <a:rPr lang="ru-RU" sz="2000" b="1" dirty="0">
                <a:solidFill>
                  <a:srgbClr val="FF0000"/>
                </a:solidFill>
                <a:latin typeface="TimesNewRomanPS-BoldItalicMT"/>
              </a:rPr>
            </a:br>
            <a:r>
              <a:rPr lang="ru-RU" sz="2000" b="1" i="1" dirty="0">
                <a:solidFill>
                  <a:srgbClr val="7030A0"/>
                </a:solidFill>
                <a:latin typeface="TimesNewRomanPS-ItalicMT"/>
              </a:rPr>
              <a:t>Младенчество</a:t>
            </a:r>
            <a:r>
              <a:rPr lang="ru-RU" sz="2000" b="1" i="1" dirty="0">
                <a:solidFill>
                  <a:srgbClr val="000000"/>
                </a:solidFill>
                <a:latin typeface="TimesNewRomanPS-ItalicMT"/>
              </a:rPr>
              <a:t> </a:t>
            </a:r>
            <a:r>
              <a:rPr lang="ru-RU" sz="2000" b="1" dirty="0">
                <a:solidFill>
                  <a:srgbClr val="000000"/>
                </a:solidFill>
                <a:latin typeface="TimesNewRomanPSMT"/>
              </a:rPr>
              <a:t>– период от 2 месяцев до 1 года.</a:t>
            </a:r>
            <a:br>
              <a:rPr lang="ru-RU" sz="2000" b="1" dirty="0">
                <a:solidFill>
                  <a:srgbClr val="000000"/>
                </a:solidFill>
                <a:latin typeface="TimesNewRomanPSMT"/>
              </a:rPr>
            </a:br>
            <a:r>
              <a:rPr lang="ru-RU" sz="2000" b="1" i="1" dirty="0">
                <a:solidFill>
                  <a:srgbClr val="7030A0"/>
                </a:solidFill>
                <a:latin typeface="TimesNewRomanPS-ItalicMT"/>
              </a:rPr>
              <a:t>Комплекс оживления </a:t>
            </a:r>
            <a:r>
              <a:rPr lang="ru-RU" sz="2000" b="1" dirty="0">
                <a:solidFill>
                  <a:srgbClr val="000000"/>
                </a:solidFill>
                <a:latin typeface="TimesNewRomanPSMT"/>
              </a:rPr>
              <a:t>– особая эмоционально-двигательная реакция</a:t>
            </a:r>
            <a:br>
              <a:rPr lang="ru-RU" sz="2000" b="1" dirty="0">
                <a:solidFill>
                  <a:srgbClr val="000000"/>
                </a:solidFill>
                <a:latin typeface="TimesNewRomanPSMT"/>
              </a:rPr>
            </a:br>
            <a:r>
              <a:rPr lang="ru-RU" sz="2000" b="1" dirty="0">
                <a:solidFill>
                  <a:srgbClr val="000000"/>
                </a:solidFill>
                <a:latin typeface="TimesNewRomanPSMT"/>
              </a:rPr>
              <a:t>ребенка, обращенная к взрослому.</a:t>
            </a:r>
            <a:br>
              <a:rPr lang="ru-RU" sz="2000" b="1" dirty="0">
                <a:solidFill>
                  <a:srgbClr val="000000"/>
                </a:solidFill>
                <a:latin typeface="TimesNewRomanPSMT"/>
              </a:rPr>
            </a:br>
            <a:r>
              <a:rPr lang="ru-RU" sz="2000" b="1" i="1" dirty="0">
                <a:solidFill>
                  <a:srgbClr val="7030A0"/>
                </a:solidFill>
                <a:latin typeface="TimesNewRomanPS-ItalicMT"/>
              </a:rPr>
              <a:t>Непосредственно-эмоциональное общение </a:t>
            </a:r>
            <a:r>
              <a:rPr lang="ru-RU" sz="2000" b="1" dirty="0">
                <a:solidFill>
                  <a:srgbClr val="000000"/>
                </a:solidFill>
                <a:latin typeface="TimesNewRomanPSMT"/>
              </a:rPr>
              <a:t>– форма общения между</a:t>
            </a:r>
            <a:br>
              <a:rPr lang="ru-RU" sz="2000" b="1" dirty="0">
                <a:solidFill>
                  <a:srgbClr val="000000"/>
                </a:solidFill>
                <a:latin typeface="TimesNewRomanPSMT"/>
              </a:rPr>
            </a:br>
            <a:r>
              <a:rPr lang="ru-RU" sz="2000" b="1" dirty="0">
                <a:solidFill>
                  <a:srgbClr val="000000"/>
                </a:solidFill>
                <a:latin typeface="TimesNewRomanPSMT"/>
              </a:rPr>
              <a:t>взрослым и ребенком, содержание которого составляет обмен выражениями</a:t>
            </a:r>
            <a:br>
              <a:rPr lang="ru-RU" sz="2000" b="1" dirty="0">
                <a:solidFill>
                  <a:srgbClr val="000000"/>
                </a:solidFill>
                <a:latin typeface="TimesNewRomanPSMT"/>
              </a:rPr>
            </a:br>
            <a:r>
              <a:rPr lang="ru-RU" sz="2000" b="1" dirty="0">
                <a:solidFill>
                  <a:srgbClr val="000000"/>
                </a:solidFill>
                <a:latin typeface="TimesNewRomanPSMT"/>
              </a:rPr>
              <a:t>внимания, радости, интереса и удовольствия посредством мимики,</a:t>
            </a:r>
            <a:br>
              <a:rPr lang="ru-RU" sz="2000" b="1" dirty="0">
                <a:solidFill>
                  <a:srgbClr val="000000"/>
                </a:solidFill>
                <a:latin typeface="TimesNewRomanPSMT"/>
              </a:rPr>
            </a:br>
            <a:r>
              <a:rPr lang="ru-RU" sz="2000" b="1" dirty="0">
                <a:solidFill>
                  <a:srgbClr val="000000"/>
                </a:solidFill>
                <a:latin typeface="TimesNewRomanPSMT"/>
              </a:rPr>
              <a:t>жестикуляции, телесного контакта (поглаживания, объятий), звуков, слов.</a:t>
            </a:r>
            <a:br>
              <a:rPr lang="ru-RU" sz="2000" b="1" dirty="0">
                <a:solidFill>
                  <a:srgbClr val="000000"/>
                </a:solidFill>
                <a:latin typeface="TimesNewRomanPSMT"/>
              </a:rPr>
            </a:br>
            <a:r>
              <a:rPr lang="ru-RU" sz="2000" b="1" i="1" dirty="0">
                <a:solidFill>
                  <a:srgbClr val="7030A0"/>
                </a:solidFill>
                <a:latin typeface="TimesNewRomanPS-ItalicMT"/>
              </a:rPr>
              <a:t>Госпитализм </a:t>
            </a:r>
            <a:r>
              <a:rPr lang="ru-RU" sz="2000" b="1" dirty="0">
                <a:solidFill>
                  <a:srgbClr val="000000"/>
                </a:solidFill>
                <a:latin typeface="TimesNewRomanPSMT"/>
              </a:rPr>
              <a:t>– нарушения психического и физического развития,</a:t>
            </a:r>
            <a:br>
              <a:rPr lang="ru-RU" sz="2000" b="1" dirty="0">
                <a:solidFill>
                  <a:srgbClr val="000000"/>
                </a:solidFill>
                <a:latin typeface="TimesNewRomanPSMT"/>
              </a:rPr>
            </a:br>
            <a:r>
              <a:rPr lang="ru-RU" sz="2000" b="1" dirty="0">
                <a:solidFill>
                  <a:srgbClr val="000000"/>
                </a:solidFill>
                <a:latin typeface="TimesNewRomanPSMT"/>
              </a:rPr>
              <a:t>возникающие в результате отделения от матери, дефицита эмоциональных и</a:t>
            </a:r>
            <a:br>
              <a:rPr lang="ru-RU" sz="2000" b="1" dirty="0">
                <a:solidFill>
                  <a:srgbClr val="000000"/>
                </a:solidFill>
                <a:latin typeface="TimesNewRomanPSMT"/>
              </a:rPr>
            </a:br>
            <a:r>
              <a:rPr lang="ru-RU" sz="2000" b="1" dirty="0">
                <a:solidFill>
                  <a:srgbClr val="000000"/>
                </a:solidFill>
                <a:latin typeface="TimesNewRomanPSMT"/>
              </a:rPr>
              <a:t>тактильных контактов.</a:t>
            </a:r>
            <a:br>
              <a:rPr lang="ru-RU" sz="2000" b="1" dirty="0">
                <a:solidFill>
                  <a:srgbClr val="000000"/>
                </a:solidFill>
                <a:latin typeface="TimesNewRomanPSMT"/>
              </a:rPr>
            </a:br>
            <a:r>
              <a:rPr lang="ru-RU" sz="2000" b="1" i="1" dirty="0" smtClean="0">
                <a:solidFill>
                  <a:srgbClr val="7030A0"/>
                </a:solidFill>
                <a:latin typeface="TimesNewRomanPS-ItalicMT"/>
              </a:rPr>
              <a:t>Депривация </a:t>
            </a:r>
            <a:r>
              <a:rPr lang="ru-RU" sz="2000" b="1" dirty="0">
                <a:solidFill>
                  <a:srgbClr val="000000"/>
                </a:solidFill>
                <a:latin typeface="TimesNewRomanPSMT"/>
              </a:rPr>
              <a:t>– сокращение либо полное лишение возможности</a:t>
            </a:r>
            <a:br>
              <a:rPr lang="ru-RU" sz="2000" b="1" dirty="0">
                <a:solidFill>
                  <a:srgbClr val="000000"/>
                </a:solidFill>
                <a:latin typeface="TimesNewRomanPSMT"/>
              </a:rPr>
            </a:b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4651906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751345"/>
            <a:ext cx="8784976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>
                <a:solidFill>
                  <a:srgbClr val="7030A0"/>
                </a:solidFill>
                <a:latin typeface="TimesNewRomanPS-ItalicMT"/>
              </a:rPr>
              <a:t>Эмоциональная депривация </a:t>
            </a:r>
            <a:r>
              <a:rPr lang="ru-RU" sz="2000" b="1" dirty="0">
                <a:solidFill>
                  <a:srgbClr val="000000"/>
                </a:solidFill>
                <a:latin typeface="TimesNewRomanPSMT"/>
              </a:rPr>
              <a:t>– разновидность психической депривации,</a:t>
            </a:r>
            <a:br>
              <a:rPr lang="ru-RU" sz="2000" b="1" dirty="0">
                <a:solidFill>
                  <a:srgbClr val="000000"/>
                </a:solidFill>
                <a:latin typeface="TimesNewRomanPSMT"/>
              </a:rPr>
            </a:br>
            <a:r>
              <a:rPr lang="ru-RU" sz="2000" b="1" dirty="0">
                <a:solidFill>
                  <a:srgbClr val="000000"/>
                </a:solidFill>
                <a:latin typeface="TimesNewRomanPSMT"/>
              </a:rPr>
              <a:t>заключающаяся в недостаточности, бедности или полном отсутствии</a:t>
            </a:r>
            <a:br>
              <a:rPr lang="ru-RU" sz="2000" b="1" dirty="0">
                <a:solidFill>
                  <a:srgbClr val="000000"/>
                </a:solidFill>
                <a:latin typeface="TimesNewRomanPSMT"/>
              </a:rPr>
            </a:br>
            <a:r>
              <a:rPr lang="ru-RU" sz="2000" b="1" dirty="0">
                <a:solidFill>
                  <a:srgbClr val="000000"/>
                </a:solidFill>
                <a:latin typeface="TimesNewRomanPSMT"/>
              </a:rPr>
              <a:t>эмоциональных контактов с людьми.</a:t>
            </a:r>
            <a:br>
              <a:rPr lang="ru-RU" sz="2000" b="1" dirty="0">
                <a:solidFill>
                  <a:srgbClr val="000000"/>
                </a:solidFill>
                <a:latin typeface="TimesNewRomanPSMT"/>
              </a:rPr>
            </a:br>
            <a:r>
              <a:rPr lang="ru-RU" sz="2000" b="1" i="1" dirty="0">
                <a:solidFill>
                  <a:srgbClr val="7030A0"/>
                </a:solidFill>
                <a:latin typeface="TimesNewRomanPS-ItalicMT"/>
              </a:rPr>
              <a:t>Депривация потребностей ребенк</a:t>
            </a:r>
            <a:r>
              <a:rPr lang="ru-RU" sz="2000" b="1" dirty="0">
                <a:solidFill>
                  <a:srgbClr val="7030A0"/>
                </a:solidFill>
                <a:latin typeface="TimesNewRomanPSMT"/>
              </a:rPr>
              <a:t>а </a:t>
            </a:r>
            <a:r>
              <a:rPr lang="ru-RU" sz="2000" b="1" dirty="0">
                <a:solidFill>
                  <a:srgbClr val="000000"/>
                </a:solidFill>
                <a:latin typeface="TimesNewRomanPSMT"/>
              </a:rPr>
              <a:t>– процесс эмоционального и</a:t>
            </a:r>
            <a:br>
              <a:rPr lang="ru-RU" sz="2000" b="1" dirty="0">
                <a:solidFill>
                  <a:srgbClr val="000000"/>
                </a:solidFill>
                <a:latin typeface="TimesNewRomanPSMT"/>
              </a:rPr>
            </a:br>
            <a:r>
              <a:rPr lang="ru-RU" sz="2000" b="1" dirty="0">
                <a:solidFill>
                  <a:srgbClr val="000000"/>
                </a:solidFill>
                <a:latin typeface="TimesNewRomanPSMT"/>
              </a:rPr>
              <a:t>психологического обеднения ребенка, вследствие отрыва ребенка от матери.</a:t>
            </a:r>
            <a:br>
              <a:rPr lang="ru-RU" sz="2000" b="1" dirty="0">
                <a:solidFill>
                  <a:srgbClr val="000000"/>
                </a:solidFill>
                <a:latin typeface="TimesNewRomanPSMT"/>
              </a:rPr>
            </a:br>
            <a:r>
              <a:rPr lang="ru-RU" sz="2000" b="1" i="1" dirty="0">
                <a:solidFill>
                  <a:srgbClr val="7030A0"/>
                </a:solidFill>
                <a:latin typeface="TimesNewRomanPS-ItalicMT"/>
              </a:rPr>
              <a:t>Ранний возраст </a:t>
            </a:r>
            <a:r>
              <a:rPr lang="ru-RU" sz="2000" b="1" dirty="0">
                <a:solidFill>
                  <a:srgbClr val="000000"/>
                </a:solidFill>
                <a:latin typeface="TimesNewRomanPSMT"/>
              </a:rPr>
              <a:t>– период от 1 года до 3 лет.</a:t>
            </a:r>
            <a:br>
              <a:rPr lang="ru-RU" sz="2000" b="1" dirty="0">
                <a:solidFill>
                  <a:srgbClr val="000000"/>
                </a:solidFill>
                <a:latin typeface="TimesNewRomanPSMT"/>
              </a:rPr>
            </a:br>
            <a:r>
              <a:rPr lang="ru-RU" sz="2000" b="1" i="1" dirty="0">
                <a:solidFill>
                  <a:srgbClr val="7030A0"/>
                </a:solidFill>
                <a:latin typeface="TimesNewRomanPS-ItalicMT"/>
              </a:rPr>
              <a:t>Предметная деятельность </a:t>
            </a:r>
            <a:r>
              <a:rPr lang="ru-RU" sz="2000" b="1" dirty="0">
                <a:solidFill>
                  <a:srgbClr val="000000"/>
                </a:solidFill>
                <a:latin typeface="TimesNewRomanPSMT"/>
              </a:rPr>
              <a:t>– деятельность, связанная с овладением</a:t>
            </a:r>
            <a:br>
              <a:rPr lang="ru-RU" sz="2000" b="1" dirty="0">
                <a:solidFill>
                  <a:srgbClr val="000000"/>
                </a:solidFill>
                <a:latin typeface="TimesNewRomanPSMT"/>
              </a:rPr>
            </a:br>
            <a:r>
              <a:rPr lang="ru-RU" sz="2000" b="1" dirty="0">
                <a:solidFill>
                  <a:srgbClr val="000000"/>
                </a:solidFill>
                <a:latin typeface="TimesNewRomanPSMT"/>
              </a:rPr>
              <a:t>общественно-выработанными способами действия с предметами.</a:t>
            </a:r>
            <a:br>
              <a:rPr lang="ru-RU" sz="2000" b="1" dirty="0">
                <a:solidFill>
                  <a:srgbClr val="000000"/>
                </a:solidFill>
                <a:latin typeface="TimesNewRomanPSMT"/>
              </a:rPr>
            </a:br>
            <a:r>
              <a:rPr lang="ru-RU" sz="2000" b="1" i="1" dirty="0">
                <a:solidFill>
                  <a:srgbClr val="000000"/>
                </a:solidFill>
                <a:latin typeface="TimesNewRomanPS-ItalicMT"/>
              </a:rPr>
              <a:t>Сотрудничество </a:t>
            </a:r>
            <a:r>
              <a:rPr lang="ru-RU" sz="2000" b="1" dirty="0">
                <a:solidFill>
                  <a:srgbClr val="000000"/>
                </a:solidFill>
                <a:latin typeface="TimesNewRomanPSMT"/>
              </a:rPr>
              <a:t>– процесс совместной деятельности для достижения</a:t>
            </a:r>
            <a:br>
              <a:rPr lang="ru-RU" sz="2000" b="1" dirty="0">
                <a:solidFill>
                  <a:srgbClr val="000000"/>
                </a:solidFill>
                <a:latin typeface="TimesNewRomanPSMT"/>
              </a:rPr>
            </a:br>
            <a:r>
              <a:rPr lang="ru-RU" sz="2000" b="1" dirty="0">
                <a:solidFill>
                  <a:srgbClr val="000000"/>
                </a:solidFill>
                <a:latin typeface="TimesNewRomanPSMT"/>
              </a:rPr>
              <a:t>общих целей.</a:t>
            </a:r>
            <a:br>
              <a:rPr lang="ru-RU" sz="2000" b="1" dirty="0">
                <a:solidFill>
                  <a:srgbClr val="000000"/>
                </a:solidFill>
                <a:latin typeface="TimesNewRomanPSMT"/>
              </a:rPr>
            </a:br>
            <a:r>
              <a:rPr lang="ru-RU" sz="2000" b="1" i="1" dirty="0">
                <a:solidFill>
                  <a:srgbClr val="7030A0"/>
                </a:solidFill>
                <a:latin typeface="TimesNewRomanPS-ItalicMT"/>
              </a:rPr>
              <a:t>Сотрудничество детей и взрослых </a:t>
            </a:r>
            <a:r>
              <a:rPr lang="ru-RU" sz="2000" b="1" dirty="0">
                <a:solidFill>
                  <a:srgbClr val="000000"/>
                </a:solidFill>
                <a:latin typeface="TimesNewRomanPSMT"/>
              </a:rPr>
              <a:t>совместная деятельность ребенка и</a:t>
            </a:r>
            <a:br>
              <a:rPr lang="ru-RU" sz="2000" b="1" dirty="0">
                <a:solidFill>
                  <a:srgbClr val="000000"/>
                </a:solidFill>
                <a:latin typeface="TimesNewRomanPSMT"/>
              </a:rPr>
            </a:br>
            <a:r>
              <a:rPr lang="ru-RU" sz="2000" b="1" dirty="0">
                <a:solidFill>
                  <a:srgbClr val="000000"/>
                </a:solidFill>
                <a:latin typeface="TimesNewRomanPSMT"/>
              </a:rPr>
              <a:t>взрослого</a:t>
            </a:r>
            <a:br>
              <a:rPr lang="ru-RU" sz="2000" b="1" dirty="0">
                <a:solidFill>
                  <a:srgbClr val="000000"/>
                </a:solidFill>
                <a:latin typeface="TimesNewRomanPSMT"/>
              </a:rPr>
            </a:br>
            <a:endParaRPr lang="ru-RU" sz="20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79974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88640"/>
            <a:ext cx="87849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i="1" dirty="0">
                <a:solidFill>
                  <a:srgbClr val="FF0000"/>
                </a:solidFill>
                <a:latin typeface="TimesNewRomanPS-BoldItalicMT"/>
              </a:rPr>
              <a:t>Рекомендуемые формы и темы просвещения родителей</a:t>
            </a:r>
            <a:r>
              <a:rPr lang="ru-RU" sz="2400" b="1" dirty="0">
                <a:solidFill>
                  <a:srgbClr val="FF0000"/>
                </a:solidFill>
                <a:latin typeface="TimesNewRomanPS-BoldItalicMT"/>
              </a:rPr>
              <a:t/>
            </a:r>
            <a:br>
              <a:rPr lang="ru-RU" sz="2400" b="1" dirty="0">
                <a:solidFill>
                  <a:srgbClr val="FF0000"/>
                </a:solidFill>
                <a:latin typeface="TimesNewRomanPS-BoldItalicMT"/>
              </a:rPr>
            </a:b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51520" y="980728"/>
            <a:ext cx="8496944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7030A0"/>
                </a:solidFill>
                <a:latin typeface="TimesNewRomanPS-ItalicMT"/>
              </a:rPr>
              <a:t>семинары-практикумы:</a:t>
            </a:r>
            <a:r>
              <a:rPr lang="ru-RU" b="1" dirty="0">
                <a:solidFill>
                  <a:srgbClr val="000000"/>
                </a:solidFill>
                <a:latin typeface="TimesNewRomanPS-ItalicMT"/>
              </a:rPr>
              <a:t> </a:t>
            </a:r>
            <a:r>
              <a:rPr lang="ru-RU" b="1" dirty="0">
                <a:solidFill>
                  <a:srgbClr val="000000"/>
                </a:solidFill>
                <a:latin typeface="TimesNewRomanPSMT"/>
              </a:rPr>
              <a:t>«Народный фольклор как средство</a:t>
            </a:r>
            <a:br>
              <a:rPr lang="ru-RU" b="1" dirty="0">
                <a:solidFill>
                  <a:srgbClr val="000000"/>
                </a:solidFill>
                <a:latin typeface="TimesNewRomanPSMT"/>
              </a:rPr>
            </a:br>
            <a:r>
              <a:rPr lang="ru-RU" b="1" dirty="0">
                <a:solidFill>
                  <a:srgbClr val="000000"/>
                </a:solidFill>
                <a:latin typeface="TimesNewRomanPSMT"/>
              </a:rPr>
              <a:t>формирования культурно-гигиенических навыков у детей</a:t>
            </a:r>
            <a:br>
              <a:rPr lang="ru-RU" b="1" dirty="0">
                <a:solidFill>
                  <a:srgbClr val="000000"/>
                </a:solidFill>
                <a:latin typeface="TimesNewRomanPSMT"/>
              </a:rPr>
            </a:br>
            <a:r>
              <a:rPr lang="ru-RU" b="1" dirty="0">
                <a:solidFill>
                  <a:srgbClr val="000000"/>
                </a:solidFill>
                <a:latin typeface="TimesNewRomanPSMT"/>
              </a:rPr>
              <a:t>дошкольного возраста»;</a:t>
            </a:r>
            <a:br>
              <a:rPr lang="ru-RU" b="1" dirty="0">
                <a:solidFill>
                  <a:srgbClr val="000000"/>
                </a:solidFill>
                <a:latin typeface="TimesNewRomanPSMT"/>
              </a:rPr>
            </a:br>
            <a:r>
              <a:rPr lang="ru-RU" b="1" dirty="0">
                <a:solidFill>
                  <a:srgbClr val="000000"/>
                </a:solidFill>
                <a:latin typeface="TimesNewRomanPSMT"/>
              </a:rPr>
              <a:t>– </a:t>
            </a:r>
            <a:r>
              <a:rPr lang="ru-RU" b="1" dirty="0">
                <a:solidFill>
                  <a:srgbClr val="7030A0"/>
                </a:solidFill>
                <a:latin typeface="TimesNewRomanPS-ItalicMT"/>
              </a:rPr>
              <a:t>консультации:</a:t>
            </a:r>
            <a:r>
              <a:rPr lang="ru-RU" b="1" dirty="0">
                <a:solidFill>
                  <a:srgbClr val="000000"/>
                </a:solidFill>
                <a:latin typeface="TimesNewRomanPS-ItalicMT"/>
              </a:rPr>
              <a:t> </a:t>
            </a:r>
            <a:r>
              <a:rPr lang="ru-RU" b="1" dirty="0">
                <a:solidFill>
                  <a:srgbClr val="000000"/>
                </a:solidFill>
                <a:latin typeface="TimesNewRomanPSMT"/>
              </a:rPr>
              <a:t>«Игра в жизни ребенка раннего возраста», «Семейные</a:t>
            </a:r>
            <a:br>
              <a:rPr lang="ru-RU" b="1" dirty="0">
                <a:solidFill>
                  <a:srgbClr val="000000"/>
                </a:solidFill>
                <a:latin typeface="TimesNewRomanPSMT"/>
              </a:rPr>
            </a:br>
            <a:r>
              <a:rPr lang="ru-RU" b="1" dirty="0">
                <a:solidFill>
                  <a:srgbClr val="000000"/>
                </a:solidFill>
                <a:latin typeface="TimesNewRomanPSMT"/>
              </a:rPr>
              <a:t>факторы, влияющие на процесс физического и психического развития</a:t>
            </a:r>
            <a:br>
              <a:rPr lang="ru-RU" b="1" dirty="0">
                <a:solidFill>
                  <a:srgbClr val="000000"/>
                </a:solidFill>
                <a:latin typeface="TimesNewRomanPSMT"/>
              </a:rPr>
            </a:br>
            <a:r>
              <a:rPr lang="ru-RU" b="1" dirty="0">
                <a:solidFill>
                  <a:srgbClr val="000000"/>
                </a:solidFill>
                <a:latin typeface="TimesNewRomanPSMT"/>
              </a:rPr>
              <a:t>детей раннего возраста», «Игрушки, физическая и психологическая</a:t>
            </a:r>
            <a:br>
              <a:rPr lang="ru-RU" b="1" dirty="0">
                <a:solidFill>
                  <a:srgbClr val="000000"/>
                </a:solidFill>
                <a:latin typeface="TimesNewRomanPSMT"/>
              </a:rPr>
            </a:br>
            <a:r>
              <a:rPr lang="ru-RU" b="1" dirty="0">
                <a:solidFill>
                  <a:srgbClr val="000000"/>
                </a:solidFill>
                <a:latin typeface="TimesNewRomanPSMT"/>
              </a:rPr>
              <a:t>безопасность детей», «Роль семьи в обогащении и активизации</a:t>
            </a:r>
            <a:br>
              <a:rPr lang="ru-RU" b="1" dirty="0">
                <a:solidFill>
                  <a:srgbClr val="000000"/>
                </a:solidFill>
                <a:latin typeface="TimesNewRomanPSMT"/>
              </a:rPr>
            </a:br>
            <a:r>
              <a:rPr lang="ru-RU" b="1" dirty="0">
                <a:solidFill>
                  <a:srgbClr val="000000"/>
                </a:solidFill>
                <a:latin typeface="TimesNewRomanPSMT"/>
              </a:rPr>
              <a:t>словаря детей раннего и дошкольного возрастов», «</a:t>
            </a:r>
            <a:r>
              <a:rPr lang="ru-RU" b="1" dirty="0" err="1">
                <a:solidFill>
                  <a:srgbClr val="000000"/>
                </a:solidFill>
                <a:latin typeface="TimesNewRomanPSMT"/>
              </a:rPr>
              <a:t>Сенсорномоторное</a:t>
            </a:r>
            <a:r>
              <a:rPr lang="ru-RU" b="1" dirty="0">
                <a:solidFill>
                  <a:srgbClr val="000000"/>
                </a:solidFill>
                <a:latin typeface="TimesNewRomanPSMT"/>
              </a:rPr>
              <a:t> развитие детей раннего возраста», «Приобщение к</a:t>
            </a:r>
            <a:br>
              <a:rPr lang="ru-RU" b="1" dirty="0">
                <a:solidFill>
                  <a:srgbClr val="000000"/>
                </a:solidFill>
                <a:latin typeface="TimesNewRomanPSMT"/>
              </a:rPr>
            </a:br>
            <a:r>
              <a:rPr lang="ru-RU" b="1" dirty="0">
                <a:solidFill>
                  <a:srgbClr val="000000"/>
                </a:solidFill>
                <a:latin typeface="TimesNewRomanPSMT"/>
              </a:rPr>
              <a:t>искусству детей раннего и дошкольного возрастов»;</a:t>
            </a:r>
            <a:br>
              <a:rPr lang="ru-RU" b="1" dirty="0">
                <a:solidFill>
                  <a:srgbClr val="000000"/>
                </a:solidFill>
                <a:latin typeface="TimesNewRomanPSMT"/>
              </a:rPr>
            </a:br>
            <a:r>
              <a:rPr lang="ru-RU" b="1" dirty="0">
                <a:solidFill>
                  <a:srgbClr val="000000"/>
                </a:solidFill>
                <a:latin typeface="TimesNewRomanPSMT"/>
              </a:rPr>
              <a:t>– </a:t>
            </a:r>
            <a:r>
              <a:rPr lang="ru-RU" b="1" dirty="0">
                <a:solidFill>
                  <a:srgbClr val="7030A0"/>
                </a:solidFill>
                <a:latin typeface="TimesNewRomanPS-ItalicMT"/>
              </a:rPr>
              <a:t>игровые практикумы</a:t>
            </a:r>
            <a:r>
              <a:rPr lang="ru-RU" b="1" dirty="0">
                <a:solidFill>
                  <a:srgbClr val="000000"/>
                </a:solidFill>
                <a:latin typeface="TimesNewRomanPS-ItalicMT"/>
              </a:rPr>
              <a:t>: </a:t>
            </a:r>
            <a:r>
              <a:rPr lang="ru-RU" b="1" dirty="0">
                <a:solidFill>
                  <a:srgbClr val="000000"/>
                </a:solidFill>
                <a:latin typeface="TimesNewRomanPSMT"/>
              </a:rPr>
              <a:t>«Игра как средство речевого развития детей</a:t>
            </a:r>
            <a:br>
              <a:rPr lang="ru-RU" b="1" dirty="0">
                <a:solidFill>
                  <a:srgbClr val="000000"/>
                </a:solidFill>
                <a:latin typeface="TimesNewRomanPSMT"/>
              </a:rPr>
            </a:br>
            <a:r>
              <a:rPr lang="ru-RU" b="1" dirty="0">
                <a:solidFill>
                  <a:srgbClr val="000000"/>
                </a:solidFill>
                <a:latin typeface="TimesNewRomanPSMT"/>
              </a:rPr>
              <a:t>раннего возраста», «Игра как средство сенсорного развития детей</a:t>
            </a:r>
            <a:br>
              <a:rPr lang="ru-RU" b="1" dirty="0">
                <a:solidFill>
                  <a:srgbClr val="000000"/>
                </a:solidFill>
                <a:latin typeface="TimesNewRomanPSMT"/>
              </a:rPr>
            </a:br>
            <a:r>
              <a:rPr lang="ru-RU" b="1" dirty="0">
                <a:solidFill>
                  <a:srgbClr val="000000"/>
                </a:solidFill>
                <a:latin typeface="TimesNewRomanPSMT"/>
              </a:rPr>
              <a:t>раннего возраста в условиях семьи»;</a:t>
            </a:r>
            <a:br>
              <a:rPr lang="ru-RU" b="1" dirty="0">
                <a:solidFill>
                  <a:srgbClr val="000000"/>
                </a:solidFill>
                <a:latin typeface="TimesNewRomanPSMT"/>
              </a:rPr>
            </a:br>
            <a:r>
              <a:rPr lang="ru-RU" b="1" dirty="0">
                <a:solidFill>
                  <a:srgbClr val="000000"/>
                </a:solidFill>
                <a:latin typeface="TimesNewRomanPSMT"/>
              </a:rPr>
              <a:t>– </a:t>
            </a:r>
            <a:r>
              <a:rPr lang="ru-RU" b="1" dirty="0">
                <a:solidFill>
                  <a:srgbClr val="7030A0"/>
                </a:solidFill>
                <a:latin typeface="TimesNewRomanPS-ItalicMT"/>
              </a:rPr>
              <a:t>мастер-классы: </a:t>
            </a:r>
            <a:r>
              <a:rPr lang="ru-RU" b="1" dirty="0">
                <a:solidFill>
                  <a:srgbClr val="000000"/>
                </a:solidFill>
                <a:latin typeface="TimesNewRomanPSMT"/>
              </a:rPr>
              <a:t>«Изготовление нетрадиционного оборудования для</a:t>
            </a:r>
            <a:br>
              <a:rPr lang="ru-RU" b="1" dirty="0">
                <a:solidFill>
                  <a:srgbClr val="000000"/>
                </a:solidFill>
                <a:latin typeface="TimesNewRomanPSMT"/>
              </a:rPr>
            </a:br>
            <a:r>
              <a:rPr lang="ru-RU" b="1" dirty="0">
                <a:solidFill>
                  <a:srgbClr val="000000"/>
                </a:solidFill>
                <a:latin typeface="TimesNewRomanPSMT"/>
              </a:rPr>
              <a:t>сенсорного развития детей раннего возраста», «Важны для нашей</a:t>
            </a:r>
            <a:br>
              <a:rPr lang="ru-RU" b="1" dirty="0">
                <a:solidFill>
                  <a:srgbClr val="000000"/>
                </a:solidFill>
                <a:latin typeface="TimesNewRomanPSMT"/>
              </a:rPr>
            </a:br>
            <a:r>
              <a:rPr lang="ru-RU" b="1" dirty="0">
                <a:solidFill>
                  <a:srgbClr val="000000"/>
                </a:solidFill>
                <a:latin typeface="TimesNewRomanPSMT"/>
              </a:rPr>
              <a:t>крошки – ладушки-ладошки» (о развитии мелкой моторики детей</a:t>
            </a:r>
            <a:br>
              <a:rPr lang="ru-RU" b="1" dirty="0">
                <a:solidFill>
                  <a:srgbClr val="000000"/>
                </a:solidFill>
                <a:latin typeface="TimesNewRomanPSMT"/>
              </a:rPr>
            </a:br>
            <a:r>
              <a:rPr lang="ru-RU" b="1" dirty="0">
                <a:solidFill>
                  <a:srgbClr val="000000"/>
                </a:solidFill>
                <a:latin typeface="TimesNewRomanPSMT"/>
              </a:rPr>
              <a:t>раннего возраста), «Использование нетрадиционных техник</a:t>
            </a:r>
            <a:br>
              <a:rPr lang="ru-RU" b="1" dirty="0">
                <a:solidFill>
                  <a:srgbClr val="000000"/>
                </a:solidFill>
                <a:latin typeface="TimesNewRomanPSMT"/>
              </a:rPr>
            </a:br>
            <a:r>
              <a:rPr lang="ru-RU" b="1" dirty="0">
                <a:solidFill>
                  <a:srgbClr val="000000"/>
                </a:solidFill>
                <a:latin typeface="TimesNewRomanPSMT"/>
              </a:rPr>
              <a:t>изобразительной деятельности с детьми раннего возраста в условиях</a:t>
            </a:r>
            <a:br>
              <a:rPr lang="ru-RU" b="1" dirty="0">
                <a:solidFill>
                  <a:srgbClr val="000000"/>
                </a:solidFill>
                <a:latin typeface="TimesNewRomanPSMT"/>
              </a:rPr>
            </a:br>
            <a:r>
              <a:rPr lang="ru-RU" b="1" dirty="0">
                <a:solidFill>
                  <a:srgbClr val="000000"/>
                </a:solidFill>
                <a:latin typeface="TimesNewRomanPSMT"/>
              </a:rPr>
              <a:t>семьи», </a:t>
            </a:r>
            <a:r>
              <a:rPr lang="ru-RU" sz="1600" b="1" dirty="0">
                <a:solidFill>
                  <a:srgbClr val="000000"/>
                </a:solidFill>
                <a:latin typeface="TimesNewRomanPSMT"/>
              </a:rPr>
              <a:t>«</a:t>
            </a:r>
            <a:r>
              <a:rPr lang="ru-RU" b="1" dirty="0">
                <a:solidFill>
                  <a:srgbClr val="000000"/>
                </a:solidFill>
                <a:latin typeface="TimesNewRomanPSMT"/>
              </a:rPr>
              <a:t>Сенсорное развитие детей в домашних </a:t>
            </a:r>
            <a:r>
              <a:rPr lang="ru-RU" b="1" dirty="0" smtClean="0">
                <a:solidFill>
                  <a:srgbClr val="000000"/>
                </a:solidFill>
                <a:latin typeface="TimesNewRomanPSMT"/>
              </a:rPr>
              <a:t>условиях</a:t>
            </a:r>
            <a:r>
              <a:rPr lang="ru-RU" b="1" dirty="0">
                <a:solidFill>
                  <a:srgbClr val="000000"/>
                </a:solidFill>
                <a:latin typeface="TimesNewRomanPSMT"/>
              </a:rPr>
              <a:t/>
            </a:r>
            <a:br>
              <a:rPr lang="ru-RU" b="1" dirty="0">
                <a:solidFill>
                  <a:srgbClr val="000000"/>
                </a:solidFill>
                <a:latin typeface="TimesNewRomanPSMT"/>
              </a:rPr>
            </a:br>
            <a:r>
              <a:rPr lang="ru-RU" b="1" dirty="0">
                <a:solidFill>
                  <a:srgbClr val="000000"/>
                </a:solidFill>
                <a:latin typeface="TimesNewRomanPSMT"/>
              </a:rPr>
              <a:t>«Артикуляционная гимнастика для самых маленьких», «Запуск речи.</a:t>
            </a:r>
            <a:br>
              <a:rPr lang="ru-RU" b="1" dirty="0">
                <a:solidFill>
                  <a:srgbClr val="000000"/>
                </a:solidFill>
                <a:latin typeface="TimesNewRomanPSMT"/>
              </a:rPr>
            </a:br>
            <a:r>
              <a:rPr lang="ru-RU" b="1" dirty="0">
                <a:solidFill>
                  <a:srgbClr val="000000"/>
                </a:solidFill>
                <a:latin typeface="TimesNewRomanPSMT"/>
              </a:rPr>
              <a:t>Развитие речевого дыхания», «Развиваем речь с мамой</a:t>
            </a:r>
            <a:r>
              <a:rPr lang="ru-RU" b="1" dirty="0" smtClean="0">
                <a:solidFill>
                  <a:srgbClr val="000000"/>
                </a:solidFill>
                <a:latin typeface="TimesNewRomanPSMT"/>
              </a:rPr>
              <a:t>»,.</a:t>
            </a:r>
            <a:r>
              <a:rPr lang="ru-RU" b="1" dirty="0">
                <a:solidFill>
                  <a:srgbClr val="000000"/>
                </a:solidFill>
                <a:latin typeface="TimesNewRomanPSMT"/>
              </a:rPr>
              <a:t/>
            </a:r>
            <a:br>
              <a:rPr lang="ru-RU" b="1" dirty="0">
                <a:solidFill>
                  <a:srgbClr val="000000"/>
                </a:solidFill>
                <a:latin typeface="TimesNewRomanPSMT"/>
              </a:rPr>
            </a:b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49499819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335846"/>
            <a:ext cx="8208912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>
                <a:solidFill>
                  <a:srgbClr val="FF0000"/>
                </a:solidFill>
                <a:latin typeface="TimesNewRomanPS-BoldItalicMT"/>
              </a:rPr>
              <a:t>Младенчество (от 2 месяцев до 1 года)</a:t>
            </a:r>
            <a:r>
              <a:rPr lang="ru-RU" sz="2400" b="1" dirty="0">
                <a:solidFill>
                  <a:srgbClr val="FF0000"/>
                </a:solidFill>
                <a:latin typeface="TimesNewRomanPS-BoldItalicMT"/>
              </a:rPr>
              <a:t/>
            </a:r>
            <a:br>
              <a:rPr lang="ru-RU" sz="2400" b="1" dirty="0">
                <a:solidFill>
                  <a:srgbClr val="FF0000"/>
                </a:solidFill>
                <a:latin typeface="TimesNewRomanPS-BoldItalicMT"/>
              </a:rPr>
            </a:br>
            <a:r>
              <a:rPr lang="ru-RU" sz="2400" b="1" dirty="0">
                <a:solidFill>
                  <a:srgbClr val="000000"/>
                </a:solidFill>
                <a:latin typeface="TimesNewRomanPSMT"/>
              </a:rPr>
              <a:t>Родившийся ребенок, являясь физически беспомощным существом,</a:t>
            </a:r>
            <a:br>
              <a:rPr lang="ru-RU" sz="2400" b="1" dirty="0">
                <a:solidFill>
                  <a:srgbClr val="000000"/>
                </a:solidFill>
                <a:latin typeface="TimesNewRomanPSMT"/>
              </a:rPr>
            </a:br>
            <a:r>
              <a:rPr lang="ru-RU" sz="2400" b="1" dirty="0">
                <a:solidFill>
                  <a:srgbClr val="000000"/>
                </a:solidFill>
                <a:latin typeface="TimesNewRomanPSMT"/>
              </a:rPr>
              <a:t>полностью зависит от мамы, с которой существует тесная психологическая и</a:t>
            </a:r>
            <a:br>
              <a:rPr lang="ru-RU" sz="2400" b="1" dirty="0">
                <a:solidFill>
                  <a:srgbClr val="000000"/>
                </a:solidFill>
                <a:latin typeface="TimesNewRomanPSMT"/>
              </a:rPr>
            </a:br>
            <a:r>
              <a:rPr lang="ru-RU" sz="2400" b="1" dirty="0">
                <a:solidFill>
                  <a:srgbClr val="000000"/>
                </a:solidFill>
                <a:latin typeface="TimesNewRomanPSMT"/>
              </a:rPr>
              <a:t>физическая связь. Единственным средством, обеспечивающим все</a:t>
            </a:r>
            <a:br>
              <a:rPr lang="ru-RU" sz="2400" b="1" dirty="0">
                <a:solidFill>
                  <a:srgbClr val="000000"/>
                </a:solidFill>
                <a:latin typeface="TimesNewRomanPSMT"/>
              </a:rPr>
            </a:br>
            <a:r>
              <a:rPr lang="ru-RU" sz="2400" b="1" dirty="0">
                <a:solidFill>
                  <a:srgbClr val="000000"/>
                </a:solidFill>
                <a:latin typeface="TimesNewRomanPSMT"/>
              </a:rPr>
              <a:t>потребности младенца и создающим условия для его существования, является</a:t>
            </a:r>
            <a:br>
              <a:rPr lang="ru-RU" sz="2400" b="1" dirty="0">
                <a:solidFill>
                  <a:srgbClr val="000000"/>
                </a:solidFill>
                <a:latin typeface="TimesNewRomanPSMT"/>
              </a:rPr>
            </a:br>
            <a:r>
              <a:rPr lang="ru-RU" sz="2400" b="1" dirty="0">
                <a:solidFill>
                  <a:srgbClr val="000000"/>
                </a:solidFill>
                <a:latin typeface="TimesNewRomanPSMT"/>
              </a:rPr>
              <a:t>взрослый (кормит, дает предметы, перемещает в пространстве</a:t>
            </a:r>
            <a:br>
              <a:rPr lang="ru-RU" sz="2400" b="1" dirty="0">
                <a:solidFill>
                  <a:srgbClr val="000000"/>
                </a:solidFill>
                <a:latin typeface="TimesNewRomanPSMT"/>
              </a:rPr>
            </a:br>
            <a:r>
              <a:rPr lang="ru-RU" sz="2400" b="1" dirty="0">
                <a:solidFill>
                  <a:srgbClr val="000000"/>
                </a:solidFill>
                <a:latin typeface="TimesNewRomanPSMT"/>
              </a:rPr>
              <a:t>и др.).</a:t>
            </a:r>
            <a:br>
              <a:rPr lang="ru-RU" sz="2400" b="1" dirty="0">
                <a:solidFill>
                  <a:srgbClr val="000000"/>
                </a:solidFill>
                <a:latin typeface="TimesNewRomanPSMT"/>
              </a:rPr>
            </a:br>
            <a:r>
              <a:rPr lang="ru-RU" sz="2400" b="1" dirty="0">
                <a:solidFill>
                  <a:srgbClr val="000000"/>
                </a:solidFill>
                <a:latin typeface="TimesNewRomanPSMT"/>
              </a:rPr>
              <a:t>Главная потребность ребенка в младенчестве – потребность во внимании</a:t>
            </a:r>
            <a:br>
              <a:rPr lang="ru-RU" sz="2400" b="1" dirty="0">
                <a:solidFill>
                  <a:srgbClr val="000000"/>
                </a:solidFill>
                <a:latin typeface="TimesNewRomanPSMT"/>
              </a:rPr>
            </a:br>
            <a:r>
              <a:rPr lang="ru-RU" sz="2400" b="1" dirty="0">
                <a:solidFill>
                  <a:srgbClr val="000000"/>
                </a:solidFill>
                <a:latin typeface="TimesNewRomanPSMT"/>
              </a:rPr>
              <a:t>взрослого. </a:t>
            </a:r>
            <a:br>
              <a:rPr lang="ru-RU" sz="2400" b="1" dirty="0">
                <a:solidFill>
                  <a:srgbClr val="000000"/>
                </a:solidFill>
                <a:latin typeface="TimesNewRomanPSMT"/>
              </a:rPr>
            </a:b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62923619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88640"/>
            <a:ext cx="849694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>
                <a:solidFill>
                  <a:srgbClr val="FF0000"/>
                </a:solidFill>
                <a:latin typeface="TimesNewRomanPS-BoldItalicMT"/>
              </a:rPr>
              <a:t>Ранний возраст (от 1 года до 3 лет)</a:t>
            </a:r>
            <a:r>
              <a:rPr lang="ru-RU" sz="2400" b="1" dirty="0">
                <a:solidFill>
                  <a:srgbClr val="FF0000"/>
                </a:solidFill>
                <a:latin typeface="TimesNewRomanPS-BoldItalicMT"/>
              </a:rPr>
              <a:t/>
            </a:r>
            <a:br>
              <a:rPr lang="ru-RU" sz="2400" b="1" dirty="0">
                <a:solidFill>
                  <a:srgbClr val="FF0000"/>
                </a:solidFill>
                <a:latin typeface="TimesNewRomanPS-BoldItalicMT"/>
              </a:rPr>
            </a:br>
            <a:r>
              <a:rPr lang="ru-RU" b="1" dirty="0">
                <a:solidFill>
                  <a:srgbClr val="222426"/>
                </a:solidFill>
                <a:latin typeface="TimesNewRomanPSMT"/>
              </a:rPr>
              <a:t>В этом возрасте продолжается развитие ребенка, но условия этого</a:t>
            </a:r>
            <a:br>
              <a:rPr lang="ru-RU" b="1" dirty="0">
                <a:solidFill>
                  <a:srgbClr val="222426"/>
                </a:solidFill>
                <a:latin typeface="TimesNewRomanPSMT"/>
              </a:rPr>
            </a:br>
            <a:r>
              <a:rPr lang="ru-RU" b="1" dirty="0">
                <a:solidFill>
                  <a:srgbClr val="222426"/>
                </a:solidFill>
                <a:latin typeface="TimesNewRomanPSMT"/>
              </a:rPr>
              <a:t>развития претерпевают некоторые изменения.</a:t>
            </a:r>
            <a:br>
              <a:rPr lang="ru-RU" b="1" dirty="0">
                <a:solidFill>
                  <a:srgbClr val="222426"/>
                </a:solidFill>
                <a:latin typeface="TimesNewRomanPSMT"/>
              </a:rPr>
            </a:br>
            <a:r>
              <a:rPr lang="ru-RU" b="1" dirty="0">
                <a:solidFill>
                  <a:srgbClr val="FF0000"/>
                </a:solidFill>
                <a:latin typeface="TimesNewRomanPSMT"/>
              </a:rPr>
              <a:t>Основной и главной особенностью раннего возраста является</a:t>
            </a:r>
            <a:br>
              <a:rPr lang="ru-RU" b="1" dirty="0">
                <a:solidFill>
                  <a:srgbClr val="FF0000"/>
                </a:solidFill>
                <a:latin typeface="TimesNewRomanPSMT"/>
              </a:rPr>
            </a:br>
            <a:r>
              <a:rPr lang="ru-RU" b="1" dirty="0">
                <a:solidFill>
                  <a:srgbClr val="FF0000"/>
                </a:solidFill>
                <a:latin typeface="TimesNewRomanPSMT"/>
              </a:rPr>
              <a:t>ситуативность поведения ребенка</a:t>
            </a:r>
            <a:r>
              <a:rPr lang="ru-RU" b="1" dirty="0">
                <a:solidFill>
                  <a:srgbClr val="222426"/>
                </a:solidFill>
                <a:latin typeface="TimesNewRomanPSMT"/>
              </a:rPr>
              <a:t>, то есть поведение ребенка зависит от того,</a:t>
            </a:r>
            <a:br>
              <a:rPr lang="ru-RU" b="1" dirty="0">
                <a:solidFill>
                  <a:srgbClr val="222426"/>
                </a:solidFill>
                <a:latin typeface="TimesNewRomanPSMT"/>
              </a:rPr>
            </a:br>
            <a:r>
              <a:rPr lang="ru-RU" b="1" dirty="0">
                <a:solidFill>
                  <a:srgbClr val="222426"/>
                </a:solidFill>
                <a:latin typeface="TimesNewRomanPSMT"/>
              </a:rPr>
              <a:t>что происходит здесь и сейчас. Малыш находится во «власти» предметов и</a:t>
            </a:r>
            <a:br>
              <a:rPr lang="ru-RU" b="1" dirty="0">
                <a:solidFill>
                  <a:srgbClr val="222426"/>
                </a:solidFill>
                <a:latin typeface="TimesNewRomanPSMT"/>
              </a:rPr>
            </a:br>
            <a:r>
              <a:rPr lang="ru-RU" b="1" dirty="0">
                <a:solidFill>
                  <a:srgbClr val="222426"/>
                </a:solidFill>
                <a:latin typeface="TimesNewRomanPSMT"/>
              </a:rPr>
              <a:t>вещей, которые его окружают и вызывают большой интерес.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2866296"/>
            <a:ext cx="864096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222426"/>
                </a:solidFill>
                <a:latin typeface="TimesNewRomanPSMT"/>
              </a:rPr>
              <a:t>В раннем возрасте взаимодействие взрослого и ребенка начинает</a:t>
            </a:r>
            <a:br>
              <a:rPr lang="ru-RU" b="1" dirty="0">
                <a:solidFill>
                  <a:srgbClr val="222426"/>
                </a:solidFill>
                <a:latin typeface="TimesNewRomanPSMT"/>
              </a:rPr>
            </a:br>
            <a:r>
              <a:rPr lang="ru-RU" b="1" dirty="0">
                <a:solidFill>
                  <a:srgbClr val="222426"/>
                </a:solidFill>
                <a:latin typeface="TimesNewRomanPSMT"/>
              </a:rPr>
              <a:t>приобретать характер совместной деятельности, которая преимущественно</a:t>
            </a:r>
            <a:br>
              <a:rPr lang="ru-RU" b="1" dirty="0">
                <a:solidFill>
                  <a:srgbClr val="222426"/>
                </a:solidFill>
                <a:latin typeface="TimesNewRomanPSMT"/>
              </a:rPr>
            </a:br>
            <a:r>
              <a:rPr lang="ru-RU" b="1" dirty="0">
                <a:solidFill>
                  <a:srgbClr val="222426"/>
                </a:solidFill>
                <a:latin typeface="TimesNewRomanPSMT"/>
              </a:rPr>
              <a:t>направлена на освоение малышом окружающих предметов и способов их</a:t>
            </a:r>
            <a:br>
              <a:rPr lang="ru-RU" b="1" dirty="0">
                <a:solidFill>
                  <a:srgbClr val="222426"/>
                </a:solidFill>
                <a:latin typeface="TimesNewRomanPSMT"/>
              </a:rPr>
            </a:br>
            <a:r>
              <a:rPr lang="ru-RU" b="1" dirty="0">
                <a:solidFill>
                  <a:srgbClr val="222426"/>
                </a:solidFill>
                <a:latin typeface="TimesNewRomanPSMT"/>
              </a:rPr>
              <a:t>использования. </a:t>
            </a:r>
            <a:br>
              <a:rPr lang="ru-RU" b="1" dirty="0">
                <a:solidFill>
                  <a:srgbClr val="222426"/>
                </a:solidFill>
                <a:latin typeface="TimesNewRomanPSMT"/>
              </a:rPr>
            </a:br>
            <a:endParaRPr lang="ru-RU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4509120"/>
            <a:ext cx="752432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  <a:latin typeface="TimesNewRomanPSMT"/>
              </a:rPr>
              <a:t>Деятельность ребенка по освоению предметного мира (предметная)</a:t>
            </a:r>
            <a:br>
              <a:rPr lang="ru-RU" b="1" dirty="0">
                <a:solidFill>
                  <a:srgbClr val="FF0000"/>
                </a:solidFill>
                <a:latin typeface="TimesNewRomanPSMT"/>
              </a:rPr>
            </a:br>
            <a:r>
              <a:rPr lang="ru-RU" b="1" dirty="0">
                <a:solidFill>
                  <a:srgbClr val="222426"/>
                </a:solidFill>
                <a:latin typeface="TimesNewRomanPSMT"/>
              </a:rPr>
              <a:t>становится ведущей. </a:t>
            </a:r>
            <a:r>
              <a:rPr lang="ru-RU" b="1" dirty="0">
                <a:solidFill>
                  <a:srgbClr val="000000"/>
                </a:solidFill>
                <a:latin typeface="TimesNewRomanPSMT"/>
              </a:rPr>
              <a:t>Именно в ней формируются основные новообразования</a:t>
            </a:r>
            <a:br>
              <a:rPr lang="ru-RU" b="1" dirty="0">
                <a:solidFill>
                  <a:srgbClr val="000000"/>
                </a:solidFill>
                <a:latin typeface="TimesNewRomanPSMT"/>
              </a:rPr>
            </a:br>
            <a:r>
              <a:rPr lang="ru-RU" b="1" dirty="0">
                <a:solidFill>
                  <a:srgbClr val="000000"/>
                </a:solidFill>
                <a:latin typeface="TimesNewRomanPSMT"/>
              </a:rPr>
              <a:t>и важные качества, развиваются психические процессы.</a:t>
            </a:r>
            <a:r>
              <a:rPr lang="ru-RU" b="1" dirty="0">
                <a:solidFill>
                  <a:srgbClr val="222426"/>
                </a:solidFill>
                <a:latin typeface="TimesNewRomanPSMT"/>
              </a:rPr>
              <a:t/>
            </a:r>
            <a:br>
              <a:rPr lang="ru-RU" b="1" dirty="0">
                <a:solidFill>
                  <a:srgbClr val="222426"/>
                </a:solidFill>
                <a:latin typeface="TimesNewRomanPSMT"/>
              </a:rPr>
            </a:b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64225642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88640"/>
            <a:ext cx="878497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  <a:latin typeface="TimesNewRomanPSMT"/>
              </a:rPr>
              <a:t>Раннее детство является начальным периодом развития </a:t>
            </a:r>
            <a:r>
              <a:rPr lang="ru-RU" b="1" dirty="0" err="1">
                <a:solidFill>
                  <a:srgbClr val="FF0000"/>
                </a:solidFill>
                <a:latin typeface="TimesNewRomanPSMT"/>
              </a:rPr>
              <a:t>нагляднодейственного</a:t>
            </a:r>
            <a:r>
              <a:rPr lang="ru-RU" b="1" dirty="0">
                <a:solidFill>
                  <a:srgbClr val="FF0000"/>
                </a:solidFill>
                <a:latin typeface="TimesNewRomanPSMT"/>
              </a:rPr>
              <a:t> </a:t>
            </a:r>
            <a:r>
              <a:rPr lang="ru-RU" b="1" dirty="0" smtClean="0">
                <a:solidFill>
                  <a:srgbClr val="FF0000"/>
                </a:solidFill>
                <a:latin typeface="TimesNewRomanPSMT"/>
              </a:rPr>
              <a:t>мышления</a:t>
            </a:r>
          </a:p>
          <a:p>
            <a:endParaRPr lang="ru-RU" dirty="0" smtClean="0">
              <a:solidFill>
                <a:srgbClr val="FF0000"/>
              </a:solidFill>
              <a:latin typeface="TimesNewRomanPSMT"/>
            </a:endParaRPr>
          </a:p>
          <a:p>
            <a:r>
              <a:rPr lang="ru-RU" dirty="0">
                <a:solidFill>
                  <a:srgbClr val="FF0000"/>
                </a:solidFill>
                <a:latin typeface="TimesNewRomanPSMT"/>
              </a:rPr>
              <a:t/>
            </a:r>
            <a:br>
              <a:rPr lang="ru-RU" dirty="0">
                <a:solidFill>
                  <a:srgbClr val="FF0000"/>
                </a:solidFill>
                <a:latin typeface="TimesNewRomanPSMT"/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927304"/>
            <a:ext cx="878497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  <a:latin typeface="TimesNewRomanPSMT"/>
              </a:rPr>
              <a:t>Важнейшим новообразованием раннего возраста является речь</a:t>
            </a:r>
            <a:r>
              <a:rPr lang="ru-RU" dirty="0">
                <a:solidFill>
                  <a:srgbClr val="000000"/>
                </a:solidFill>
                <a:latin typeface="TimesNewRomanPSMT"/>
              </a:rPr>
              <a:t>. </a:t>
            </a:r>
            <a:r>
              <a:rPr lang="ru-RU" b="1" dirty="0">
                <a:solidFill>
                  <a:srgbClr val="000000"/>
                </a:solidFill>
                <a:latin typeface="TimesNewRomanPSMT"/>
              </a:rPr>
              <a:t>Сначала</a:t>
            </a:r>
            <a:br>
              <a:rPr lang="ru-RU" b="1" dirty="0">
                <a:solidFill>
                  <a:srgbClr val="000000"/>
                </a:solidFill>
                <a:latin typeface="TimesNewRomanPSMT"/>
              </a:rPr>
            </a:br>
            <a:r>
              <a:rPr lang="ru-RU" b="1" dirty="0">
                <a:solidFill>
                  <a:srgbClr val="000000"/>
                </a:solidFill>
                <a:latin typeface="TimesNewRomanPSMT"/>
              </a:rPr>
              <a:t>она выполняет функцию общения, прежде всего, со взрослым. Указательные</a:t>
            </a:r>
            <a:br>
              <a:rPr lang="ru-RU" b="1" dirty="0">
                <a:solidFill>
                  <a:srgbClr val="000000"/>
                </a:solidFill>
                <a:latin typeface="TimesNewRomanPSMT"/>
              </a:rPr>
            </a:br>
            <a:r>
              <a:rPr lang="ru-RU" b="1" dirty="0">
                <a:solidFill>
                  <a:srgbClr val="000000"/>
                </a:solidFill>
                <a:latin typeface="TimesNewRomanPSMT"/>
              </a:rPr>
              <a:t>голосовые жесты («первые слова») помогают малышу передать впечатления и</a:t>
            </a:r>
            <a:br>
              <a:rPr lang="ru-RU" b="1" dirty="0">
                <a:solidFill>
                  <a:srgbClr val="000000"/>
                </a:solidFill>
                <a:latin typeface="TimesNewRomanPSMT"/>
              </a:rPr>
            </a:br>
            <a:r>
              <a:rPr lang="ru-RU" b="1" dirty="0">
                <a:solidFill>
                  <a:srgbClr val="000000"/>
                </a:solidFill>
                <a:latin typeface="TimesNewRomanPSMT"/>
              </a:rPr>
              <a:t>выразить желания. А первые настоящие слова появляются в рамках</a:t>
            </a:r>
            <a:br>
              <a:rPr lang="ru-RU" b="1" dirty="0">
                <a:solidFill>
                  <a:srgbClr val="000000"/>
                </a:solidFill>
                <a:latin typeface="TimesNewRomanPSMT"/>
              </a:rPr>
            </a:br>
            <a:r>
              <a:rPr lang="ru-RU" b="1" dirty="0">
                <a:solidFill>
                  <a:srgbClr val="000000"/>
                </a:solidFill>
                <a:latin typeface="TimesNewRomanPSMT"/>
              </a:rPr>
              <a:t>совместной деятельности со взрослым, как правило, когда ребенку нужно </a:t>
            </a:r>
            <a:r>
              <a:rPr lang="ru-RU" b="1" dirty="0" smtClean="0">
                <a:solidFill>
                  <a:srgbClr val="000000"/>
                </a:solidFill>
                <a:latin typeface="TimesNewRomanPSMT"/>
              </a:rPr>
              <a:t>что то </a:t>
            </a:r>
            <a:r>
              <a:rPr lang="ru-RU" b="1" dirty="0">
                <a:solidFill>
                  <a:srgbClr val="000000"/>
                </a:solidFill>
                <a:latin typeface="TimesNewRomanPSMT"/>
              </a:rPr>
              <a:t>попросить. В середине второго года жизни резко начинает расти словарь</a:t>
            </a:r>
            <a:br>
              <a:rPr lang="ru-RU" b="1" dirty="0">
                <a:solidFill>
                  <a:srgbClr val="000000"/>
                </a:solidFill>
                <a:latin typeface="TimesNewRomanPSMT"/>
              </a:rPr>
            </a:br>
            <a:r>
              <a:rPr lang="ru-RU" b="1" dirty="0">
                <a:solidFill>
                  <a:srgbClr val="000000"/>
                </a:solidFill>
                <a:latin typeface="TimesNewRomanPSMT"/>
              </a:rPr>
              <a:t>ребенка и повышается интерес к речи. На третьем году ребенок осваивает</a:t>
            </a:r>
            <a:br>
              <a:rPr lang="ru-RU" b="1" dirty="0">
                <a:solidFill>
                  <a:srgbClr val="000000"/>
                </a:solidFill>
                <a:latin typeface="TimesNewRomanPSMT"/>
              </a:rPr>
            </a:br>
            <a:r>
              <a:rPr lang="ru-RU" b="1" dirty="0">
                <a:solidFill>
                  <a:srgbClr val="000000"/>
                </a:solidFill>
                <a:latin typeface="TimesNewRomanPSMT"/>
              </a:rPr>
              <a:t>грамматическую структуру языка: связи слов в предложении, </a:t>
            </a:r>
            <a:r>
              <a:rPr lang="ru-RU" b="1" dirty="0" smtClean="0">
                <a:solidFill>
                  <a:srgbClr val="000000"/>
                </a:solidFill>
                <a:latin typeface="TimesNewRomanPSMT"/>
              </a:rPr>
              <a:t>падежи.</a:t>
            </a:r>
            <a:r>
              <a:rPr lang="ru-RU" b="1" dirty="0">
                <a:solidFill>
                  <a:srgbClr val="000000"/>
                </a:solidFill>
                <a:latin typeface="TimesNewRomanPSMT"/>
              </a:rPr>
              <a:t/>
            </a:r>
            <a:br>
              <a:rPr lang="ru-RU" b="1" dirty="0">
                <a:solidFill>
                  <a:srgbClr val="000000"/>
                </a:solidFill>
                <a:latin typeface="TimesNewRomanPSMT"/>
              </a:rPr>
            </a:br>
            <a:endParaRPr lang="ru-RU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4221088"/>
            <a:ext cx="878497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  <a:latin typeface="TimesNewRomanPSMT"/>
              </a:rPr>
              <a:t>В раннем возрасте начинает формироваться взаимодействие со</a:t>
            </a:r>
            <a:br>
              <a:rPr lang="ru-RU" b="1" dirty="0">
                <a:solidFill>
                  <a:srgbClr val="FF0000"/>
                </a:solidFill>
                <a:latin typeface="TimesNewRomanPSMT"/>
              </a:rPr>
            </a:br>
            <a:r>
              <a:rPr lang="ru-RU" b="1" dirty="0">
                <a:solidFill>
                  <a:srgbClr val="FF0000"/>
                </a:solidFill>
                <a:latin typeface="TimesNewRomanPSMT"/>
              </a:rPr>
              <a:t>сверстниками. </a:t>
            </a:r>
            <a:r>
              <a:rPr lang="ru-RU" b="1" dirty="0">
                <a:solidFill>
                  <a:srgbClr val="000000"/>
                </a:solidFill>
                <a:latin typeface="TimesNewRomanPSMT"/>
              </a:rPr>
              <a:t>Но оно довольно специфично и осуществляется как</a:t>
            </a:r>
            <a:br>
              <a:rPr lang="ru-RU" b="1" dirty="0">
                <a:solidFill>
                  <a:srgbClr val="000000"/>
                </a:solidFill>
                <a:latin typeface="TimesNewRomanPSMT"/>
              </a:rPr>
            </a:br>
            <a:r>
              <a:rPr lang="ru-RU" b="1" dirty="0">
                <a:solidFill>
                  <a:srgbClr val="000000"/>
                </a:solidFill>
                <a:latin typeface="TimesNewRomanPSMT"/>
              </a:rPr>
              <a:t>эмоционально-практическое, то есть в начале второго года жизни дети</a:t>
            </a:r>
            <a:br>
              <a:rPr lang="ru-RU" b="1" dirty="0">
                <a:solidFill>
                  <a:srgbClr val="000000"/>
                </a:solidFill>
                <a:latin typeface="TimesNewRomanPSMT"/>
              </a:rPr>
            </a:br>
            <a:r>
              <a:rPr lang="ru-RU" b="1" dirty="0">
                <a:solidFill>
                  <a:srgbClr val="000000"/>
                </a:solidFill>
                <a:latin typeface="TimesNewRomanPSMT"/>
              </a:rPr>
              <a:t>проявляют интерес друг к другу, а к концу – стремятся привлечь к себе</a:t>
            </a:r>
            <a:br>
              <a:rPr lang="ru-RU" b="1" dirty="0">
                <a:solidFill>
                  <a:srgbClr val="000000"/>
                </a:solidFill>
                <a:latin typeface="TimesNewRomanPSMT"/>
              </a:rPr>
            </a:br>
            <a:r>
              <a:rPr lang="ru-RU" b="1" dirty="0">
                <a:solidFill>
                  <a:srgbClr val="000000"/>
                </a:solidFill>
                <a:latin typeface="TimesNewRomanPSMT"/>
              </a:rPr>
              <a:t>внимание сверстника, продемонстрировать свои игрушки и успехи. И только</a:t>
            </a:r>
            <a:br>
              <a:rPr lang="ru-RU" b="1" dirty="0">
                <a:solidFill>
                  <a:srgbClr val="000000"/>
                </a:solidFill>
                <a:latin typeface="TimesNewRomanPSMT"/>
              </a:rPr>
            </a:br>
            <a:r>
              <a:rPr lang="ru-RU" b="1" dirty="0">
                <a:solidFill>
                  <a:srgbClr val="000000"/>
                </a:solidFill>
                <a:latin typeface="TimesNewRomanPSMT"/>
              </a:rPr>
              <a:t>на третьем году жизни у ребенка появляется чувствительность к отношению к</a:t>
            </a:r>
            <a:br>
              <a:rPr lang="ru-RU" b="1" dirty="0">
                <a:solidFill>
                  <a:srgbClr val="000000"/>
                </a:solidFill>
                <a:latin typeface="TimesNewRomanPSMT"/>
              </a:rPr>
            </a:br>
            <a:r>
              <a:rPr lang="ru-RU" b="1" dirty="0">
                <a:solidFill>
                  <a:srgbClr val="000000"/>
                </a:solidFill>
                <a:latin typeface="TimesNewRomanPSMT"/>
              </a:rPr>
              <a:t>нему сверстника.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65911921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836711"/>
            <a:ext cx="8352928" cy="4185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  <a:latin typeface="TimesNewRomanPSMT"/>
              </a:rPr>
              <a:t>Успешное освоение ребенком в раннем возрасте предметного мира</a:t>
            </a:r>
            <a:br>
              <a:rPr lang="ru-RU" b="1" dirty="0">
                <a:solidFill>
                  <a:srgbClr val="FF0000"/>
                </a:solidFill>
                <a:latin typeface="TimesNewRomanPSMT"/>
              </a:rPr>
            </a:br>
            <a:r>
              <a:rPr lang="ru-RU" b="1" dirty="0">
                <a:solidFill>
                  <a:srgbClr val="FF0000"/>
                </a:solidFill>
                <a:latin typeface="TimesNewRomanPSMT"/>
              </a:rPr>
              <a:t>приводит к тому, что малыш начинает выделять себя и отделять от взрослого,</a:t>
            </a:r>
            <a:br>
              <a:rPr lang="ru-RU" b="1" dirty="0">
                <a:solidFill>
                  <a:srgbClr val="FF0000"/>
                </a:solidFill>
                <a:latin typeface="TimesNewRomanPSMT"/>
              </a:rPr>
            </a:br>
            <a:r>
              <a:rPr lang="ru-RU" dirty="0">
                <a:solidFill>
                  <a:srgbClr val="000000"/>
                </a:solidFill>
                <a:latin typeface="TimesNewRomanPSMT"/>
              </a:rPr>
              <a:t>становится психологически менее зависимым от родителей. В речи часто</a:t>
            </a:r>
            <a:br>
              <a:rPr lang="ru-RU" dirty="0">
                <a:solidFill>
                  <a:srgbClr val="000000"/>
                </a:solidFill>
                <a:latin typeface="TimesNewRomanPSMT"/>
              </a:rPr>
            </a:br>
            <a:r>
              <a:rPr lang="ru-RU" dirty="0">
                <a:solidFill>
                  <a:srgbClr val="000000"/>
                </a:solidFill>
                <a:latin typeface="TimesNewRomanPSMT"/>
              </a:rPr>
              <a:t>начинает использоваться местоимение </a:t>
            </a:r>
            <a:r>
              <a:rPr lang="ru-RU" b="1" dirty="0">
                <a:solidFill>
                  <a:srgbClr val="FF0000"/>
                </a:solidFill>
                <a:latin typeface="TimesNewRomanPSMT"/>
              </a:rPr>
              <a:t>«Я»</a:t>
            </a:r>
            <a:r>
              <a:rPr lang="ru-RU" dirty="0">
                <a:solidFill>
                  <a:srgbClr val="000000"/>
                </a:solidFill>
                <a:latin typeface="TimesNewRomanPSMT"/>
              </a:rPr>
              <a:t>. </a:t>
            </a:r>
            <a:r>
              <a:rPr lang="ru-RU" b="1" dirty="0">
                <a:solidFill>
                  <a:srgbClr val="FF0000"/>
                </a:solidFill>
                <a:latin typeface="TimesNewRomanPSMT"/>
              </a:rPr>
              <a:t>У ребенка появляется чувство</a:t>
            </a:r>
            <a:br>
              <a:rPr lang="ru-RU" b="1" dirty="0">
                <a:solidFill>
                  <a:srgbClr val="FF0000"/>
                </a:solidFill>
                <a:latin typeface="TimesNewRomanPSMT"/>
              </a:rPr>
            </a:br>
            <a:r>
              <a:rPr lang="ru-RU" b="1" dirty="0">
                <a:solidFill>
                  <a:srgbClr val="FF0000"/>
                </a:solidFill>
                <a:latin typeface="TimesNewRomanPSMT"/>
              </a:rPr>
              <a:t>«Я сам», «Я могу» </a:t>
            </a:r>
            <a:r>
              <a:rPr lang="ru-RU" dirty="0">
                <a:solidFill>
                  <a:srgbClr val="000000"/>
                </a:solidFill>
                <a:latin typeface="TimesNewRomanPSMT"/>
              </a:rPr>
              <a:t>и т.д. К концу раннего возраста появляется такие</a:t>
            </a:r>
            <a:br>
              <a:rPr lang="ru-RU" dirty="0">
                <a:solidFill>
                  <a:srgbClr val="000000"/>
                </a:solidFill>
                <a:latin typeface="TimesNewRomanPSMT"/>
              </a:rPr>
            </a:br>
            <a:r>
              <a:rPr lang="ru-RU" dirty="0">
                <a:solidFill>
                  <a:srgbClr val="000000"/>
                </a:solidFill>
                <a:latin typeface="TimesNewRomanPSMT"/>
              </a:rPr>
              <a:t>новообразования как самооценка и сознание «Я сам». Ребенок стремится</a:t>
            </a:r>
            <a:br>
              <a:rPr lang="ru-RU" dirty="0">
                <a:solidFill>
                  <a:srgbClr val="000000"/>
                </a:solidFill>
                <a:latin typeface="TimesNewRomanPSMT"/>
              </a:rPr>
            </a:br>
            <a:r>
              <a:rPr lang="ru-RU" sz="1400" dirty="0">
                <a:solidFill>
                  <a:srgbClr val="000000"/>
                </a:solidFill>
                <a:latin typeface="Calibri-Bold"/>
              </a:rPr>
              <a:t/>
            </a:r>
            <a:br>
              <a:rPr lang="ru-RU" sz="1400" dirty="0">
                <a:solidFill>
                  <a:srgbClr val="000000"/>
                </a:solidFill>
                <a:latin typeface="Calibri-Bold"/>
              </a:rPr>
            </a:br>
            <a:r>
              <a:rPr lang="ru-RU" dirty="0">
                <a:solidFill>
                  <a:srgbClr val="000000"/>
                </a:solidFill>
                <a:latin typeface="TimesNewRomanPSMT"/>
              </a:rPr>
              <a:t>«быть хорошим» и гордится своими достижениями в предметной</a:t>
            </a:r>
            <a:br>
              <a:rPr lang="ru-RU" dirty="0">
                <a:solidFill>
                  <a:srgbClr val="000000"/>
                </a:solidFill>
                <a:latin typeface="TimesNewRomanPSMT"/>
              </a:rPr>
            </a:br>
            <a:r>
              <a:rPr lang="ru-RU" dirty="0">
                <a:solidFill>
                  <a:srgbClr val="000000"/>
                </a:solidFill>
                <a:latin typeface="TimesNewRomanPSMT"/>
              </a:rPr>
              <a:t>деятельности.</a:t>
            </a:r>
            <a:br>
              <a:rPr lang="ru-RU" dirty="0">
                <a:solidFill>
                  <a:srgbClr val="000000"/>
                </a:solidFill>
                <a:latin typeface="TimesNewRomanPSMT"/>
              </a:rPr>
            </a:br>
            <a:r>
              <a:rPr lang="ru-RU" b="1" dirty="0">
                <a:solidFill>
                  <a:srgbClr val="FF0000"/>
                </a:solidFill>
                <a:latin typeface="TimesNewRomanPSMT"/>
              </a:rPr>
              <a:t>Резкое стремление ребенка в конце раннего возраста</a:t>
            </a:r>
            <a:br>
              <a:rPr lang="ru-RU" b="1" dirty="0">
                <a:solidFill>
                  <a:srgbClr val="FF0000"/>
                </a:solidFill>
                <a:latin typeface="TimesNewRomanPSMT"/>
              </a:rPr>
            </a:br>
            <a:r>
              <a:rPr lang="ru-RU" b="1" dirty="0">
                <a:solidFill>
                  <a:srgbClr val="FF0000"/>
                </a:solidFill>
                <a:latin typeface="TimesNewRomanPSMT"/>
              </a:rPr>
              <a:t>к самостоятельности и независимости означает наступление начала </a:t>
            </a:r>
            <a:r>
              <a:rPr lang="ru-RU" b="1" i="1" dirty="0">
                <a:solidFill>
                  <a:srgbClr val="FF0000"/>
                </a:solidFill>
                <a:latin typeface="TimesNewRomanPS-BoldItalicMT"/>
              </a:rPr>
              <a:t>кризиса</a:t>
            </a:r>
            <a:r>
              <a:rPr lang="ru-RU" b="1" dirty="0">
                <a:solidFill>
                  <a:srgbClr val="FF0000"/>
                </a:solidFill>
                <a:latin typeface="TimesNewRomanPS-BoldItalicMT"/>
              </a:rPr>
              <a:t/>
            </a:r>
            <a:br>
              <a:rPr lang="ru-RU" b="1" dirty="0">
                <a:solidFill>
                  <a:srgbClr val="FF0000"/>
                </a:solidFill>
                <a:latin typeface="TimesNewRomanPS-BoldItalicMT"/>
              </a:rPr>
            </a:br>
            <a:r>
              <a:rPr lang="ru-RU" b="1" i="1" dirty="0">
                <a:solidFill>
                  <a:srgbClr val="FF0000"/>
                </a:solidFill>
                <a:latin typeface="TimesNewRomanPS-BoldItalicMT"/>
              </a:rPr>
              <a:t>3 лет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64364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"/>
            <a:ext cx="87129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359E"/>
                </a:solidFill>
              </a:rPr>
              <a:t>3.5. ВАКЦИНАЦИЯ ДЕТЕЙ</a:t>
            </a:r>
            <a:br>
              <a:rPr lang="ru-RU" sz="2400" b="1" dirty="0">
                <a:solidFill>
                  <a:srgbClr val="00359E"/>
                </a:solidFill>
              </a:rPr>
            </a:br>
            <a:endParaRPr lang="ru-RU" sz="24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415499"/>
            <a:ext cx="871296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  <a:latin typeface="TimesNewRomanPSMT"/>
              </a:rPr>
              <a:t>Вакцинация детей имеет важное значение для поддержания здоровья.</a:t>
            </a:r>
            <a:br>
              <a:rPr lang="ru-RU" b="1" dirty="0">
                <a:solidFill>
                  <a:srgbClr val="FF0000"/>
                </a:solidFill>
                <a:latin typeface="TimesNewRomanPSMT"/>
              </a:rPr>
            </a:br>
            <a:r>
              <a:rPr lang="ru-RU" b="1" dirty="0">
                <a:solidFill>
                  <a:srgbClr val="FF0000"/>
                </a:solidFill>
                <a:latin typeface="TimesNewRomanPSMT"/>
              </a:rPr>
              <a:t>Этот процесс не только обеспечивает личную защиту ребенка от серьезных</a:t>
            </a:r>
            <a:br>
              <a:rPr lang="ru-RU" b="1" dirty="0">
                <a:solidFill>
                  <a:srgbClr val="FF0000"/>
                </a:solidFill>
                <a:latin typeface="TimesNewRomanPSMT"/>
              </a:rPr>
            </a:br>
            <a:r>
              <a:rPr lang="ru-RU" b="1" dirty="0">
                <a:solidFill>
                  <a:srgbClr val="FF0000"/>
                </a:solidFill>
                <a:latin typeface="TimesNewRomanPSMT"/>
              </a:rPr>
              <a:t>болезней, но и значительно способствует укреплению иммунной системы</a:t>
            </a:r>
            <a:br>
              <a:rPr lang="ru-RU" b="1" dirty="0">
                <a:solidFill>
                  <a:srgbClr val="FF0000"/>
                </a:solidFill>
                <a:latin typeface="TimesNewRomanPSMT"/>
              </a:rPr>
            </a:br>
            <a:r>
              <a:rPr lang="ru-RU" b="1" dirty="0">
                <a:solidFill>
                  <a:srgbClr val="FF0000"/>
                </a:solidFill>
                <a:latin typeface="TimesNewRomanPSMT"/>
              </a:rPr>
              <a:t>всего общества.</a:t>
            </a:r>
            <a:br>
              <a:rPr lang="ru-RU" b="1" dirty="0">
                <a:solidFill>
                  <a:srgbClr val="FF0000"/>
                </a:solidFill>
                <a:latin typeface="TimesNewRomanPSMT"/>
              </a:rPr>
            </a:b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2446824"/>
            <a:ext cx="828092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222222"/>
                </a:solidFill>
              </a:rPr>
              <a:t>1. </a:t>
            </a:r>
            <a:r>
              <a:rPr lang="ru-RU" b="1" dirty="0">
                <a:solidFill>
                  <a:srgbClr val="222222"/>
                </a:solidFill>
                <a:latin typeface="TimesNewRomanPSMT"/>
              </a:rPr>
              <a:t>Специальные вакцины способны эффективно предотвращать</a:t>
            </a:r>
            <a:br>
              <a:rPr lang="ru-RU" b="1" dirty="0">
                <a:solidFill>
                  <a:srgbClr val="222222"/>
                </a:solidFill>
                <a:latin typeface="TimesNewRomanPSMT"/>
              </a:rPr>
            </a:br>
            <a:r>
              <a:rPr lang="ru-RU" b="1" dirty="0">
                <a:solidFill>
                  <a:srgbClr val="222222"/>
                </a:solidFill>
                <a:latin typeface="TimesNewRomanPSMT"/>
              </a:rPr>
              <a:t>заболевания, которые могут вызвать тяжелые осложнения или даже привести</a:t>
            </a:r>
            <a:br>
              <a:rPr lang="ru-RU" b="1" dirty="0">
                <a:solidFill>
                  <a:srgbClr val="222222"/>
                </a:solidFill>
                <a:latin typeface="TimesNewRomanPSMT"/>
              </a:rPr>
            </a:br>
            <a:r>
              <a:rPr lang="ru-RU" b="1" dirty="0">
                <a:solidFill>
                  <a:srgbClr val="222222"/>
                </a:solidFill>
                <a:latin typeface="TimesNewRomanPSMT"/>
              </a:rPr>
              <a:t>к смерти.</a:t>
            </a:r>
            <a:br>
              <a:rPr lang="ru-RU" b="1" dirty="0">
                <a:solidFill>
                  <a:srgbClr val="222222"/>
                </a:solidFill>
                <a:latin typeface="TimesNewRomanPSMT"/>
              </a:rPr>
            </a:br>
            <a:r>
              <a:rPr lang="ru-RU" b="1" dirty="0">
                <a:solidFill>
                  <a:srgbClr val="222222"/>
                </a:solidFill>
                <a:latin typeface="TimesNewRomanPSMT"/>
              </a:rPr>
              <a:t>2. Вакцинация способствует формированию коллективного</a:t>
            </a:r>
            <a:br>
              <a:rPr lang="ru-RU" b="1" dirty="0">
                <a:solidFill>
                  <a:srgbClr val="222222"/>
                </a:solidFill>
                <a:latin typeface="TimesNewRomanPSMT"/>
              </a:rPr>
            </a:br>
            <a:r>
              <a:rPr lang="ru-RU" b="1" dirty="0">
                <a:solidFill>
                  <a:srgbClr val="222222"/>
                </a:solidFill>
                <a:latin typeface="TimesNewRomanPSMT"/>
              </a:rPr>
              <a:t>иммунитета, что защищает людей, которые по медицинским показаниям не</a:t>
            </a:r>
            <a:br>
              <a:rPr lang="ru-RU" b="1" dirty="0">
                <a:solidFill>
                  <a:srgbClr val="222222"/>
                </a:solidFill>
                <a:latin typeface="TimesNewRomanPSMT"/>
              </a:rPr>
            </a:br>
            <a:r>
              <a:rPr lang="ru-RU" b="1" dirty="0">
                <a:solidFill>
                  <a:srgbClr val="222222"/>
                </a:solidFill>
                <a:latin typeface="TimesNewRomanPSMT"/>
              </a:rPr>
              <a:t>могут быть привиты. С увеличением числа привитых снижается риск</a:t>
            </a:r>
            <a:br>
              <a:rPr lang="ru-RU" b="1" dirty="0">
                <a:solidFill>
                  <a:srgbClr val="222222"/>
                </a:solidFill>
                <a:latin typeface="TimesNewRomanPSMT"/>
              </a:rPr>
            </a:br>
            <a:r>
              <a:rPr lang="ru-RU" b="1" dirty="0">
                <a:solidFill>
                  <a:srgbClr val="222222"/>
                </a:solidFill>
                <a:latin typeface="TimesNewRomanPSMT"/>
              </a:rPr>
              <a:t>распространения инфекций в обществе.</a:t>
            </a:r>
            <a:br>
              <a:rPr lang="ru-RU" b="1" dirty="0">
                <a:solidFill>
                  <a:srgbClr val="222222"/>
                </a:solidFill>
                <a:latin typeface="TimesNewRomanPSMT"/>
              </a:rPr>
            </a:br>
            <a:r>
              <a:rPr lang="ru-RU" b="1" dirty="0">
                <a:solidFill>
                  <a:srgbClr val="222222"/>
                </a:solidFill>
                <a:latin typeface="TimesNewRomanPSMT"/>
              </a:rPr>
              <a:t>3. Иммунизация также помогает уменьшить экономические затраты</a:t>
            </a:r>
            <a:br>
              <a:rPr lang="ru-RU" b="1" dirty="0">
                <a:solidFill>
                  <a:srgbClr val="222222"/>
                </a:solidFill>
                <a:latin typeface="TimesNewRomanPSMT"/>
              </a:rPr>
            </a:br>
            <a:r>
              <a:rPr lang="ru-RU" b="1" dirty="0">
                <a:solidFill>
                  <a:srgbClr val="222222"/>
                </a:solidFill>
                <a:latin typeface="TimesNewRomanPSMT"/>
              </a:rPr>
              <a:t>на лечение инфекционных болезней, что, в свою очередь, улучшает общее</a:t>
            </a:r>
            <a:br>
              <a:rPr lang="ru-RU" b="1" dirty="0">
                <a:solidFill>
                  <a:srgbClr val="222222"/>
                </a:solidFill>
                <a:latin typeface="TimesNewRomanPSMT"/>
              </a:rPr>
            </a:br>
            <a:endParaRPr lang="ru-RU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5733256"/>
            <a:ext cx="770485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TimesNewRomanPSMT"/>
              </a:rPr>
              <a:t>Важность </a:t>
            </a:r>
            <a:r>
              <a:rPr lang="ru-RU" sz="2000" b="1" dirty="0">
                <a:solidFill>
                  <a:srgbClr val="FF0000"/>
                </a:solidFill>
                <a:latin typeface="TimesNewRomanPSMT"/>
              </a:rPr>
              <a:t>вакцинации требует от родителей внимательного и</a:t>
            </a:r>
            <a:br>
              <a:rPr lang="ru-RU" sz="2000" b="1" dirty="0">
                <a:solidFill>
                  <a:srgbClr val="FF0000"/>
                </a:solidFill>
                <a:latin typeface="TimesNewRomanPSMT"/>
              </a:rPr>
            </a:br>
            <a:r>
              <a:rPr lang="ru-RU" sz="2000" b="1" dirty="0">
                <a:solidFill>
                  <a:srgbClr val="FF0000"/>
                </a:solidFill>
                <a:latin typeface="TimesNewRomanPSMT"/>
              </a:rPr>
              <a:t>ответственного отношения к здоровью своих детей. </a:t>
            </a:r>
            <a:br>
              <a:rPr lang="ru-RU" sz="2000" b="1" dirty="0">
                <a:solidFill>
                  <a:srgbClr val="FF0000"/>
                </a:solidFill>
                <a:latin typeface="TimesNewRomanPSMT"/>
              </a:rPr>
            </a:br>
            <a:endParaRPr lang="ru-RU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01457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889844"/>
            <a:ext cx="799288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b="1" dirty="0">
                <a:solidFill>
                  <a:srgbClr val="FF0000"/>
                </a:solidFill>
                <a:latin typeface="TimesNewRomanPSMT"/>
              </a:rPr>
              <a:t>В Российской Федерации вакцинация осуществляется в </a:t>
            </a:r>
            <a:r>
              <a:rPr lang="ru-RU" sz="2000" b="1" dirty="0" smtClean="0">
                <a:solidFill>
                  <a:srgbClr val="FF0000"/>
                </a:solidFill>
                <a:latin typeface="TimesNewRomanPSMT"/>
              </a:rPr>
              <a:t>соответствии </a:t>
            </a:r>
            <a:r>
              <a:rPr lang="ru-RU" sz="2000" b="1" dirty="0">
                <a:solidFill>
                  <a:srgbClr val="FF0000"/>
                </a:solidFill>
                <a:latin typeface="TimesNewRomanPSMT"/>
              </a:rPr>
              <a:t>с национальным календарем прививок, который определяет график и процедуру иммунизации для граждан. </a:t>
            </a:r>
            <a:r>
              <a:rPr lang="ru-RU" sz="2000" b="1" dirty="0">
                <a:solidFill>
                  <a:srgbClr val="222222"/>
                </a:solidFill>
                <a:latin typeface="TimesNewRomanPSMT"/>
              </a:rPr>
              <a:t/>
            </a:r>
            <a:br>
              <a:rPr lang="ru-RU" sz="2000" b="1" dirty="0">
                <a:solidFill>
                  <a:srgbClr val="222222"/>
                </a:solidFill>
                <a:latin typeface="TimesNewRomanPSMT"/>
              </a:rPr>
            </a:br>
            <a:r>
              <a:rPr lang="ru-RU" sz="2000" b="1" dirty="0" smtClean="0">
                <a:solidFill>
                  <a:srgbClr val="222222"/>
                </a:solidFill>
                <a:latin typeface="TimesNewRomanPSMT"/>
              </a:rPr>
              <a:t>Этот </a:t>
            </a:r>
            <a:r>
              <a:rPr lang="ru-RU" sz="2000" b="1" dirty="0">
                <a:solidFill>
                  <a:srgbClr val="222222"/>
                </a:solidFill>
                <a:latin typeface="TimesNewRomanPSMT"/>
              </a:rPr>
              <a:t>календарь включает перечень</a:t>
            </a:r>
            <a:br>
              <a:rPr lang="ru-RU" sz="2000" b="1" dirty="0">
                <a:solidFill>
                  <a:srgbClr val="222222"/>
                </a:solidFill>
                <a:latin typeface="TimesNewRomanPSMT"/>
              </a:rPr>
            </a:br>
            <a:r>
              <a:rPr lang="ru-RU" sz="2000" b="1" dirty="0">
                <a:solidFill>
                  <a:srgbClr val="222222"/>
                </a:solidFill>
                <a:latin typeface="TimesNewRomanPSMT"/>
              </a:rPr>
              <a:t>обязательных прививок, которые должны быть выполнены в </a:t>
            </a:r>
            <a:r>
              <a:rPr lang="ru-RU" sz="2000" b="1" dirty="0" smtClean="0">
                <a:solidFill>
                  <a:srgbClr val="222222"/>
                </a:solidFill>
                <a:latin typeface="TimesNewRomanPSMT"/>
              </a:rPr>
              <a:t>установленные сроки </a:t>
            </a:r>
            <a:r>
              <a:rPr lang="ru-RU" sz="2000" b="1" dirty="0">
                <a:solidFill>
                  <a:srgbClr val="222222"/>
                </a:solidFill>
                <a:latin typeface="TimesNewRomanPSMT"/>
              </a:rPr>
              <a:t>для профилактики опасных инфекционных заболеваний.</a:t>
            </a:r>
            <a:br>
              <a:rPr lang="ru-RU" sz="2000" b="1" dirty="0">
                <a:solidFill>
                  <a:srgbClr val="222222"/>
                </a:solidFill>
                <a:latin typeface="TimesNewRomanPSMT"/>
              </a:rPr>
            </a:br>
            <a:r>
              <a:rPr lang="ru-RU" sz="2000" b="1" dirty="0">
                <a:solidFill>
                  <a:srgbClr val="222222"/>
                </a:solidFill>
                <a:latin typeface="TimesNewRomanPSMT"/>
              </a:rPr>
              <a:t>Актуальная редакция национального календаря прививок </a:t>
            </a:r>
            <a:r>
              <a:rPr lang="ru-RU" sz="2000" b="1" dirty="0" smtClean="0">
                <a:solidFill>
                  <a:srgbClr val="222222"/>
                </a:solidFill>
                <a:latin typeface="TimesNewRomanPSMT"/>
              </a:rPr>
              <a:t>утверждена </a:t>
            </a:r>
            <a:r>
              <a:rPr lang="ru-RU" sz="2000" b="1" dirty="0">
                <a:solidFill>
                  <a:srgbClr val="222222"/>
                </a:solidFill>
                <a:latin typeface="TimesNewRomanPSMT"/>
              </a:rPr>
              <a:t>приказом Министерства здравоохранения Российской Федерации</a:t>
            </a:r>
            <a:br>
              <a:rPr lang="ru-RU" sz="2000" b="1" dirty="0">
                <a:solidFill>
                  <a:srgbClr val="222222"/>
                </a:solidFill>
                <a:latin typeface="TimesNewRomanPSMT"/>
              </a:rPr>
            </a:br>
            <a:r>
              <a:rPr lang="ru-RU" sz="2000" b="1" dirty="0">
                <a:solidFill>
                  <a:srgbClr val="222222"/>
                </a:solidFill>
                <a:latin typeface="TimesNewRomanPSMT"/>
              </a:rPr>
              <a:t>от 6 декабря 2021 г. № 1122н (редакция от 12.12.2023)</a:t>
            </a:r>
            <a:endParaRPr lang="ru-RU" sz="2000" b="1" dirty="0">
              <a:solidFill>
                <a:prstClr val="black"/>
              </a:solidFill>
            </a:endParaRPr>
          </a:p>
          <a:p>
            <a:pPr lvl="0"/>
            <a:r>
              <a:rPr lang="ru-RU" sz="2000" b="1" dirty="0">
                <a:solidFill>
                  <a:srgbClr val="222222"/>
                </a:solidFill>
                <a:latin typeface="TimesNewRomanPSMT"/>
              </a:rPr>
              <a:t/>
            </a:r>
            <a:br>
              <a:rPr lang="ru-RU" sz="2000" b="1" dirty="0">
                <a:solidFill>
                  <a:srgbClr val="222222"/>
                </a:solidFill>
                <a:latin typeface="TimesNewRomanPSMT"/>
              </a:rPr>
            </a:br>
            <a:r>
              <a:rPr lang="ru-RU" sz="2000" b="1" dirty="0">
                <a:solidFill>
                  <a:srgbClr val="222222"/>
                </a:solidFill>
                <a:latin typeface="TimesNewRomanPSMT"/>
              </a:rPr>
              <a:t/>
            </a:r>
            <a:br>
              <a:rPr lang="ru-RU" sz="2000" b="1" dirty="0">
                <a:solidFill>
                  <a:srgbClr val="222222"/>
                </a:solidFill>
                <a:latin typeface="TimesNewRomanPSMT"/>
              </a:rPr>
            </a:br>
            <a:r>
              <a:rPr lang="ru-RU" sz="2000" b="1" dirty="0">
                <a:solidFill>
                  <a:srgbClr val="222222"/>
                </a:solidFill>
                <a:latin typeface="TimesNewRomanPSMT"/>
              </a:rPr>
              <a:t/>
            </a:r>
            <a:br>
              <a:rPr lang="ru-RU" sz="2000" b="1" dirty="0">
                <a:solidFill>
                  <a:srgbClr val="222222"/>
                </a:solidFill>
                <a:latin typeface="TimesNewRomanPSMT"/>
              </a:rPr>
            </a:b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20134425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764704"/>
            <a:ext cx="871296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FF0000"/>
                </a:solidFill>
              </a:rPr>
              <a:t>3.6. РАЦИОНАЛЬНОЕ ПИТАНИЕ ДЕТЕЙ РАЗЛИЧНЫХ</a:t>
            </a:r>
            <a:br>
              <a:rPr lang="ru-RU" sz="2000" b="1" dirty="0">
                <a:solidFill>
                  <a:srgbClr val="FF0000"/>
                </a:solidFill>
              </a:rPr>
            </a:br>
            <a:r>
              <a:rPr lang="ru-RU" sz="2000" b="1" dirty="0">
                <a:solidFill>
                  <a:srgbClr val="FF0000"/>
                </a:solidFill>
                <a:latin typeface="TimesNewRomanPS-BoldMT"/>
              </a:rPr>
              <a:t>ВОЗРАСТОВ, НЕОБХОДИМЫЙ ДЛЯ ЗДОРОВЬЯ </a:t>
            </a:r>
            <a:r>
              <a:rPr lang="ru-RU" sz="2000" b="1" dirty="0" smtClean="0">
                <a:solidFill>
                  <a:srgbClr val="FF0000"/>
                </a:solidFill>
                <a:latin typeface="TimesNewRomanPS-BoldMT"/>
              </a:rPr>
              <a:t>БАЛАНСА</a:t>
            </a:r>
            <a:r>
              <a:rPr lang="ru-RU" sz="2000" b="1" dirty="0">
                <a:solidFill>
                  <a:srgbClr val="FF0000"/>
                </a:solidFill>
                <a:latin typeface="TimesNewRomanPS-BoldMT"/>
              </a:rPr>
              <a:t/>
            </a:r>
            <a:br>
              <a:rPr lang="ru-RU" sz="2000" b="1" dirty="0">
                <a:solidFill>
                  <a:srgbClr val="FF0000"/>
                </a:solidFill>
                <a:latin typeface="TimesNewRomanPS-BoldMT"/>
              </a:rPr>
            </a:br>
            <a:r>
              <a:rPr lang="ru-RU" sz="2000" b="1" dirty="0">
                <a:solidFill>
                  <a:srgbClr val="FF0000"/>
                </a:solidFill>
                <a:latin typeface="TimesNewRomanPS-BoldMT"/>
              </a:rPr>
              <a:t>ВЕЩЕСТВ</a:t>
            </a:r>
            <a:r>
              <a:rPr lang="ru-RU" sz="2000" b="1" dirty="0">
                <a:solidFill>
                  <a:srgbClr val="FF0000"/>
                </a:solidFill>
              </a:rPr>
              <a:t/>
            </a:r>
            <a:br>
              <a:rPr lang="ru-RU" sz="2000" b="1" dirty="0">
                <a:solidFill>
                  <a:srgbClr val="FF0000"/>
                </a:solidFill>
              </a:rPr>
            </a:b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71600" y="2204864"/>
            <a:ext cx="741682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>
                <a:solidFill>
                  <a:srgbClr val="FF0000"/>
                </a:solidFill>
                <a:latin typeface="TimesNewRomanPS-BoldItalicMT"/>
              </a:rPr>
              <a:t>Разбираемся в главном</a:t>
            </a:r>
            <a:r>
              <a:rPr lang="ru-RU" sz="2000" b="1" dirty="0">
                <a:solidFill>
                  <a:srgbClr val="FF0000"/>
                </a:solidFill>
                <a:latin typeface="TimesNewRomanPS-BoldItalicMT"/>
              </a:rPr>
              <a:t/>
            </a:r>
            <a:br>
              <a:rPr lang="ru-RU" sz="2000" b="1" dirty="0">
                <a:solidFill>
                  <a:srgbClr val="FF0000"/>
                </a:solidFill>
                <a:latin typeface="TimesNewRomanPS-BoldItalicMT"/>
              </a:rPr>
            </a:br>
            <a:r>
              <a:rPr lang="ru-RU" sz="2000" b="1" dirty="0">
                <a:solidFill>
                  <a:srgbClr val="000000"/>
                </a:solidFill>
                <a:latin typeface="TimesNewRomanPSMT"/>
              </a:rPr>
              <a:t>Какое питание является рациональным?</a:t>
            </a:r>
            <a:br>
              <a:rPr lang="ru-RU" sz="2000" b="1" dirty="0">
                <a:solidFill>
                  <a:srgbClr val="000000"/>
                </a:solidFill>
                <a:latin typeface="TimesNewRomanPSMT"/>
              </a:rPr>
            </a:br>
            <a:r>
              <a:rPr lang="ru-RU" sz="2000" b="1" dirty="0">
                <a:solidFill>
                  <a:srgbClr val="000000"/>
                </a:solidFill>
                <a:latin typeface="TimesNewRomanPSMT"/>
              </a:rPr>
              <a:t>Что такое сбалансированное питание?</a:t>
            </a:r>
            <a:br>
              <a:rPr lang="ru-RU" sz="2000" b="1" dirty="0">
                <a:solidFill>
                  <a:srgbClr val="000000"/>
                </a:solidFill>
                <a:latin typeface="TimesNewRomanPSMT"/>
              </a:rPr>
            </a:br>
            <a:r>
              <a:rPr lang="ru-RU" sz="2000" b="1" dirty="0">
                <a:solidFill>
                  <a:srgbClr val="000000"/>
                </a:solidFill>
                <a:latin typeface="TimesNewRomanPSMT"/>
              </a:rPr>
              <a:t>Что не рекомендуют есть детям раннего и дошкольного возраста?</a:t>
            </a:r>
            <a:br>
              <a:rPr lang="ru-RU" sz="2000" b="1" dirty="0">
                <a:solidFill>
                  <a:srgbClr val="000000"/>
                </a:solidFill>
                <a:latin typeface="TimesNewRomanPSMT"/>
              </a:rPr>
            </a:br>
            <a:r>
              <a:rPr lang="ru-RU" sz="2000" b="1" dirty="0">
                <a:solidFill>
                  <a:srgbClr val="000000"/>
                </a:solidFill>
                <a:latin typeface="TimesNewRomanPSMT"/>
              </a:rPr>
              <a:t>Какое соотношение основных нутриентов должно быть в </a:t>
            </a:r>
            <a:r>
              <a:rPr lang="ru-RU" sz="2000" b="1" dirty="0" smtClean="0">
                <a:solidFill>
                  <a:srgbClr val="000000"/>
                </a:solidFill>
                <a:latin typeface="TimesNewRomanPSMT"/>
              </a:rPr>
              <a:t>питании</a:t>
            </a:r>
            <a:r>
              <a:rPr lang="ru-RU" sz="2000" b="1" dirty="0">
                <a:solidFill>
                  <a:srgbClr val="000000"/>
                </a:solidFill>
                <a:latin typeface="TimesNewRomanPSMT"/>
              </a:rPr>
              <a:t> детей</a:t>
            </a:r>
            <a:r>
              <a:rPr lang="ru-RU" sz="2000" b="1" dirty="0" smtClean="0">
                <a:solidFill>
                  <a:srgbClr val="000000"/>
                </a:solidFill>
                <a:latin typeface="TimesNewRomanPSMT"/>
              </a:rPr>
              <a:t>?</a:t>
            </a:r>
            <a:r>
              <a:rPr lang="ru-RU" sz="2000" b="1" dirty="0">
                <a:solidFill>
                  <a:srgbClr val="000000"/>
                </a:solidFill>
                <a:latin typeface="TimesNewRomanPSMT"/>
              </a:rPr>
              <a:t/>
            </a:r>
            <a:br>
              <a:rPr lang="ru-RU" sz="2000" b="1" dirty="0">
                <a:solidFill>
                  <a:srgbClr val="000000"/>
                </a:solidFill>
                <a:latin typeface="TimesNewRomanPSMT"/>
              </a:rPr>
            </a:br>
            <a:r>
              <a:rPr lang="ru-RU" sz="2000" b="1" dirty="0">
                <a:solidFill>
                  <a:srgbClr val="000000"/>
                </a:solidFill>
                <a:latin typeface="TimesNewRomanPSMT"/>
              </a:rPr>
              <a:t>Как меняется режим питания детей с возрастом?</a:t>
            </a:r>
            <a:br>
              <a:rPr lang="ru-RU" sz="2000" b="1" dirty="0">
                <a:solidFill>
                  <a:srgbClr val="000000"/>
                </a:solidFill>
                <a:latin typeface="TimesNewRomanPSMT"/>
              </a:rPr>
            </a:br>
            <a:r>
              <a:rPr lang="ru-RU" sz="2000" b="1" dirty="0">
                <a:solidFill>
                  <a:srgbClr val="000000"/>
                </a:solidFill>
                <a:latin typeface="TimesNewRomanPSMT"/>
              </a:rPr>
              <a:t>Как долго можно позволять ребенку находиться за </a:t>
            </a:r>
            <a:r>
              <a:rPr lang="ru-RU" sz="2000" b="1" dirty="0" smtClean="0">
                <a:solidFill>
                  <a:srgbClr val="000000"/>
                </a:solidFill>
                <a:latin typeface="TimesNewRomanPSMT"/>
              </a:rPr>
              <a:t>столом </a:t>
            </a:r>
            <a:r>
              <a:rPr lang="ru-RU" sz="2000" b="1" dirty="0">
                <a:solidFill>
                  <a:srgbClr val="000000"/>
                </a:solidFill>
                <a:latin typeface="TimesNewRomanPSMT"/>
              </a:rPr>
              <a:t>при приеме пищи?</a:t>
            </a:r>
            <a:r>
              <a:rPr lang="ru-RU" sz="2000" b="1" dirty="0">
                <a:solidFill>
                  <a:srgbClr val="00359E"/>
                </a:solidFill>
                <a:latin typeface="TimesNewRomanPS-BoldItalicMT"/>
              </a:rPr>
              <a:t/>
            </a:r>
            <a:br>
              <a:rPr lang="ru-RU" sz="2000" b="1" dirty="0">
                <a:solidFill>
                  <a:srgbClr val="00359E"/>
                </a:solidFill>
                <a:latin typeface="TimesNewRomanPS-BoldItalicMT"/>
              </a:rPr>
            </a:br>
            <a:r>
              <a:rPr lang="ru-RU" sz="2000" b="1" dirty="0">
                <a:solidFill>
                  <a:srgbClr val="000000"/>
                </a:solidFill>
                <a:latin typeface="TimesNewRomanPSMT"/>
              </a:rPr>
              <a:t/>
            </a:r>
            <a:br>
              <a:rPr lang="ru-RU" sz="2000" b="1" dirty="0">
                <a:solidFill>
                  <a:srgbClr val="000000"/>
                </a:solidFill>
                <a:latin typeface="TimesNewRomanPSMT"/>
              </a:rPr>
            </a:b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22401081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332656"/>
            <a:ext cx="8424936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>
                <a:solidFill>
                  <a:srgbClr val="FF0000"/>
                </a:solidFill>
                <a:latin typeface="TimesNewRomanPS-ItalicMT"/>
              </a:rPr>
              <a:t>Рациональное питание </a:t>
            </a:r>
            <a:r>
              <a:rPr lang="ru-RU" b="1" dirty="0">
                <a:solidFill>
                  <a:srgbClr val="000000"/>
                </a:solidFill>
                <a:latin typeface="TimesNewRomanPSMT"/>
              </a:rPr>
              <a:t>– питание, удовлетворяющее физиологические</a:t>
            </a:r>
            <a:br>
              <a:rPr lang="ru-RU" b="1" dirty="0">
                <a:solidFill>
                  <a:srgbClr val="000000"/>
                </a:solidFill>
                <a:latin typeface="TimesNewRomanPSMT"/>
              </a:rPr>
            </a:br>
            <a:r>
              <a:rPr lang="ru-RU" b="1" dirty="0">
                <a:solidFill>
                  <a:srgbClr val="000000"/>
                </a:solidFill>
                <a:latin typeface="TimesNewRomanPSMT"/>
              </a:rPr>
              <a:t>потребности в энергии и пищевых веществах и обеспечивающее рост,</a:t>
            </a:r>
            <a:br>
              <a:rPr lang="ru-RU" b="1" dirty="0">
                <a:solidFill>
                  <a:srgbClr val="000000"/>
                </a:solidFill>
                <a:latin typeface="TimesNewRomanPSMT"/>
              </a:rPr>
            </a:br>
            <a:r>
              <a:rPr lang="ru-RU" b="1" dirty="0">
                <a:solidFill>
                  <a:srgbClr val="000000"/>
                </a:solidFill>
                <a:latin typeface="TimesNewRomanPSMT"/>
              </a:rPr>
              <a:t>развитие и здоровье ребенка.</a:t>
            </a:r>
            <a:br>
              <a:rPr lang="ru-RU" b="1" dirty="0">
                <a:solidFill>
                  <a:srgbClr val="000000"/>
                </a:solidFill>
                <a:latin typeface="TimesNewRomanPSMT"/>
              </a:rPr>
            </a:br>
            <a:r>
              <a:rPr lang="ru-RU" b="1" i="1" dirty="0">
                <a:solidFill>
                  <a:srgbClr val="FF0000"/>
                </a:solidFill>
                <a:latin typeface="TimesNewRomanPS-ItalicMT"/>
              </a:rPr>
              <a:t>Сбалансированное питание </a:t>
            </a:r>
            <a:r>
              <a:rPr lang="ru-RU" b="1" dirty="0">
                <a:solidFill>
                  <a:srgbClr val="000000"/>
                </a:solidFill>
                <a:latin typeface="TimesNewRomanPSMT"/>
              </a:rPr>
              <a:t>– питание, обеспечивающее человека</a:t>
            </a:r>
            <a:br>
              <a:rPr lang="ru-RU" b="1" dirty="0">
                <a:solidFill>
                  <a:srgbClr val="000000"/>
                </a:solidFill>
                <a:latin typeface="TimesNewRomanPSMT"/>
              </a:rPr>
            </a:br>
            <a:r>
              <a:rPr lang="ru-RU" b="1" dirty="0">
                <a:solidFill>
                  <a:srgbClr val="000000"/>
                </a:solidFill>
                <a:latin typeface="TimesNewRomanPSMT"/>
              </a:rPr>
              <a:t>оптимальными и сбалансированными между собой количествами </a:t>
            </a:r>
            <a:r>
              <a:rPr lang="ru-RU" b="1" dirty="0" smtClean="0">
                <a:solidFill>
                  <a:srgbClr val="000000"/>
                </a:solidFill>
                <a:latin typeface="TimesNewRomanPSMT"/>
              </a:rPr>
              <a:t>пищевых </a:t>
            </a:r>
            <a:r>
              <a:rPr lang="ru-RU" b="1" dirty="0">
                <a:solidFill>
                  <a:srgbClr val="000000"/>
                </a:solidFill>
                <a:latin typeface="TimesNewRomanPSMT"/>
              </a:rPr>
              <a:t>веществ</a:t>
            </a:r>
            <a:r>
              <a:rPr lang="ru-RU" b="1" dirty="0" smtClean="0">
                <a:solidFill>
                  <a:srgbClr val="000000"/>
                </a:solidFill>
                <a:latin typeface="TimesNewRomanPSMT"/>
              </a:rPr>
              <a:t>.</a:t>
            </a:r>
            <a:r>
              <a:rPr lang="ru-RU" b="1" dirty="0">
                <a:solidFill>
                  <a:srgbClr val="000000"/>
                </a:solidFill>
                <a:latin typeface="TimesNewRomanPSMT"/>
              </a:rPr>
              <a:t/>
            </a:r>
            <a:br>
              <a:rPr lang="ru-RU" b="1" dirty="0">
                <a:solidFill>
                  <a:srgbClr val="000000"/>
                </a:solidFill>
                <a:latin typeface="TimesNewRomanPSMT"/>
              </a:rPr>
            </a:br>
            <a:r>
              <a:rPr lang="ru-RU" b="1" i="1" dirty="0">
                <a:solidFill>
                  <a:srgbClr val="FF0000"/>
                </a:solidFill>
                <a:latin typeface="TimesNewRomanPS-ItalicMT"/>
              </a:rPr>
              <a:t>Алиментарный фактор </a:t>
            </a:r>
            <a:r>
              <a:rPr lang="ru-RU" b="1" dirty="0">
                <a:solidFill>
                  <a:srgbClr val="000000"/>
                </a:solidFill>
                <a:latin typeface="TimesNewRomanPSMT"/>
              </a:rPr>
              <a:t>– фактор питания.</a:t>
            </a:r>
            <a:br>
              <a:rPr lang="ru-RU" b="1" dirty="0">
                <a:solidFill>
                  <a:srgbClr val="000000"/>
                </a:solidFill>
                <a:latin typeface="TimesNewRomanPSMT"/>
              </a:rPr>
            </a:br>
            <a:r>
              <a:rPr lang="ru-RU" b="1" i="1" dirty="0">
                <a:solidFill>
                  <a:srgbClr val="FF0000"/>
                </a:solidFill>
                <a:latin typeface="TimesNewRomanPS-ItalicMT"/>
              </a:rPr>
              <a:t>Режим питания </a:t>
            </a:r>
            <a:r>
              <a:rPr lang="ru-RU" b="1" dirty="0">
                <a:solidFill>
                  <a:srgbClr val="FF0000"/>
                </a:solidFill>
                <a:latin typeface="TimesNewRomanPSMT"/>
              </a:rPr>
              <a:t>– </a:t>
            </a:r>
            <a:r>
              <a:rPr lang="ru-RU" b="1" dirty="0">
                <a:solidFill>
                  <a:srgbClr val="000000"/>
                </a:solidFill>
                <a:latin typeface="TimesNewRomanPSMT"/>
              </a:rPr>
              <a:t>качественная и количественная характеристика</a:t>
            </a:r>
            <a:br>
              <a:rPr lang="ru-RU" b="1" dirty="0">
                <a:solidFill>
                  <a:srgbClr val="000000"/>
                </a:solidFill>
                <a:latin typeface="TimesNewRomanPSMT"/>
              </a:rPr>
            </a:br>
            <a:r>
              <a:rPr lang="ru-RU" b="1" dirty="0">
                <a:solidFill>
                  <a:srgbClr val="000000"/>
                </a:solidFill>
                <a:latin typeface="TimesNewRomanPSMT"/>
              </a:rPr>
              <a:t>питания, включающая кратность, время приема пищи, распределение ее </a:t>
            </a:r>
            <a:r>
              <a:rPr lang="ru-RU" b="1" dirty="0" smtClean="0">
                <a:solidFill>
                  <a:srgbClr val="000000"/>
                </a:solidFill>
                <a:latin typeface="TimesNewRomanPSMT"/>
              </a:rPr>
              <a:t>по </a:t>
            </a:r>
            <a:r>
              <a:rPr lang="ru-RU" b="1" dirty="0">
                <a:solidFill>
                  <a:srgbClr val="000000"/>
                </a:solidFill>
                <a:latin typeface="TimesNewRomanPSMT"/>
              </a:rPr>
              <a:t>калорийности и химическому составу</a:t>
            </a:r>
            <a:r>
              <a:rPr lang="ru-RU" b="1" dirty="0" smtClean="0">
                <a:solidFill>
                  <a:srgbClr val="000000"/>
                </a:solidFill>
                <a:latin typeface="TimesNewRomanPSMT"/>
              </a:rPr>
              <a:t>.</a:t>
            </a:r>
            <a:r>
              <a:rPr lang="ru-RU" b="1" dirty="0">
                <a:solidFill>
                  <a:srgbClr val="000000"/>
                </a:solidFill>
                <a:latin typeface="TimesNewRomanPSMT"/>
              </a:rPr>
              <a:t/>
            </a:r>
            <a:br>
              <a:rPr lang="ru-RU" b="1" dirty="0">
                <a:solidFill>
                  <a:srgbClr val="000000"/>
                </a:solidFill>
                <a:latin typeface="TimesNewRomanPSMT"/>
              </a:rPr>
            </a:br>
            <a:r>
              <a:rPr lang="ru-RU" b="1" i="1" dirty="0" smtClean="0">
                <a:solidFill>
                  <a:srgbClr val="FF0000"/>
                </a:solidFill>
                <a:latin typeface="TimesNewRomanPS-ItalicMT"/>
              </a:rPr>
              <a:t>Пищевые </a:t>
            </a:r>
            <a:r>
              <a:rPr lang="ru-RU" b="1" i="1" dirty="0">
                <a:solidFill>
                  <a:srgbClr val="FF0000"/>
                </a:solidFill>
                <a:latin typeface="TimesNewRomanPS-ItalicMT"/>
              </a:rPr>
              <a:t>вещества или нутриенты </a:t>
            </a:r>
            <a:r>
              <a:rPr lang="ru-RU" b="1" dirty="0">
                <a:solidFill>
                  <a:srgbClr val="000000"/>
                </a:solidFill>
                <a:latin typeface="TimesNewRomanPSMT"/>
              </a:rPr>
              <a:t>– химические соединения, </a:t>
            </a:r>
            <a:r>
              <a:rPr lang="ru-RU" b="1" dirty="0" smtClean="0">
                <a:solidFill>
                  <a:srgbClr val="000000"/>
                </a:solidFill>
                <a:latin typeface="TimesNewRomanPSMT"/>
              </a:rPr>
              <a:t>входящие </a:t>
            </a:r>
            <a:r>
              <a:rPr lang="ru-RU" b="1" dirty="0">
                <a:solidFill>
                  <a:srgbClr val="000000"/>
                </a:solidFill>
                <a:latin typeface="TimesNewRomanPSMT"/>
              </a:rPr>
              <a:t>в состав пищевых продуктов</a:t>
            </a:r>
            <a:r>
              <a:rPr lang="ru-RU" b="1" dirty="0" smtClean="0">
                <a:solidFill>
                  <a:srgbClr val="000000"/>
                </a:solidFill>
                <a:latin typeface="TimesNewRomanPSMT"/>
              </a:rPr>
              <a:t>.</a:t>
            </a:r>
            <a:r>
              <a:rPr lang="ru-RU" b="1" dirty="0">
                <a:solidFill>
                  <a:srgbClr val="000000"/>
                </a:solidFill>
                <a:latin typeface="TimesNewRomanPSMT"/>
              </a:rPr>
              <a:t/>
            </a:r>
            <a:br>
              <a:rPr lang="ru-RU" b="1" dirty="0">
                <a:solidFill>
                  <a:srgbClr val="000000"/>
                </a:solidFill>
                <a:latin typeface="TimesNewRomanPSMT"/>
              </a:rPr>
            </a:br>
            <a:r>
              <a:rPr lang="ru-RU" b="1" i="1" dirty="0" smtClean="0">
                <a:solidFill>
                  <a:srgbClr val="FF0000"/>
                </a:solidFill>
                <a:latin typeface="TimesNewRomanPS-ItalicMT"/>
              </a:rPr>
              <a:t>Энергетическая </a:t>
            </a:r>
            <a:r>
              <a:rPr lang="ru-RU" b="1" i="1" dirty="0">
                <a:solidFill>
                  <a:srgbClr val="FF0000"/>
                </a:solidFill>
                <a:latin typeface="TimesNewRomanPS-ItalicMT"/>
              </a:rPr>
              <a:t>ценность (калорийность) </a:t>
            </a:r>
            <a:r>
              <a:rPr lang="ru-RU" b="1" dirty="0">
                <a:solidFill>
                  <a:srgbClr val="000000"/>
                </a:solidFill>
                <a:latin typeface="TimesNewRomanPSMT"/>
              </a:rPr>
              <a:t>– расчетное количество</a:t>
            </a:r>
            <a:br>
              <a:rPr lang="ru-RU" b="1" dirty="0">
                <a:solidFill>
                  <a:srgbClr val="000000"/>
                </a:solidFill>
                <a:latin typeface="TimesNewRomanPSMT"/>
              </a:rPr>
            </a:br>
            <a:r>
              <a:rPr lang="ru-RU" b="1" dirty="0">
                <a:solidFill>
                  <a:srgbClr val="000000"/>
                </a:solidFill>
                <a:latin typeface="TimesNewRomanPSMT"/>
              </a:rPr>
              <a:t>тепловой энергии (калории или джоули), которое вырабатывается </a:t>
            </a:r>
            <a:r>
              <a:rPr lang="ru-RU" b="1" dirty="0" smtClean="0">
                <a:solidFill>
                  <a:srgbClr val="000000"/>
                </a:solidFill>
                <a:latin typeface="TimesNewRomanPSMT"/>
              </a:rPr>
              <a:t>организмом </a:t>
            </a:r>
            <a:r>
              <a:rPr lang="ru-RU" b="1" dirty="0">
                <a:solidFill>
                  <a:srgbClr val="000000"/>
                </a:solidFill>
                <a:latin typeface="TimesNewRomanPSMT"/>
              </a:rPr>
              <a:t>при усвоении съеденных продуктов</a:t>
            </a:r>
            <a:r>
              <a:rPr lang="ru-RU" b="1" dirty="0" smtClean="0">
                <a:solidFill>
                  <a:srgbClr val="000000"/>
                </a:solidFill>
                <a:latin typeface="TimesNewRomanPSMT"/>
              </a:rPr>
              <a:t>.</a:t>
            </a:r>
            <a:r>
              <a:rPr lang="ru-RU" b="1" dirty="0">
                <a:solidFill>
                  <a:srgbClr val="000000"/>
                </a:solidFill>
                <a:latin typeface="TimesNewRomanPSMT"/>
              </a:rPr>
              <a:t/>
            </a:r>
            <a:br>
              <a:rPr lang="ru-RU" b="1" dirty="0">
                <a:solidFill>
                  <a:srgbClr val="000000"/>
                </a:solidFill>
                <a:latin typeface="TimesNewRomanPSMT"/>
              </a:rPr>
            </a:br>
            <a:r>
              <a:rPr lang="ru-RU" b="1" i="1" dirty="0" smtClean="0">
                <a:solidFill>
                  <a:srgbClr val="FF0000"/>
                </a:solidFill>
                <a:latin typeface="TimesNewRomanPS-ItalicMT"/>
              </a:rPr>
              <a:t>Незаменимые </a:t>
            </a:r>
            <a:r>
              <a:rPr lang="ru-RU" b="1" i="1" dirty="0">
                <a:solidFill>
                  <a:srgbClr val="FF0000"/>
                </a:solidFill>
                <a:latin typeface="TimesNewRomanPS-ItalicMT"/>
              </a:rPr>
              <a:t>пищевые вещества </a:t>
            </a:r>
            <a:r>
              <a:rPr lang="ru-RU" b="1" dirty="0">
                <a:solidFill>
                  <a:srgbClr val="000000"/>
                </a:solidFill>
                <a:latin typeface="TimesNewRomanPSMT"/>
              </a:rPr>
              <a:t>– вещества, которые не </a:t>
            </a:r>
            <a:r>
              <a:rPr lang="ru-RU" b="1" dirty="0" smtClean="0">
                <a:solidFill>
                  <a:srgbClr val="000000"/>
                </a:solidFill>
                <a:latin typeface="TimesNewRomanPSMT"/>
              </a:rPr>
              <a:t>синтезируются  в организме или синтезируются в недостаточном количестве и должны поступать с пищей.</a:t>
            </a:r>
            <a:r>
              <a:rPr lang="ru-RU" b="1" dirty="0">
                <a:solidFill>
                  <a:srgbClr val="000000"/>
                </a:solidFill>
                <a:latin typeface="TimesNewRomanPSMT"/>
              </a:rPr>
              <a:t/>
            </a:r>
            <a:br>
              <a:rPr lang="ru-RU" b="1" dirty="0">
                <a:solidFill>
                  <a:srgbClr val="000000"/>
                </a:solidFill>
                <a:latin typeface="TimesNewRomanPSMT"/>
              </a:rPr>
            </a:b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2292835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692696"/>
            <a:ext cx="7992888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>
                <a:solidFill>
                  <a:srgbClr val="FF0000"/>
                </a:solidFill>
                <a:latin typeface="TimesNewRomanPS-BoldItalicMT"/>
              </a:rPr>
              <a:t>Рекомендуемые формы и темы просвещения родителей</a:t>
            </a:r>
            <a:r>
              <a:rPr lang="ru-RU" b="1" dirty="0">
                <a:solidFill>
                  <a:srgbClr val="FF0000"/>
                </a:solidFill>
                <a:latin typeface="TimesNewRomanPS-BoldItalicMT"/>
              </a:rPr>
              <a:t/>
            </a:r>
            <a:br>
              <a:rPr lang="ru-RU" b="1" dirty="0">
                <a:solidFill>
                  <a:srgbClr val="FF0000"/>
                </a:solidFill>
                <a:latin typeface="TimesNewRomanPS-BoldItalicMT"/>
              </a:rPr>
            </a:br>
            <a:r>
              <a:rPr lang="ru-RU" b="1" dirty="0">
                <a:solidFill>
                  <a:srgbClr val="FF0000"/>
                </a:solidFill>
                <a:latin typeface="TimesNewRomanPSMT"/>
              </a:rPr>
              <a:t>– </a:t>
            </a:r>
            <a:r>
              <a:rPr lang="ru-RU" b="1" i="1" dirty="0">
                <a:solidFill>
                  <a:srgbClr val="FF0000"/>
                </a:solidFill>
                <a:latin typeface="TimesNewRomanPS-ItalicMT"/>
              </a:rPr>
              <a:t>родительское собрание: </a:t>
            </a:r>
            <a:r>
              <a:rPr lang="ru-RU" b="1" i="1" dirty="0">
                <a:solidFill>
                  <a:srgbClr val="000000"/>
                </a:solidFill>
                <a:latin typeface="TimesNewRomanPS-ItalicMT"/>
              </a:rPr>
              <a:t>«</a:t>
            </a:r>
            <a:r>
              <a:rPr lang="ru-RU" b="1" dirty="0">
                <a:solidFill>
                  <a:srgbClr val="000000"/>
                </a:solidFill>
                <a:latin typeface="TimesNewRomanPSMT"/>
              </a:rPr>
              <a:t>Что необходимо для обеспечения ребенку</a:t>
            </a:r>
            <a:br>
              <a:rPr lang="ru-RU" b="1" dirty="0">
                <a:solidFill>
                  <a:srgbClr val="000000"/>
                </a:solidFill>
                <a:latin typeface="TimesNewRomanPSMT"/>
              </a:rPr>
            </a:br>
            <a:r>
              <a:rPr lang="ru-RU" b="1" dirty="0">
                <a:solidFill>
                  <a:srgbClr val="000000"/>
                </a:solidFill>
                <a:latin typeface="TimesNewRomanPSMT"/>
              </a:rPr>
              <a:t>рационального и сбалансированного питания»;</a:t>
            </a:r>
            <a:br>
              <a:rPr lang="ru-RU" b="1" dirty="0">
                <a:solidFill>
                  <a:srgbClr val="000000"/>
                </a:solidFill>
                <a:latin typeface="TimesNewRomanPSMT"/>
              </a:rPr>
            </a:br>
            <a:r>
              <a:rPr lang="ru-RU" b="1" dirty="0">
                <a:solidFill>
                  <a:srgbClr val="FF0000"/>
                </a:solidFill>
                <a:latin typeface="TimesNewRomanPSMT"/>
              </a:rPr>
              <a:t>– </a:t>
            </a:r>
            <a:r>
              <a:rPr lang="ru-RU" b="1" i="1" dirty="0">
                <a:solidFill>
                  <a:srgbClr val="FF0000"/>
                </a:solidFill>
                <a:latin typeface="TimesNewRomanPS-ItalicMT"/>
              </a:rPr>
              <a:t>дискуссия: </a:t>
            </a:r>
            <a:r>
              <a:rPr lang="ru-RU" b="1" dirty="0">
                <a:solidFill>
                  <a:srgbClr val="000000"/>
                </a:solidFill>
                <a:latin typeface="TimesNewRomanPSMT"/>
              </a:rPr>
              <a:t>«Культура приема пищи: прихоть или необходимость?»;</a:t>
            </a:r>
            <a:br>
              <a:rPr lang="ru-RU" b="1" dirty="0">
                <a:solidFill>
                  <a:srgbClr val="000000"/>
                </a:solidFill>
                <a:latin typeface="TimesNewRomanPSMT"/>
              </a:rPr>
            </a:br>
            <a:r>
              <a:rPr lang="ru-RU" b="1" dirty="0">
                <a:solidFill>
                  <a:srgbClr val="FF0000"/>
                </a:solidFill>
                <a:latin typeface="TimesNewRomanPSMT"/>
              </a:rPr>
              <a:t>– </a:t>
            </a:r>
            <a:r>
              <a:rPr lang="ru-RU" b="1" i="1" dirty="0">
                <a:solidFill>
                  <a:srgbClr val="FF0000"/>
                </a:solidFill>
                <a:latin typeface="TimesNewRomanPS-ItalicMT"/>
              </a:rPr>
              <a:t>устный педагогический журнал: </a:t>
            </a:r>
            <a:r>
              <a:rPr lang="ru-RU" b="1" dirty="0">
                <a:solidFill>
                  <a:srgbClr val="000000"/>
                </a:solidFill>
                <a:latin typeface="TimesNewRomanPSMT"/>
              </a:rPr>
              <a:t>«Правильное питание – залог</a:t>
            </a:r>
            <a:br>
              <a:rPr lang="ru-RU" b="1" dirty="0">
                <a:solidFill>
                  <a:srgbClr val="000000"/>
                </a:solidFill>
                <a:latin typeface="TimesNewRomanPSMT"/>
              </a:rPr>
            </a:br>
            <a:r>
              <a:rPr lang="ru-RU" b="1" dirty="0">
                <a:solidFill>
                  <a:srgbClr val="000000"/>
                </a:solidFill>
                <a:latin typeface="TimesNewRomanPSMT"/>
              </a:rPr>
              <a:t>здоровья»;</a:t>
            </a:r>
            <a:br>
              <a:rPr lang="ru-RU" b="1" dirty="0">
                <a:solidFill>
                  <a:srgbClr val="000000"/>
                </a:solidFill>
                <a:latin typeface="TimesNewRomanPSMT"/>
              </a:rPr>
            </a:br>
            <a:r>
              <a:rPr lang="ru-RU" b="1" dirty="0">
                <a:solidFill>
                  <a:srgbClr val="FF0000"/>
                </a:solidFill>
                <a:latin typeface="TimesNewRomanPSMT"/>
              </a:rPr>
              <a:t>– </a:t>
            </a:r>
            <a:r>
              <a:rPr lang="ru-RU" b="1" i="1" dirty="0">
                <a:solidFill>
                  <a:srgbClr val="FF0000"/>
                </a:solidFill>
                <a:latin typeface="TimesNewRomanPS-ItalicMT"/>
              </a:rPr>
              <a:t>мастер-класс по приготовлению здоровой пищи: </a:t>
            </a:r>
            <a:r>
              <a:rPr lang="ru-RU" b="1" dirty="0">
                <a:solidFill>
                  <a:srgbClr val="000000"/>
                </a:solidFill>
                <a:latin typeface="TimesNewRomanPSMT"/>
              </a:rPr>
              <a:t>«А ну-ка, мамы!»;</a:t>
            </a:r>
            <a:br>
              <a:rPr lang="ru-RU" b="1" dirty="0">
                <a:solidFill>
                  <a:srgbClr val="000000"/>
                </a:solidFill>
                <a:latin typeface="TimesNewRomanPSMT"/>
              </a:rPr>
            </a:br>
            <a:r>
              <a:rPr lang="ru-RU" b="1" dirty="0">
                <a:solidFill>
                  <a:srgbClr val="FF0000"/>
                </a:solidFill>
                <a:latin typeface="TimesNewRomanPSMT"/>
              </a:rPr>
              <a:t>– </a:t>
            </a:r>
            <a:r>
              <a:rPr lang="ru-RU" b="1" i="1" dirty="0">
                <a:solidFill>
                  <a:srgbClr val="FF0000"/>
                </a:solidFill>
                <a:latin typeface="TimesNewRomanPS-ItalicMT"/>
              </a:rPr>
              <a:t>обмен рецептами полезных блюд: </a:t>
            </a:r>
            <a:r>
              <a:rPr lang="ru-RU" b="1" dirty="0">
                <a:solidFill>
                  <a:srgbClr val="000000"/>
                </a:solidFill>
                <a:latin typeface="TimesNewRomanPSMT"/>
              </a:rPr>
              <a:t>«Сундучок бабушкиных рецептов»;</a:t>
            </a:r>
            <a:br>
              <a:rPr lang="ru-RU" b="1" dirty="0">
                <a:solidFill>
                  <a:srgbClr val="000000"/>
                </a:solidFill>
                <a:latin typeface="TimesNewRomanPSMT"/>
              </a:rPr>
            </a:br>
            <a:r>
              <a:rPr lang="ru-RU" b="1" dirty="0">
                <a:solidFill>
                  <a:srgbClr val="FF0000"/>
                </a:solidFill>
                <a:latin typeface="TimesNewRomanPSMT"/>
              </a:rPr>
              <a:t>– </a:t>
            </a:r>
            <a:r>
              <a:rPr lang="ru-RU" b="1" i="1" dirty="0">
                <a:solidFill>
                  <a:srgbClr val="FF0000"/>
                </a:solidFill>
                <a:latin typeface="TimesNewRomanPS-ItalicMT"/>
              </a:rPr>
              <a:t>консультации: </a:t>
            </a:r>
            <a:r>
              <a:rPr lang="ru-RU" b="1" dirty="0">
                <a:solidFill>
                  <a:srgbClr val="000000"/>
                </a:solidFill>
                <a:latin typeface="TimesNewRomanPSMT"/>
              </a:rPr>
              <a:t>«Как приучить ребенка к полезным продуктам»,</a:t>
            </a:r>
            <a:br>
              <a:rPr lang="ru-RU" b="1" dirty="0">
                <a:solidFill>
                  <a:srgbClr val="000000"/>
                </a:solidFill>
                <a:latin typeface="TimesNewRomanPSMT"/>
              </a:rPr>
            </a:br>
            <a:r>
              <a:rPr lang="ru-RU" b="1" dirty="0">
                <a:solidFill>
                  <a:srgbClr val="000000"/>
                </a:solidFill>
                <a:latin typeface="TimesNewRomanPSMT"/>
              </a:rPr>
              <a:t>«</a:t>
            </a:r>
            <a:r>
              <a:rPr lang="ru-RU" b="1" dirty="0" err="1">
                <a:solidFill>
                  <a:srgbClr val="000000"/>
                </a:solidFill>
                <a:latin typeface="TimesNewRomanPSMT"/>
              </a:rPr>
              <a:t>Здоровьесберегающие</a:t>
            </a:r>
            <a:r>
              <a:rPr lang="ru-RU" b="1" dirty="0">
                <a:solidFill>
                  <a:srgbClr val="000000"/>
                </a:solidFill>
                <a:latin typeface="TimesNewRomanPSMT"/>
              </a:rPr>
              <a:t> технологии на логопедических занятиях»,</a:t>
            </a:r>
            <a:br>
              <a:rPr lang="ru-RU" b="1" dirty="0">
                <a:solidFill>
                  <a:srgbClr val="000000"/>
                </a:solidFill>
                <a:latin typeface="TimesNewRomanPSMT"/>
              </a:rPr>
            </a:br>
            <a:r>
              <a:rPr lang="ru-RU" b="1" dirty="0">
                <a:solidFill>
                  <a:srgbClr val="000000"/>
                </a:solidFill>
                <a:latin typeface="TimesNewRomanPSMT"/>
              </a:rPr>
              <a:t>«Все о питании детей», «Правильное питание – залог здоровья»,</a:t>
            </a:r>
            <a:br>
              <a:rPr lang="ru-RU" b="1" dirty="0">
                <a:solidFill>
                  <a:srgbClr val="000000"/>
                </a:solidFill>
                <a:latin typeface="TimesNewRomanPSMT"/>
              </a:rPr>
            </a:br>
            <a:r>
              <a:rPr lang="ru-RU" b="1" dirty="0">
                <a:solidFill>
                  <a:srgbClr val="000000"/>
                </a:solidFill>
                <a:latin typeface="TimesNewRomanPSMT"/>
              </a:rPr>
              <a:t>«Зачем нужно закаливание»;</a:t>
            </a:r>
            <a:br>
              <a:rPr lang="ru-RU" b="1" dirty="0">
                <a:solidFill>
                  <a:srgbClr val="000000"/>
                </a:solidFill>
                <a:latin typeface="TimesNewRomanPSMT"/>
              </a:rPr>
            </a:br>
            <a:r>
              <a:rPr lang="ru-RU" b="1" dirty="0">
                <a:solidFill>
                  <a:srgbClr val="000000"/>
                </a:solidFill>
                <a:latin typeface="TimesNewRomanPSMT"/>
              </a:rPr>
              <a:t>– </a:t>
            </a:r>
            <a:r>
              <a:rPr lang="ru-RU" b="1" i="1" dirty="0">
                <a:solidFill>
                  <a:srgbClr val="000000"/>
                </a:solidFill>
                <a:latin typeface="TimesNewRomanPS-ItalicMT"/>
              </a:rPr>
              <a:t>досуг: </a:t>
            </a:r>
            <a:r>
              <a:rPr lang="ru-RU" b="1" dirty="0">
                <a:solidFill>
                  <a:srgbClr val="000000"/>
                </a:solidFill>
                <a:latin typeface="TimesNewRomanPSMT"/>
              </a:rPr>
              <a:t>«Сервируем стол вместе с детьми»;</a:t>
            </a:r>
            <a:br>
              <a:rPr lang="ru-RU" b="1" dirty="0">
                <a:solidFill>
                  <a:srgbClr val="000000"/>
                </a:solidFill>
                <a:latin typeface="TimesNewRomanPSMT"/>
              </a:rPr>
            </a:br>
            <a:r>
              <a:rPr lang="ru-RU" b="1" dirty="0">
                <a:solidFill>
                  <a:srgbClr val="FF0000"/>
                </a:solidFill>
                <a:latin typeface="TimesNewRomanPSMT"/>
              </a:rPr>
              <a:t>– </a:t>
            </a:r>
            <a:r>
              <a:rPr lang="ru-RU" b="1" i="1" dirty="0">
                <a:solidFill>
                  <a:srgbClr val="FF0000"/>
                </a:solidFill>
                <a:latin typeface="TimesNewRomanPS-ItalicMT"/>
              </a:rPr>
              <a:t>мастер-классы повара с дегустацией блюд, </a:t>
            </a:r>
            <a:r>
              <a:rPr lang="ru-RU" b="1" dirty="0">
                <a:solidFill>
                  <a:srgbClr val="000000"/>
                </a:solidFill>
                <a:latin typeface="TimesNewRomanPSMT"/>
              </a:rPr>
              <a:t>которые полезны для</a:t>
            </a:r>
            <a:br>
              <a:rPr lang="ru-RU" b="1" dirty="0">
                <a:solidFill>
                  <a:srgbClr val="000000"/>
                </a:solidFill>
                <a:latin typeface="TimesNewRomanPSMT"/>
              </a:rPr>
            </a:br>
            <a:r>
              <a:rPr lang="ru-RU" b="1" dirty="0">
                <a:solidFill>
                  <a:srgbClr val="000000"/>
                </a:solidFill>
                <a:latin typeface="TimesNewRomanPSMT"/>
              </a:rPr>
              <a:t>детей, но очень редко входят в культуру питания семьи: «</a:t>
            </a:r>
            <a:r>
              <a:rPr lang="ru-RU" b="1" dirty="0" smtClean="0">
                <a:solidFill>
                  <a:srgbClr val="000000"/>
                </a:solidFill>
                <a:latin typeface="TimesNewRomanPSMT"/>
              </a:rPr>
              <a:t>Необычные и обычные блюда на детском столе».</a:t>
            </a:r>
          </a:p>
          <a:p>
            <a:r>
              <a:rPr lang="ru-RU" b="1" dirty="0" smtClean="0">
                <a:solidFill>
                  <a:srgbClr val="000000"/>
                </a:solidFill>
                <a:latin typeface="TimesNewRomanPSMT"/>
              </a:rPr>
              <a:t>-буклеты и памятки.</a:t>
            </a:r>
            <a:r>
              <a:rPr lang="ru-RU" b="1" dirty="0">
                <a:solidFill>
                  <a:srgbClr val="000000"/>
                </a:solidFill>
                <a:latin typeface="TimesNewRomanPSMT"/>
              </a:rPr>
              <a:t/>
            </a:r>
            <a:br>
              <a:rPr lang="ru-RU" b="1" dirty="0">
                <a:solidFill>
                  <a:srgbClr val="000000"/>
                </a:solidFill>
                <a:latin typeface="TimesNewRomanPSMT"/>
              </a:rPr>
            </a:b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0512277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88641"/>
            <a:ext cx="871296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  <a:latin typeface="TimesNewRomanPSMT"/>
              </a:rPr>
              <a:t>Пища является единственным усвояемым источником энергии,</a:t>
            </a:r>
            <a:br>
              <a:rPr lang="ru-RU" b="1" dirty="0">
                <a:solidFill>
                  <a:srgbClr val="FF0000"/>
                </a:solidFill>
                <a:latin typeface="TimesNewRomanPSMT"/>
              </a:rPr>
            </a:br>
            <a:r>
              <a:rPr lang="ru-RU" b="1" dirty="0">
                <a:solidFill>
                  <a:srgbClr val="FF0000"/>
                </a:solidFill>
                <a:latin typeface="TimesNewRomanPSMT"/>
              </a:rPr>
              <a:t>необходимых ребенку для</a:t>
            </a:r>
            <a:br>
              <a:rPr lang="ru-RU" b="1" dirty="0">
                <a:solidFill>
                  <a:srgbClr val="FF0000"/>
                </a:solidFill>
                <a:latin typeface="TimesNewRomanPSMT"/>
              </a:rPr>
            </a:br>
            <a:r>
              <a:rPr lang="ru-RU" b="1" dirty="0">
                <a:solidFill>
                  <a:srgbClr val="FF0000"/>
                </a:solidFill>
                <a:latin typeface="Wingdings-Regular"/>
              </a:rPr>
              <a:t>✓ </a:t>
            </a:r>
            <a:r>
              <a:rPr lang="ru-RU" b="1" dirty="0">
                <a:solidFill>
                  <a:srgbClr val="FF0000"/>
                </a:solidFill>
                <a:latin typeface="TimesNewRomanPSMT"/>
              </a:rPr>
              <a:t>поддержания структуры и целостности органов и тканей;</a:t>
            </a:r>
            <a:br>
              <a:rPr lang="ru-RU" b="1" dirty="0">
                <a:solidFill>
                  <a:srgbClr val="FF0000"/>
                </a:solidFill>
                <a:latin typeface="TimesNewRomanPSMT"/>
              </a:rPr>
            </a:br>
            <a:r>
              <a:rPr lang="ru-RU" b="1" dirty="0">
                <a:solidFill>
                  <a:srgbClr val="FF0000"/>
                </a:solidFill>
                <a:latin typeface="Wingdings-Regular"/>
              </a:rPr>
              <a:t>✓ </a:t>
            </a:r>
            <a:r>
              <a:rPr lang="ru-RU" b="1" dirty="0">
                <a:solidFill>
                  <a:srgbClr val="FF0000"/>
                </a:solidFill>
                <a:latin typeface="TimesNewRomanPSMT"/>
              </a:rPr>
              <a:t>обеспечения постоянного функционирования внутренних</a:t>
            </a:r>
            <a:br>
              <a:rPr lang="ru-RU" b="1" dirty="0">
                <a:solidFill>
                  <a:srgbClr val="FF0000"/>
                </a:solidFill>
                <a:latin typeface="TimesNewRomanPSMT"/>
              </a:rPr>
            </a:br>
            <a:r>
              <a:rPr lang="ru-RU" b="1" dirty="0">
                <a:solidFill>
                  <a:srgbClr val="FF0000"/>
                </a:solidFill>
                <a:latin typeface="TimesNewRomanPSMT"/>
              </a:rPr>
              <a:t>органов (головного мозга, почек, сердца и др.);</a:t>
            </a:r>
            <a:br>
              <a:rPr lang="ru-RU" b="1" dirty="0">
                <a:solidFill>
                  <a:srgbClr val="FF0000"/>
                </a:solidFill>
                <a:latin typeface="TimesNewRomanPSMT"/>
              </a:rPr>
            </a:br>
            <a:r>
              <a:rPr lang="ru-RU" b="1" dirty="0">
                <a:solidFill>
                  <a:srgbClr val="FF0000"/>
                </a:solidFill>
                <a:latin typeface="Wingdings-Regular"/>
              </a:rPr>
              <a:t>✓ </a:t>
            </a:r>
            <a:r>
              <a:rPr lang="ru-RU" b="1" dirty="0">
                <a:solidFill>
                  <a:srgbClr val="FF0000"/>
                </a:solidFill>
                <a:latin typeface="TimesNewRomanPSMT"/>
              </a:rPr>
              <a:t>осуществления физической и умственной деятельности;</a:t>
            </a:r>
            <a:br>
              <a:rPr lang="ru-RU" b="1" dirty="0">
                <a:solidFill>
                  <a:srgbClr val="FF0000"/>
                </a:solidFill>
                <a:latin typeface="TimesNewRomanPSMT"/>
              </a:rPr>
            </a:br>
            <a:r>
              <a:rPr lang="ru-RU" b="1" dirty="0">
                <a:solidFill>
                  <a:srgbClr val="FF0000"/>
                </a:solidFill>
                <a:latin typeface="Wingdings-Regular"/>
              </a:rPr>
              <a:t>✓ </a:t>
            </a:r>
            <a:r>
              <a:rPr lang="ru-RU" b="1" dirty="0">
                <a:solidFill>
                  <a:srgbClr val="FF0000"/>
                </a:solidFill>
                <a:latin typeface="TimesNewRomanPSMT"/>
              </a:rPr>
              <a:t>обеспечения роста и развития детей.</a:t>
            </a:r>
            <a:r>
              <a:rPr lang="ru-RU" b="1" dirty="0">
                <a:solidFill>
                  <a:srgbClr val="FF0000"/>
                </a:solidFill>
                <a:latin typeface="Wingdings-Regular"/>
              </a:rPr>
              <a:t/>
            </a:r>
            <a:br>
              <a:rPr lang="ru-RU" b="1" dirty="0">
                <a:solidFill>
                  <a:srgbClr val="FF0000"/>
                </a:solidFill>
                <a:latin typeface="Wingdings-Regular"/>
              </a:rPr>
            </a:b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2204864"/>
            <a:ext cx="871296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>
                <a:solidFill>
                  <a:srgbClr val="FF0000"/>
                </a:solidFill>
                <a:latin typeface="TimesNewRomanPS-BoldItalicMT"/>
              </a:rPr>
              <a:t>Белки</a:t>
            </a:r>
            <a:r>
              <a:rPr lang="ru-RU" b="1" dirty="0">
                <a:solidFill>
                  <a:srgbClr val="000000"/>
                </a:solidFill>
                <a:latin typeface="TimesNewRomanPS-BoldItalicMT"/>
              </a:rPr>
              <a:t/>
            </a:r>
            <a:br>
              <a:rPr lang="ru-RU" b="1" dirty="0">
                <a:solidFill>
                  <a:srgbClr val="000000"/>
                </a:solidFill>
                <a:latin typeface="TimesNewRomanPS-BoldItalicMT"/>
              </a:rPr>
            </a:br>
            <a:r>
              <a:rPr lang="ru-RU" b="1" dirty="0">
                <a:solidFill>
                  <a:srgbClr val="000000"/>
                </a:solidFill>
                <a:latin typeface="TimesNewRomanPSMT"/>
              </a:rPr>
              <a:t>Потребность в белках очень высока: от 53 г в день в раннем возрасте</a:t>
            </a:r>
            <a:br>
              <a:rPr lang="ru-RU" b="1" dirty="0">
                <a:solidFill>
                  <a:srgbClr val="000000"/>
                </a:solidFill>
                <a:latin typeface="TimesNewRomanPSMT"/>
              </a:rPr>
            </a:br>
            <a:r>
              <a:rPr lang="ru-RU" b="1" dirty="0">
                <a:solidFill>
                  <a:srgbClr val="000000"/>
                </a:solidFill>
                <a:latin typeface="TimesNewRomanPSMT"/>
              </a:rPr>
              <a:t>до 69-77 г в 6-7 лет. Важно выдерживать правильное соотношение белков</a:t>
            </a:r>
            <a:br>
              <a:rPr lang="ru-RU" b="1" dirty="0">
                <a:solidFill>
                  <a:srgbClr val="000000"/>
                </a:solidFill>
                <a:latin typeface="TimesNewRomanPSMT"/>
              </a:rPr>
            </a:br>
            <a:r>
              <a:rPr lang="ru-RU" b="1" dirty="0">
                <a:solidFill>
                  <a:srgbClr val="000000"/>
                </a:solidFill>
                <a:latin typeface="TimesNewRomanPSMT"/>
              </a:rPr>
              <a:t>растительного и животного происхождения. На долю последних должно</a:t>
            </a:r>
            <a:br>
              <a:rPr lang="ru-RU" b="1" dirty="0">
                <a:solidFill>
                  <a:srgbClr val="000000"/>
                </a:solidFill>
                <a:latin typeface="TimesNewRomanPSMT"/>
              </a:rPr>
            </a:br>
            <a:r>
              <a:rPr lang="ru-RU" b="1" dirty="0">
                <a:solidFill>
                  <a:srgbClr val="000000"/>
                </a:solidFill>
                <a:latin typeface="TimesNewRomanPSMT"/>
              </a:rPr>
              <a:t>приходиться не менее 70% всех белков, получаемых с пищей</a:t>
            </a:r>
            <a:br>
              <a:rPr lang="ru-RU" b="1" dirty="0">
                <a:solidFill>
                  <a:srgbClr val="000000"/>
                </a:solidFill>
                <a:latin typeface="TimesNewRomanPSMT"/>
              </a:rPr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3645024"/>
            <a:ext cx="8712968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>
                <a:solidFill>
                  <a:srgbClr val="FF0000"/>
                </a:solidFill>
                <a:latin typeface="TimesNewRomanPS-BoldItalicMT"/>
              </a:rPr>
              <a:t>Жиры</a:t>
            </a:r>
            <a:r>
              <a:rPr lang="ru-RU" b="1" dirty="0">
                <a:solidFill>
                  <a:srgbClr val="000000"/>
                </a:solidFill>
                <a:latin typeface="TimesNewRomanPS-BoldItalicMT"/>
              </a:rPr>
              <a:t/>
            </a:r>
            <a:br>
              <a:rPr lang="ru-RU" b="1" dirty="0">
                <a:solidFill>
                  <a:srgbClr val="000000"/>
                </a:solidFill>
                <a:latin typeface="TimesNewRomanPS-BoldItalicMT"/>
              </a:rPr>
            </a:br>
            <a:r>
              <a:rPr lang="ru-RU" b="1" dirty="0">
                <a:solidFill>
                  <a:srgbClr val="000000"/>
                </a:solidFill>
                <a:latin typeface="TimesNewRomanPSMT"/>
              </a:rPr>
              <a:t>В возрасте 1,5-7 лет потребность ребенка в жирах приближается к уровню</a:t>
            </a:r>
            <a:br>
              <a:rPr lang="ru-RU" b="1" dirty="0">
                <a:solidFill>
                  <a:srgbClr val="000000"/>
                </a:solidFill>
                <a:latin typeface="TimesNewRomanPSMT"/>
              </a:rPr>
            </a:br>
            <a:r>
              <a:rPr lang="ru-RU" b="1" dirty="0">
                <a:solidFill>
                  <a:srgbClr val="000000"/>
                </a:solidFill>
                <a:latin typeface="TimesNewRomanPSMT"/>
              </a:rPr>
              <a:t>потребности в белках (53-78 г в день соответственно</a:t>
            </a:r>
            <a:r>
              <a:rPr lang="ru-RU" b="1" dirty="0" smtClean="0">
                <a:solidFill>
                  <a:srgbClr val="000000"/>
                </a:solidFill>
                <a:latin typeface="TimesNewRomanPSMT"/>
              </a:rPr>
              <a:t>)</a:t>
            </a:r>
            <a:r>
              <a:rPr lang="ru-RU" dirty="0">
                <a:solidFill>
                  <a:srgbClr val="000000"/>
                </a:solidFill>
                <a:latin typeface="TimesNewRomanPSMT"/>
              </a:rPr>
              <a:t> </a:t>
            </a:r>
            <a:r>
              <a:rPr lang="ru-RU" b="1" dirty="0">
                <a:solidFill>
                  <a:srgbClr val="000000"/>
                </a:solidFill>
                <a:latin typeface="TimesNewRomanPSMT"/>
              </a:rPr>
              <a:t>На их долю</a:t>
            </a:r>
            <a:br>
              <a:rPr lang="ru-RU" b="1" dirty="0">
                <a:solidFill>
                  <a:srgbClr val="000000"/>
                </a:solidFill>
                <a:latin typeface="TimesNewRomanPSMT"/>
              </a:rPr>
            </a:br>
            <a:r>
              <a:rPr lang="ru-RU" b="1" dirty="0">
                <a:solidFill>
                  <a:srgbClr val="000000"/>
                </a:solidFill>
                <a:latin typeface="TimesNewRomanPSMT"/>
              </a:rPr>
              <a:t>должно приходиться около 25% всех жиров (8-10 г</a:t>
            </a:r>
            <a:r>
              <a:rPr lang="ru-RU" b="1" dirty="0" smtClean="0">
                <a:solidFill>
                  <a:srgbClr val="000000"/>
                </a:solidFill>
                <a:latin typeface="TimesNewRomanPSMT"/>
              </a:rPr>
              <a:t>)</a:t>
            </a:r>
          </a:p>
          <a:p>
            <a:pPr algn="ctr"/>
            <a:r>
              <a:rPr lang="ru-RU" b="1" i="1" dirty="0">
                <a:solidFill>
                  <a:srgbClr val="FF0000"/>
                </a:solidFill>
                <a:latin typeface="TimesNewRomanPS-BoldItalicMT"/>
              </a:rPr>
              <a:t>Углеводы</a:t>
            </a:r>
            <a:r>
              <a:rPr lang="ru-RU" b="1" dirty="0">
                <a:solidFill>
                  <a:srgbClr val="000000"/>
                </a:solidFill>
                <a:latin typeface="TimesNewRomanPS-BoldItalicMT"/>
              </a:rPr>
              <a:t/>
            </a:r>
            <a:br>
              <a:rPr lang="ru-RU" b="1" dirty="0">
                <a:solidFill>
                  <a:srgbClr val="000000"/>
                </a:solidFill>
                <a:latin typeface="TimesNewRomanPS-BoldItalicMT"/>
              </a:rPr>
            </a:br>
            <a:r>
              <a:rPr lang="ru-RU" b="1" dirty="0">
                <a:solidFill>
                  <a:srgbClr val="000000"/>
                </a:solidFill>
                <a:latin typeface="TimesNewRomanPSMT"/>
              </a:rPr>
              <a:t>Содержание углеводов в суточном рационе ребенка должно примерно</a:t>
            </a:r>
            <a:br>
              <a:rPr lang="ru-RU" b="1" dirty="0">
                <a:solidFill>
                  <a:srgbClr val="000000"/>
                </a:solidFill>
                <a:latin typeface="TimesNewRomanPSMT"/>
              </a:rPr>
            </a:br>
            <a:r>
              <a:rPr lang="ru-RU" b="1" dirty="0">
                <a:solidFill>
                  <a:srgbClr val="000000"/>
                </a:solidFill>
                <a:latin typeface="TimesNewRomanPSMT"/>
              </a:rPr>
              <a:t>в 4 раза превышать количество белка и жира и составлять 212 г в 1,5-3 года и</a:t>
            </a:r>
            <a:br>
              <a:rPr lang="ru-RU" b="1" dirty="0">
                <a:solidFill>
                  <a:srgbClr val="000000"/>
                </a:solidFill>
                <a:latin typeface="TimesNewRomanPSMT"/>
              </a:rPr>
            </a:br>
            <a:r>
              <a:rPr lang="ru-RU" b="1" dirty="0">
                <a:solidFill>
                  <a:srgbClr val="000000"/>
                </a:solidFill>
                <a:latin typeface="TimesNewRomanPSMT"/>
              </a:rPr>
              <a:t>285 г в 6 лет</a:t>
            </a:r>
            <a:r>
              <a:rPr lang="ru-RU" b="1" dirty="0" smtClean="0">
                <a:solidFill>
                  <a:srgbClr val="000000"/>
                </a:solidFill>
                <a:latin typeface="TimesNewRomanPSMT"/>
              </a:rPr>
              <a:t>.</a:t>
            </a:r>
            <a:r>
              <a:rPr lang="ru-RU" b="1" dirty="0">
                <a:solidFill>
                  <a:srgbClr val="000000"/>
                </a:solidFill>
                <a:latin typeface="TimesNewRomanPSMT"/>
              </a:rPr>
              <a:t> Важнейшим источником углеводов в</a:t>
            </a:r>
            <a:br>
              <a:rPr lang="ru-RU" b="1" dirty="0">
                <a:solidFill>
                  <a:srgbClr val="000000"/>
                </a:solidFill>
                <a:latin typeface="TimesNewRomanPSMT"/>
              </a:rPr>
            </a:br>
            <a:r>
              <a:rPr lang="ru-RU" b="1" dirty="0">
                <a:solidFill>
                  <a:srgbClr val="000000"/>
                </a:solidFill>
                <a:latin typeface="TimesNewRomanPSMT"/>
              </a:rPr>
              <a:t>питании должны быть овощи, фрукты, крупы.</a:t>
            </a:r>
            <a:br>
              <a:rPr lang="ru-RU" b="1" dirty="0">
                <a:solidFill>
                  <a:srgbClr val="000000"/>
                </a:solidFill>
                <a:latin typeface="TimesNewRomanPSMT"/>
              </a:rPr>
            </a:br>
            <a:r>
              <a:rPr lang="ru-RU" b="1" dirty="0">
                <a:solidFill>
                  <a:srgbClr val="000000"/>
                </a:solidFill>
                <a:latin typeface="TimesNewRomanPSMT"/>
              </a:rPr>
              <a:t/>
            </a:r>
            <a:br>
              <a:rPr lang="ru-RU" b="1" dirty="0">
                <a:solidFill>
                  <a:srgbClr val="000000"/>
                </a:solidFill>
                <a:latin typeface="TimesNewRomanPSMT"/>
              </a:rPr>
            </a:br>
            <a:r>
              <a:rPr lang="ru-RU" dirty="0">
                <a:solidFill>
                  <a:srgbClr val="000000"/>
                </a:solidFill>
                <a:latin typeface="TimesNewRomanPSMT"/>
              </a:rPr>
              <a:t/>
            </a:r>
            <a:br>
              <a:rPr lang="ru-RU" dirty="0">
                <a:solidFill>
                  <a:srgbClr val="000000"/>
                </a:solidFill>
                <a:latin typeface="TimesNewRomanPSMT"/>
              </a:rPr>
            </a:br>
            <a:r>
              <a:rPr lang="ru-RU" b="1" dirty="0">
                <a:solidFill>
                  <a:srgbClr val="000000"/>
                </a:solidFill>
                <a:latin typeface="TimesNewRomanPSMT"/>
              </a:rPr>
              <a:t/>
            </a:r>
            <a:br>
              <a:rPr lang="ru-RU" b="1" dirty="0">
                <a:solidFill>
                  <a:srgbClr val="000000"/>
                </a:solidFill>
                <a:latin typeface="TimesNewRomanPSMT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812704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3528" y="764704"/>
            <a:ext cx="8568952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>
                <a:solidFill>
                  <a:srgbClr val="FF0000"/>
                </a:solidFill>
                <a:latin typeface="TimesNewRomanPS-BoldItalicMT"/>
              </a:rPr>
              <a:t>Минеральные вещества, витамины, микроэлементы</a:t>
            </a:r>
            <a:r>
              <a:rPr lang="ru-RU" sz="2000" b="1" dirty="0">
                <a:solidFill>
                  <a:srgbClr val="000000"/>
                </a:solidFill>
                <a:latin typeface="TimesNewRomanPS-BoldItalicMT"/>
              </a:rPr>
              <a:t/>
            </a:r>
            <a:br>
              <a:rPr lang="ru-RU" sz="2000" b="1" dirty="0">
                <a:solidFill>
                  <a:srgbClr val="000000"/>
                </a:solidFill>
                <a:latin typeface="TimesNewRomanPS-BoldItalicMT"/>
              </a:rPr>
            </a:br>
            <a:r>
              <a:rPr lang="ru-RU" b="1" dirty="0">
                <a:solidFill>
                  <a:srgbClr val="000000"/>
                </a:solidFill>
                <a:latin typeface="TimesNewRomanPSMT"/>
              </a:rPr>
              <a:t>Питание ребенка должно содержать достаточное количество</a:t>
            </a:r>
            <a:br>
              <a:rPr lang="ru-RU" b="1" dirty="0">
                <a:solidFill>
                  <a:srgbClr val="000000"/>
                </a:solidFill>
                <a:latin typeface="TimesNewRomanPSMT"/>
              </a:rPr>
            </a:br>
            <a:r>
              <a:rPr lang="ru-RU" b="1" dirty="0">
                <a:solidFill>
                  <a:srgbClr val="000000"/>
                </a:solidFill>
                <a:latin typeface="TimesNewRomanPSMT"/>
              </a:rPr>
              <a:t>минеральных веществ, витаминов, микроэлементов. Они не обладают</a:t>
            </a:r>
            <a:br>
              <a:rPr lang="ru-RU" b="1" dirty="0">
                <a:solidFill>
                  <a:srgbClr val="000000"/>
                </a:solidFill>
                <a:latin typeface="TimesNewRomanPSMT"/>
              </a:rPr>
            </a:br>
            <a:r>
              <a:rPr lang="ru-RU" b="1" dirty="0">
                <a:solidFill>
                  <a:srgbClr val="000000"/>
                </a:solidFill>
                <a:latin typeface="TimesNewRomanPSMT"/>
              </a:rPr>
              <a:t>энергетической ценностью, но необходимы для осуществления </a:t>
            </a:r>
            <a:r>
              <a:rPr lang="ru-RU" b="1" dirty="0" smtClean="0">
                <a:solidFill>
                  <a:srgbClr val="000000"/>
                </a:solidFill>
                <a:latin typeface="TimesNewRomanPSMT"/>
              </a:rPr>
              <a:t>обменных процессов</a:t>
            </a:r>
            <a:r>
              <a:rPr lang="ru-RU" b="1" dirty="0">
                <a:solidFill>
                  <a:srgbClr val="000000"/>
                </a:solidFill>
                <a:latin typeface="TimesNewRomanPSMT"/>
              </a:rPr>
              <a:t>, минералы участвуют в построении органов и тканей.. Витаминно-минеральные </a:t>
            </a:r>
            <a:r>
              <a:rPr lang="ru-RU" b="1" dirty="0" smtClean="0">
                <a:solidFill>
                  <a:srgbClr val="000000"/>
                </a:solidFill>
                <a:latin typeface="TimesNewRomanPSMT"/>
              </a:rPr>
              <a:t>комплексы применяют </a:t>
            </a:r>
            <a:r>
              <a:rPr lang="ru-RU" b="1" dirty="0">
                <a:solidFill>
                  <a:srgbClr val="000000"/>
                </a:solidFill>
                <a:latin typeface="TimesNewRomanPSMT"/>
              </a:rPr>
              <a:t>только по рекомендации врача.</a:t>
            </a:r>
            <a:br>
              <a:rPr lang="ru-RU" b="1" dirty="0">
                <a:solidFill>
                  <a:srgbClr val="000000"/>
                </a:solidFill>
                <a:latin typeface="TimesNewRomanPSMT"/>
              </a:rPr>
            </a:br>
            <a:r>
              <a:rPr lang="ru-RU" b="1" dirty="0">
                <a:solidFill>
                  <a:srgbClr val="000000"/>
                </a:solidFill>
                <a:latin typeface="TimesNewRomanPSMT"/>
              </a:rPr>
              <a:t/>
            </a:r>
            <a:br>
              <a:rPr lang="ru-RU" b="1" dirty="0">
                <a:solidFill>
                  <a:srgbClr val="000000"/>
                </a:solidFill>
                <a:latin typeface="TimesNewRomanPSMT"/>
              </a:rPr>
            </a:br>
            <a:r>
              <a:rPr lang="ru-RU" b="1" dirty="0">
                <a:solidFill>
                  <a:srgbClr val="000000"/>
                </a:solidFill>
                <a:latin typeface="TimesNewRomanPSMT"/>
              </a:rPr>
              <a:t/>
            </a:r>
            <a:br>
              <a:rPr lang="ru-RU" b="1" dirty="0">
                <a:solidFill>
                  <a:srgbClr val="000000"/>
                </a:solidFill>
                <a:latin typeface="TimesNewRomanPSMT"/>
              </a:rPr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3284984"/>
            <a:ext cx="864096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0000"/>
                </a:solidFill>
                <a:latin typeface="TimesNewRomanPSMT"/>
              </a:rPr>
              <a:t>Для детей дошкольного возраста важен строго соблюдаемый </a:t>
            </a:r>
            <a:r>
              <a:rPr lang="ru-RU" b="1" dirty="0" smtClean="0">
                <a:solidFill>
                  <a:srgbClr val="000000"/>
                </a:solidFill>
                <a:latin typeface="TimesNewRomanPSMT"/>
              </a:rPr>
              <a:t>режим </a:t>
            </a:r>
            <a:r>
              <a:rPr lang="ru-RU" b="1" dirty="0">
                <a:solidFill>
                  <a:srgbClr val="000000"/>
                </a:solidFill>
                <a:latin typeface="TimesNewRomanPSMT"/>
              </a:rPr>
              <a:t>питания, в котором предусмотрено не менее 4 приемов пищи, при этом 3 из них должны включать горячее блюдо. Если интервал между приемами </a:t>
            </a:r>
            <a:r>
              <a:rPr lang="ru-RU" b="1" dirty="0" smtClean="0">
                <a:solidFill>
                  <a:srgbClr val="000000"/>
                </a:solidFill>
                <a:latin typeface="TimesNewRomanPSMT"/>
              </a:rPr>
              <a:t>пищи </a:t>
            </a:r>
            <a:r>
              <a:rPr lang="ru-RU" b="1" dirty="0">
                <a:solidFill>
                  <a:srgbClr val="000000"/>
                </a:solidFill>
                <a:latin typeface="TimesNewRomanPSMT"/>
              </a:rPr>
              <a:t>более 4 часов, у детей может возникнуть транзиторная гипогликемия (снижение уровня сахара в крови). Калорийность рациона по приемам пищи распределяется следующим образом: завтрак – 25%, обед – 40%, полдник –15%, ужин – 20 %. Важна длительность приемов пищи: завтрак и ужин </a:t>
            </a:r>
            <a:r>
              <a:rPr lang="ru-RU" b="1" dirty="0" err="1">
                <a:solidFill>
                  <a:srgbClr val="000000"/>
                </a:solidFill>
                <a:latin typeface="TimesNewRomanPSMT"/>
              </a:rPr>
              <a:t>неменее</a:t>
            </a:r>
            <a:r>
              <a:rPr lang="ru-RU" b="1" dirty="0">
                <a:solidFill>
                  <a:srgbClr val="000000"/>
                </a:solidFill>
                <a:latin typeface="TimesNewRomanPSMT"/>
              </a:rPr>
              <a:t> 15-20 минут, обед – 25 минут.</a:t>
            </a:r>
            <a:br>
              <a:rPr lang="ru-RU" b="1" dirty="0">
                <a:solidFill>
                  <a:srgbClr val="000000"/>
                </a:solidFill>
                <a:latin typeface="TimesNewRomanPSMT"/>
              </a:rPr>
            </a:br>
            <a:r>
              <a:rPr lang="ru-RU" b="1" dirty="0">
                <a:solidFill>
                  <a:srgbClr val="000000"/>
                </a:solidFill>
                <a:latin typeface="TimesNewRomanPSMT"/>
              </a:rPr>
              <a:t/>
            </a:r>
            <a:br>
              <a:rPr lang="ru-RU" b="1" dirty="0">
                <a:solidFill>
                  <a:srgbClr val="000000"/>
                </a:solidFill>
                <a:latin typeface="TimesNewRomanPSMT"/>
              </a:rPr>
            </a:br>
            <a:r>
              <a:rPr lang="ru-RU" b="1" dirty="0">
                <a:solidFill>
                  <a:srgbClr val="000000"/>
                </a:solidFill>
                <a:latin typeface="TimesNewRomanPSMT"/>
              </a:rPr>
              <a:t/>
            </a:r>
            <a:br>
              <a:rPr lang="ru-RU" b="1" dirty="0">
                <a:solidFill>
                  <a:srgbClr val="000000"/>
                </a:solidFill>
                <a:latin typeface="TimesNewRomanPSMT"/>
              </a:rPr>
            </a:br>
            <a:r>
              <a:rPr lang="ru-RU" b="1" dirty="0">
                <a:solidFill>
                  <a:srgbClr val="000000"/>
                </a:solidFill>
                <a:latin typeface="TimesNewRomanPSMT"/>
              </a:rPr>
              <a:t/>
            </a:r>
            <a:br>
              <a:rPr lang="ru-RU" b="1" dirty="0">
                <a:solidFill>
                  <a:srgbClr val="000000"/>
                </a:solidFill>
                <a:latin typeface="TimesNewRomanPSMT"/>
              </a:rPr>
            </a:br>
            <a:r>
              <a:rPr lang="ru-RU" b="1" dirty="0">
                <a:solidFill>
                  <a:srgbClr val="000000"/>
                </a:solidFill>
                <a:latin typeface="TimesNewRomanPSMT"/>
              </a:rPr>
              <a:t/>
            </a:r>
            <a:br>
              <a:rPr lang="ru-RU" b="1" dirty="0">
                <a:solidFill>
                  <a:srgbClr val="000000"/>
                </a:solidFill>
                <a:latin typeface="TimesNewRomanPSMT"/>
              </a:rPr>
            </a:br>
            <a:r>
              <a:rPr lang="ru-RU" b="1" dirty="0">
                <a:solidFill>
                  <a:srgbClr val="000000"/>
                </a:solidFill>
                <a:latin typeface="TimesNewRomanPSMT"/>
              </a:rPr>
              <a:t/>
            </a:r>
            <a:br>
              <a:rPr lang="ru-RU" b="1" dirty="0">
                <a:solidFill>
                  <a:srgbClr val="000000"/>
                </a:solidFill>
                <a:latin typeface="TimesNewRomanPSMT"/>
              </a:rPr>
            </a:br>
            <a:r>
              <a:rPr lang="ru-RU" b="1" dirty="0">
                <a:solidFill>
                  <a:srgbClr val="000000"/>
                </a:solidFill>
                <a:latin typeface="TimesNewRomanPSMT"/>
              </a:rPr>
              <a:t/>
            </a:r>
            <a:br>
              <a:rPr lang="ru-RU" b="1" dirty="0">
                <a:solidFill>
                  <a:srgbClr val="000000"/>
                </a:solidFill>
                <a:latin typeface="TimesNewRomanPSMT"/>
              </a:rPr>
            </a:br>
            <a:r>
              <a:rPr lang="ru-RU" b="1" dirty="0">
                <a:solidFill>
                  <a:srgbClr val="000000"/>
                </a:solidFill>
                <a:latin typeface="TimesNewRomanPSMT"/>
              </a:rPr>
              <a:t/>
            </a:r>
            <a:br>
              <a:rPr lang="ru-RU" b="1" dirty="0">
                <a:solidFill>
                  <a:srgbClr val="000000"/>
                </a:solidFill>
                <a:latin typeface="TimesNewRomanPSMT"/>
              </a:rPr>
            </a:b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9343283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88640"/>
            <a:ext cx="878497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FF0000"/>
                </a:solidFill>
                <a:latin typeface="TimesNewRomanPS-BoldMT"/>
              </a:rPr>
              <a:t>ОСНОВЫ БЕЗОПАСНОГО ПОВЕДЕНИЯ ДЕТЕЙ</a:t>
            </a:r>
            <a:br>
              <a:rPr lang="ru-RU" sz="1600" b="1" dirty="0">
                <a:solidFill>
                  <a:srgbClr val="FF0000"/>
                </a:solidFill>
                <a:latin typeface="TimesNewRomanPS-BoldMT"/>
              </a:rPr>
            </a:br>
            <a:r>
              <a:rPr lang="ru-RU" sz="1600" b="1" dirty="0">
                <a:solidFill>
                  <a:srgbClr val="FF0000"/>
                </a:solidFill>
                <a:latin typeface="TimesNewRomanPS-BoldMT"/>
              </a:rPr>
              <a:t>ДОШКОЛЬНОГО ВОЗРАСТА В БЫТУ, СОЦИУМЕ, НА</a:t>
            </a:r>
            <a:br>
              <a:rPr lang="ru-RU" sz="1600" b="1" dirty="0">
                <a:solidFill>
                  <a:srgbClr val="FF0000"/>
                </a:solidFill>
                <a:latin typeface="TimesNewRomanPS-BoldMT"/>
              </a:rPr>
            </a:br>
            <a:r>
              <a:rPr lang="ru-RU" sz="1600" b="1" dirty="0">
                <a:solidFill>
                  <a:srgbClr val="FF0000"/>
                </a:solidFill>
                <a:latin typeface="TimesNewRomanPS-BoldMT"/>
              </a:rPr>
              <a:t>ПРИРОДЕ</a:t>
            </a:r>
            <a:br>
              <a:rPr lang="ru-RU" sz="1600" b="1" dirty="0">
                <a:solidFill>
                  <a:srgbClr val="FF0000"/>
                </a:solidFill>
                <a:latin typeface="TimesNewRomanPS-BoldMT"/>
              </a:rPr>
            </a:br>
            <a:endParaRPr lang="ru-RU" sz="1600" b="1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1124744"/>
            <a:ext cx="8784976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>
                <a:solidFill>
                  <a:srgbClr val="FF0000"/>
                </a:solidFill>
                <a:latin typeface="TimesNewRomanPS-ItalicMT"/>
              </a:rPr>
              <a:t>Безопасность </a:t>
            </a:r>
            <a:r>
              <a:rPr lang="ru-RU" b="1" dirty="0">
                <a:solidFill>
                  <a:srgbClr val="FF0000"/>
                </a:solidFill>
                <a:latin typeface="TimesNewRomanPSMT"/>
              </a:rPr>
              <a:t>–</a:t>
            </a:r>
            <a:r>
              <a:rPr lang="ru-RU" b="1" dirty="0">
                <a:solidFill>
                  <a:srgbClr val="000000"/>
                </a:solidFill>
                <a:latin typeface="TimesNewRomanPSMT"/>
              </a:rPr>
              <a:t> состояние деятельности, при котором с определенной</a:t>
            </a:r>
            <a:br>
              <a:rPr lang="ru-RU" b="1" dirty="0">
                <a:solidFill>
                  <a:srgbClr val="000000"/>
                </a:solidFill>
                <a:latin typeface="TimesNewRomanPSMT"/>
              </a:rPr>
            </a:br>
            <a:r>
              <a:rPr lang="ru-RU" b="1" dirty="0">
                <a:solidFill>
                  <a:srgbClr val="000000"/>
                </a:solidFill>
                <a:latin typeface="TimesNewRomanPSMT"/>
              </a:rPr>
              <a:t>вероятностью исключено проявление опасностей, или отсутствие чрезмерной</a:t>
            </a:r>
            <a:br>
              <a:rPr lang="ru-RU" b="1" dirty="0">
                <a:solidFill>
                  <a:srgbClr val="000000"/>
                </a:solidFill>
                <a:latin typeface="TimesNewRomanPSMT"/>
              </a:rPr>
            </a:br>
            <a:r>
              <a:rPr lang="ru-RU" b="1" dirty="0">
                <a:solidFill>
                  <a:srgbClr val="000000"/>
                </a:solidFill>
                <a:latin typeface="TimesNewRomanPSMT"/>
              </a:rPr>
              <a:t>опасности.</a:t>
            </a:r>
            <a:br>
              <a:rPr lang="ru-RU" b="1" dirty="0">
                <a:solidFill>
                  <a:srgbClr val="000000"/>
                </a:solidFill>
                <a:latin typeface="TimesNewRomanPSMT"/>
              </a:rPr>
            </a:br>
            <a:r>
              <a:rPr lang="ru-RU" b="1" i="1" dirty="0">
                <a:solidFill>
                  <a:srgbClr val="FF0000"/>
                </a:solidFill>
                <a:latin typeface="TimesNewRomanPS-ItalicMT"/>
              </a:rPr>
              <a:t>Безопасность жизнедеятельности </a:t>
            </a:r>
            <a:r>
              <a:rPr lang="ru-RU" b="1" dirty="0">
                <a:solidFill>
                  <a:srgbClr val="000000"/>
                </a:solidFill>
                <a:latin typeface="TimesNewRomanPSMT"/>
              </a:rPr>
              <a:t>– область научных знаний,</a:t>
            </a:r>
            <a:br>
              <a:rPr lang="ru-RU" b="1" dirty="0">
                <a:solidFill>
                  <a:srgbClr val="000000"/>
                </a:solidFill>
                <a:latin typeface="TimesNewRomanPSMT"/>
              </a:rPr>
            </a:br>
            <a:r>
              <a:rPr lang="ru-RU" b="1" dirty="0">
                <a:solidFill>
                  <a:srgbClr val="000000"/>
                </a:solidFill>
                <a:latin typeface="TimesNewRomanPSMT"/>
              </a:rPr>
              <a:t>изучающая опасности и способы защиты от них человека в любых условиях</a:t>
            </a:r>
            <a:br>
              <a:rPr lang="ru-RU" b="1" dirty="0">
                <a:solidFill>
                  <a:srgbClr val="000000"/>
                </a:solidFill>
                <a:latin typeface="TimesNewRomanPSMT"/>
              </a:rPr>
            </a:br>
            <a:r>
              <a:rPr lang="ru-RU" b="1" dirty="0">
                <a:solidFill>
                  <a:srgbClr val="000000"/>
                </a:solidFill>
                <a:latin typeface="TimesNewRomanPSMT"/>
              </a:rPr>
              <a:t>его обитания.</a:t>
            </a:r>
            <a:br>
              <a:rPr lang="ru-RU" b="1" dirty="0">
                <a:solidFill>
                  <a:srgbClr val="000000"/>
                </a:solidFill>
                <a:latin typeface="TimesNewRomanPSMT"/>
              </a:rPr>
            </a:br>
            <a:r>
              <a:rPr lang="ru-RU" b="1" i="1" dirty="0">
                <a:solidFill>
                  <a:srgbClr val="FF0000"/>
                </a:solidFill>
                <a:latin typeface="TimesNewRomanPS-ItalicMT"/>
              </a:rPr>
              <a:t>Жизнедеятельность</a:t>
            </a:r>
            <a:r>
              <a:rPr lang="ru-RU" b="1" i="1" dirty="0">
                <a:solidFill>
                  <a:srgbClr val="000000"/>
                </a:solidFill>
                <a:latin typeface="TimesNewRomanPS-ItalicMT"/>
              </a:rPr>
              <a:t> </a:t>
            </a:r>
            <a:r>
              <a:rPr lang="ru-RU" b="1" dirty="0">
                <a:solidFill>
                  <a:srgbClr val="000000"/>
                </a:solidFill>
                <a:latin typeface="TimesNewRomanPSMT"/>
              </a:rPr>
              <a:t>– сложный биологический процесс, происходящий в</a:t>
            </a:r>
            <a:br>
              <a:rPr lang="ru-RU" b="1" dirty="0">
                <a:solidFill>
                  <a:srgbClr val="000000"/>
                </a:solidFill>
                <a:latin typeface="TimesNewRomanPSMT"/>
              </a:rPr>
            </a:br>
            <a:r>
              <a:rPr lang="ru-RU" b="1" dirty="0">
                <a:solidFill>
                  <a:srgbClr val="000000"/>
                </a:solidFill>
                <a:latin typeface="TimesNewRomanPSMT"/>
              </a:rPr>
              <a:t>организме человека, позволяющий сохранить здоровье и работоспособность.</a:t>
            </a:r>
            <a:br>
              <a:rPr lang="ru-RU" b="1" dirty="0">
                <a:solidFill>
                  <a:srgbClr val="000000"/>
                </a:solidFill>
                <a:latin typeface="TimesNewRomanPSMT"/>
              </a:rPr>
            </a:br>
            <a:r>
              <a:rPr lang="ru-RU" b="1" i="1" dirty="0">
                <a:solidFill>
                  <a:srgbClr val="FF0000"/>
                </a:solidFill>
                <a:latin typeface="TimesNewRomanPS-ItalicMT"/>
              </a:rPr>
              <a:t>Здоровье</a:t>
            </a:r>
            <a:r>
              <a:rPr lang="ru-RU" b="1" i="1" dirty="0">
                <a:solidFill>
                  <a:srgbClr val="000000"/>
                </a:solidFill>
                <a:latin typeface="TimesNewRomanPS-ItalicMT"/>
              </a:rPr>
              <a:t> </a:t>
            </a:r>
            <a:r>
              <a:rPr lang="ru-RU" b="1" dirty="0">
                <a:solidFill>
                  <a:srgbClr val="000000"/>
                </a:solidFill>
                <a:latin typeface="TimesNewRomanPSMT"/>
              </a:rPr>
              <a:t>– состояние полного физического, душевного и социального</a:t>
            </a:r>
            <a:br>
              <a:rPr lang="ru-RU" b="1" dirty="0">
                <a:solidFill>
                  <a:srgbClr val="000000"/>
                </a:solidFill>
                <a:latin typeface="TimesNewRomanPSMT"/>
              </a:rPr>
            </a:br>
            <a:r>
              <a:rPr lang="ru-RU" b="1" dirty="0">
                <a:solidFill>
                  <a:srgbClr val="000000"/>
                </a:solidFill>
                <a:latin typeface="TimesNewRomanPSMT"/>
              </a:rPr>
              <a:t>благополучия, а не только отсутствие болезней и физических дефектов.</a:t>
            </a:r>
            <a:br>
              <a:rPr lang="ru-RU" b="1" dirty="0">
                <a:solidFill>
                  <a:srgbClr val="000000"/>
                </a:solidFill>
                <a:latin typeface="TimesNewRomanPSMT"/>
              </a:rPr>
            </a:br>
            <a:r>
              <a:rPr lang="ru-RU" b="1" i="1" dirty="0">
                <a:solidFill>
                  <a:srgbClr val="000000"/>
                </a:solidFill>
                <a:latin typeface="TimesNewRomanPS-ItalicMT"/>
              </a:rPr>
              <a:t>Опасные факторы </a:t>
            </a:r>
            <a:r>
              <a:rPr lang="ru-RU" b="1" dirty="0">
                <a:solidFill>
                  <a:srgbClr val="000000"/>
                </a:solidFill>
                <a:latin typeface="TimesNewRomanPSMT"/>
              </a:rPr>
              <a:t>– факторы, вызывающие травмы или резкое</a:t>
            </a:r>
            <a:br>
              <a:rPr lang="ru-RU" b="1" dirty="0">
                <a:solidFill>
                  <a:srgbClr val="000000"/>
                </a:solidFill>
                <a:latin typeface="TimesNewRomanPSMT"/>
              </a:rPr>
            </a:br>
            <a:r>
              <a:rPr lang="ru-RU" b="1" dirty="0">
                <a:solidFill>
                  <a:srgbClr val="000000"/>
                </a:solidFill>
                <a:latin typeface="TimesNewRomanPSMT"/>
              </a:rPr>
              <a:t>ухудшение здоровья.</a:t>
            </a:r>
            <a:br>
              <a:rPr lang="ru-RU" b="1" dirty="0">
                <a:solidFill>
                  <a:srgbClr val="000000"/>
                </a:solidFill>
                <a:latin typeface="TimesNewRomanPSMT"/>
              </a:rPr>
            </a:br>
            <a:r>
              <a:rPr lang="ru-RU" b="1" i="1" dirty="0">
                <a:solidFill>
                  <a:srgbClr val="FF0000"/>
                </a:solidFill>
                <a:latin typeface="TimesNewRomanPS-ItalicMT"/>
              </a:rPr>
              <a:t>Факторы риска </a:t>
            </a:r>
            <a:r>
              <a:rPr lang="ru-RU" b="1" dirty="0">
                <a:solidFill>
                  <a:srgbClr val="000000"/>
                </a:solidFill>
                <a:latin typeface="TimesNewRomanPSMT"/>
              </a:rPr>
              <a:t>– факторы, провоцирующие или увеличивающие риск</a:t>
            </a:r>
            <a:br>
              <a:rPr lang="ru-RU" b="1" dirty="0">
                <a:solidFill>
                  <a:srgbClr val="000000"/>
                </a:solidFill>
                <a:latin typeface="TimesNewRomanPSMT"/>
              </a:rPr>
            </a:br>
            <a:r>
              <a:rPr lang="ru-RU" b="1" dirty="0">
                <a:solidFill>
                  <a:srgbClr val="000000"/>
                </a:solidFill>
                <a:latin typeface="TimesNewRomanPSMT"/>
              </a:rPr>
              <a:t>развития определенных заболеваний. Некоторые факторы могут являться</a:t>
            </a:r>
            <a:br>
              <a:rPr lang="ru-RU" b="1" dirty="0">
                <a:solidFill>
                  <a:srgbClr val="000000"/>
                </a:solidFill>
                <a:latin typeface="TimesNewRomanPSMT"/>
              </a:rPr>
            </a:br>
            <a:r>
              <a:rPr lang="ru-RU" b="1" dirty="0">
                <a:solidFill>
                  <a:srgbClr val="000000"/>
                </a:solidFill>
                <a:latin typeface="TimesNewRomanPSMT"/>
              </a:rPr>
              <a:t>наследственными или приобретенными, но в любом случае их слияние</a:t>
            </a:r>
            <a:br>
              <a:rPr lang="ru-RU" b="1" dirty="0">
                <a:solidFill>
                  <a:srgbClr val="000000"/>
                </a:solidFill>
                <a:latin typeface="TimesNewRomanPSMT"/>
              </a:rPr>
            </a:br>
            <a:r>
              <a:rPr lang="ru-RU" b="1" dirty="0">
                <a:solidFill>
                  <a:srgbClr val="000000"/>
                </a:solidFill>
                <a:latin typeface="TimesNewRomanPSMT"/>
              </a:rPr>
              <a:t>проявляется при определенном воздействии.</a:t>
            </a:r>
            <a:br>
              <a:rPr lang="ru-RU" b="1" dirty="0">
                <a:solidFill>
                  <a:srgbClr val="000000"/>
                </a:solidFill>
                <a:latin typeface="TimesNewRomanPSMT"/>
              </a:rPr>
            </a:b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52494590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800</TotalTime>
  <Words>336</Words>
  <Application>Microsoft Office PowerPoint</Application>
  <PresentationFormat>Экран (4:3)</PresentationFormat>
  <Paragraphs>47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Волна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Старшая группа</dc:creator>
  <cp:lastModifiedBy>Старшая группа</cp:lastModifiedBy>
  <cp:revision>21</cp:revision>
  <dcterms:created xsi:type="dcterms:W3CDTF">2026-01-20T03:50:07Z</dcterms:created>
  <dcterms:modified xsi:type="dcterms:W3CDTF">2026-04-24T10:25:55Z</dcterms:modified>
</cp:coreProperties>
</file>