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77" r:id="rId4"/>
    <p:sldId id="278" r:id="rId5"/>
    <p:sldId id="279" r:id="rId6"/>
    <p:sldId id="280" r:id="rId7"/>
    <p:sldId id="281" r:id="rId8"/>
    <p:sldId id="287" r:id="rId9"/>
    <p:sldId id="282" r:id="rId10"/>
    <p:sldId id="288" r:id="rId11"/>
    <p:sldId id="293" r:id="rId12"/>
    <p:sldId id="284" r:id="rId13"/>
    <p:sldId id="289" r:id="rId14"/>
    <p:sldId id="291" r:id="rId15"/>
    <p:sldId id="290" r:id="rId16"/>
    <p:sldId id="272" r:id="rId17"/>
    <p:sldId id="274" r:id="rId18"/>
    <p:sldId id="294" r:id="rId19"/>
    <p:sldId id="295" r:id="rId20"/>
    <p:sldId id="276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17" autoAdjust="0"/>
  </p:normalViewPr>
  <p:slideViewPr>
    <p:cSldViewPr>
      <p:cViewPr>
        <p:scale>
          <a:sx n="90" d="100"/>
          <a:sy n="90" d="100"/>
        </p:scale>
        <p:origin x="-1234" y="2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95675-B9D1-4DB4-B39A-4F3CBFDAB79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0024B4-86B2-4969-988F-7ADA65A4880C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метод как совокупность приемов учебной работы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39BA172-C303-4352-8507-39CFF55E611E}" type="parTrans" cxnId="{10E1D823-D90C-494E-BA33-2F41FD7363E4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93AC85E-34F6-4F31-97CF-68D8B2128F02}" type="sibTrans" cxnId="{10E1D823-D90C-494E-BA33-2F41FD7363E4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1C94FAF-A447-4AA7-9387-111D1BFAC22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как путь, по которому учитель ведет детей к знаниям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DC91056-0FA8-4864-8D08-370517A4C4C2}" type="parTrans" cxnId="{63D2B0AE-5D23-42C9-AA29-D2BBCED9D43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6D254FFB-3F38-471F-AD92-3C496F978A2A}" type="sibTrans" cxnId="{63D2B0AE-5D23-42C9-AA29-D2BBCED9D43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4EEE0A3-AE17-4543-B697-248ED8A92819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как форму содержания обучения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5A11200-7E3F-47AB-A6E8-7F6F44F0346F}" type="parTrans" cxnId="{496F682E-253D-4CC3-B934-77DE05ABCA84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7D26DD4C-D3B4-454D-87CC-D7CE9D90B82C}" type="sibTrans" cxnId="{496F682E-253D-4CC3-B934-77DE05ABCA84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C934492-5AD4-4372-9117-D8D2E42AF968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как способ взаимосвязанной деятельности учителя и учащихся, направленной на достижение целей обучения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E0333A9-0407-44E1-B9E6-B120B72D4EC9}" type="parTrans" cxnId="{FFCCF6E2-4262-444C-82EB-162CB84E56B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D7DAA188-ACE0-4F14-A4C4-F31C6956B122}" type="sibTrans" cxnId="{FFCCF6E2-4262-444C-82EB-162CB84E56B6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4CFAB923-1398-4B9A-83FD-04AA407B2BEC}" type="pres">
      <dgm:prSet presAssocID="{0D595675-B9D1-4DB4-B39A-4F3CBFDAB79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0D0E5F-3DAC-47D2-BC39-7FC048F5C386}" type="pres">
      <dgm:prSet presAssocID="{D40024B4-86B2-4969-988F-7ADA65A4880C}" presName="parentLin" presStyleCnt="0"/>
      <dgm:spPr/>
    </dgm:pt>
    <dgm:pt modelId="{DB409C34-500D-4694-A011-30769AD3D48D}" type="pres">
      <dgm:prSet presAssocID="{D40024B4-86B2-4969-988F-7ADA65A4880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CA77E63-D5EE-42E9-AC0B-ADC6B98182EB}" type="pres">
      <dgm:prSet presAssocID="{D40024B4-86B2-4969-988F-7ADA65A4880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14146-0DAD-4297-A860-F964FCEE7E94}" type="pres">
      <dgm:prSet presAssocID="{D40024B4-86B2-4969-988F-7ADA65A4880C}" presName="negativeSpace" presStyleCnt="0"/>
      <dgm:spPr/>
    </dgm:pt>
    <dgm:pt modelId="{DB803C2F-87DF-4A04-8F98-B795E5CE84D8}" type="pres">
      <dgm:prSet presAssocID="{D40024B4-86B2-4969-988F-7ADA65A4880C}" presName="childText" presStyleLbl="conFgAcc1" presStyleIdx="0" presStyleCnt="4">
        <dgm:presLayoutVars>
          <dgm:bulletEnabled val="1"/>
        </dgm:presLayoutVars>
      </dgm:prSet>
      <dgm:spPr/>
    </dgm:pt>
    <dgm:pt modelId="{BCE891E9-0A6B-41C4-9F3B-2482F72DF4EA}" type="pres">
      <dgm:prSet presAssocID="{093AC85E-34F6-4F31-97CF-68D8B2128F02}" presName="spaceBetweenRectangles" presStyleCnt="0"/>
      <dgm:spPr/>
    </dgm:pt>
    <dgm:pt modelId="{47402FF4-AB8F-4DA4-8002-1BDB74D6DA5D}" type="pres">
      <dgm:prSet presAssocID="{E1C94FAF-A447-4AA7-9387-111D1BFAC227}" presName="parentLin" presStyleCnt="0"/>
      <dgm:spPr/>
    </dgm:pt>
    <dgm:pt modelId="{ACCFCEA5-84D9-44F2-9837-0CCE681CB314}" type="pres">
      <dgm:prSet presAssocID="{E1C94FAF-A447-4AA7-9387-111D1BFAC22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2630A74-0528-47B2-9E37-3F3181E6E6D9}" type="pres">
      <dgm:prSet presAssocID="{E1C94FAF-A447-4AA7-9387-111D1BFAC22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0EDEE-17CF-443D-86B2-1F841233F2E5}" type="pres">
      <dgm:prSet presAssocID="{E1C94FAF-A447-4AA7-9387-111D1BFAC227}" presName="negativeSpace" presStyleCnt="0"/>
      <dgm:spPr/>
    </dgm:pt>
    <dgm:pt modelId="{2F6F0881-0189-4C4E-AF95-B778466F0064}" type="pres">
      <dgm:prSet presAssocID="{E1C94FAF-A447-4AA7-9387-111D1BFAC227}" presName="childText" presStyleLbl="conFgAcc1" presStyleIdx="1" presStyleCnt="4">
        <dgm:presLayoutVars>
          <dgm:bulletEnabled val="1"/>
        </dgm:presLayoutVars>
      </dgm:prSet>
      <dgm:spPr/>
    </dgm:pt>
    <dgm:pt modelId="{3AE2875E-85DD-420C-A79F-03C17299FD11}" type="pres">
      <dgm:prSet presAssocID="{6D254FFB-3F38-471F-AD92-3C496F978A2A}" presName="spaceBetweenRectangles" presStyleCnt="0"/>
      <dgm:spPr/>
    </dgm:pt>
    <dgm:pt modelId="{90F61A42-6595-483D-A603-531CA25A08DE}" type="pres">
      <dgm:prSet presAssocID="{C4EEE0A3-AE17-4543-B697-248ED8A92819}" presName="parentLin" presStyleCnt="0"/>
      <dgm:spPr/>
    </dgm:pt>
    <dgm:pt modelId="{C979D292-84DF-4191-8223-A66084A68371}" type="pres">
      <dgm:prSet presAssocID="{C4EEE0A3-AE17-4543-B697-248ED8A92819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D2C69D71-BB79-49EF-BDBD-86C26C4CC2D9}" type="pres">
      <dgm:prSet presAssocID="{C4EEE0A3-AE17-4543-B697-248ED8A9281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AAE69-EB0D-45B2-A821-80F8EC31D460}" type="pres">
      <dgm:prSet presAssocID="{C4EEE0A3-AE17-4543-B697-248ED8A92819}" presName="negativeSpace" presStyleCnt="0"/>
      <dgm:spPr/>
    </dgm:pt>
    <dgm:pt modelId="{D5EA90AA-A8DF-4761-A631-15C34239718E}" type="pres">
      <dgm:prSet presAssocID="{C4EEE0A3-AE17-4543-B697-248ED8A92819}" presName="childText" presStyleLbl="conFgAcc1" presStyleIdx="2" presStyleCnt="4">
        <dgm:presLayoutVars>
          <dgm:bulletEnabled val="1"/>
        </dgm:presLayoutVars>
      </dgm:prSet>
      <dgm:spPr/>
    </dgm:pt>
    <dgm:pt modelId="{36BB932E-856D-45D7-993A-9FFF77AD979F}" type="pres">
      <dgm:prSet presAssocID="{7D26DD4C-D3B4-454D-87CC-D7CE9D90B82C}" presName="spaceBetweenRectangles" presStyleCnt="0"/>
      <dgm:spPr/>
    </dgm:pt>
    <dgm:pt modelId="{25CD15C9-6DE1-49F4-B922-BEFA6BAC8317}" type="pres">
      <dgm:prSet presAssocID="{EC934492-5AD4-4372-9117-D8D2E42AF968}" presName="parentLin" presStyleCnt="0"/>
      <dgm:spPr/>
    </dgm:pt>
    <dgm:pt modelId="{C700734A-DE7A-4244-A615-D6BA398A59A1}" type="pres">
      <dgm:prSet presAssocID="{EC934492-5AD4-4372-9117-D8D2E42AF968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B6C42108-2A4B-4ADA-8065-420EA886E11D}" type="pres">
      <dgm:prSet presAssocID="{EC934492-5AD4-4372-9117-D8D2E42AF96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8E032B-B57F-45E7-B91D-E1383FA8D333}" type="pres">
      <dgm:prSet presAssocID="{EC934492-5AD4-4372-9117-D8D2E42AF968}" presName="negativeSpace" presStyleCnt="0"/>
      <dgm:spPr/>
    </dgm:pt>
    <dgm:pt modelId="{722BBA88-A740-466A-AB7D-6BC8F290943C}" type="pres">
      <dgm:prSet presAssocID="{EC934492-5AD4-4372-9117-D8D2E42AF96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12FC3AD-D43E-41F8-B535-21DCA0079F6E}" type="presOf" srcId="{C4EEE0A3-AE17-4543-B697-248ED8A92819}" destId="{D2C69D71-BB79-49EF-BDBD-86C26C4CC2D9}" srcOrd="1" destOrd="0" presId="urn:microsoft.com/office/officeart/2005/8/layout/list1"/>
    <dgm:cxn modelId="{E1EA5850-C89A-446D-8A59-0EF94D7395CE}" type="presOf" srcId="{EC934492-5AD4-4372-9117-D8D2E42AF968}" destId="{C700734A-DE7A-4244-A615-D6BA398A59A1}" srcOrd="0" destOrd="0" presId="urn:microsoft.com/office/officeart/2005/8/layout/list1"/>
    <dgm:cxn modelId="{5D63E012-3432-480F-8C38-6D89B7842973}" type="presOf" srcId="{EC934492-5AD4-4372-9117-D8D2E42AF968}" destId="{B6C42108-2A4B-4ADA-8065-420EA886E11D}" srcOrd="1" destOrd="0" presId="urn:microsoft.com/office/officeart/2005/8/layout/list1"/>
    <dgm:cxn modelId="{63D2B0AE-5D23-42C9-AA29-D2BBCED9D436}" srcId="{0D595675-B9D1-4DB4-B39A-4F3CBFDAB796}" destId="{E1C94FAF-A447-4AA7-9387-111D1BFAC227}" srcOrd="1" destOrd="0" parTransId="{6DC91056-0FA8-4864-8D08-370517A4C4C2}" sibTransId="{6D254FFB-3F38-471F-AD92-3C496F978A2A}"/>
    <dgm:cxn modelId="{093E01CC-1F8C-43FE-9E9E-5BD3DE875EEA}" type="presOf" srcId="{D40024B4-86B2-4969-988F-7ADA65A4880C}" destId="{DB409C34-500D-4694-A011-30769AD3D48D}" srcOrd="0" destOrd="0" presId="urn:microsoft.com/office/officeart/2005/8/layout/list1"/>
    <dgm:cxn modelId="{AB5F0515-69C8-4FE7-B71A-C2AB378F00D5}" type="presOf" srcId="{C4EEE0A3-AE17-4543-B697-248ED8A92819}" destId="{C979D292-84DF-4191-8223-A66084A68371}" srcOrd="0" destOrd="0" presId="urn:microsoft.com/office/officeart/2005/8/layout/list1"/>
    <dgm:cxn modelId="{E0C01A5C-1847-4FBA-8537-C238215E481F}" type="presOf" srcId="{D40024B4-86B2-4969-988F-7ADA65A4880C}" destId="{6CA77E63-D5EE-42E9-AC0B-ADC6B98182EB}" srcOrd="1" destOrd="0" presId="urn:microsoft.com/office/officeart/2005/8/layout/list1"/>
    <dgm:cxn modelId="{496F682E-253D-4CC3-B934-77DE05ABCA84}" srcId="{0D595675-B9D1-4DB4-B39A-4F3CBFDAB796}" destId="{C4EEE0A3-AE17-4543-B697-248ED8A92819}" srcOrd="2" destOrd="0" parTransId="{65A11200-7E3F-47AB-A6E8-7F6F44F0346F}" sibTransId="{7D26DD4C-D3B4-454D-87CC-D7CE9D90B82C}"/>
    <dgm:cxn modelId="{DF36828B-2A40-4B10-ABA7-473CCDD6434E}" type="presOf" srcId="{0D595675-B9D1-4DB4-B39A-4F3CBFDAB796}" destId="{4CFAB923-1398-4B9A-83FD-04AA407B2BEC}" srcOrd="0" destOrd="0" presId="urn:microsoft.com/office/officeart/2005/8/layout/list1"/>
    <dgm:cxn modelId="{10E1D823-D90C-494E-BA33-2F41FD7363E4}" srcId="{0D595675-B9D1-4DB4-B39A-4F3CBFDAB796}" destId="{D40024B4-86B2-4969-988F-7ADA65A4880C}" srcOrd="0" destOrd="0" parTransId="{B39BA172-C303-4352-8507-39CFF55E611E}" sibTransId="{093AC85E-34F6-4F31-97CF-68D8B2128F02}"/>
    <dgm:cxn modelId="{FFCCF6E2-4262-444C-82EB-162CB84E56B6}" srcId="{0D595675-B9D1-4DB4-B39A-4F3CBFDAB796}" destId="{EC934492-5AD4-4372-9117-D8D2E42AF968}" srcOrd="3" destOrd="0" parTransId="{FE0333A9-0407-44E1-B9E6-B120B72D4EC9}" sibTransId="{D7DAA188-ACE0-4F14-A4C4-F31C6956B122}"/>
    <dgm:cxn modelId="{AF8E01A3-C449-4708-989B-7AD1261C0C00}" type="presOf" srcId="{E1C94FAF-A447-4AA7-9387-111D1BFAC227}" destId="{02630A74-0528-47B2-9E37-3F3181E6E6D9}" srcOrd="1" destOrd="0" presId="urn:microsoft.com/office/officeart/2005/8/layout/list1"/>
    <dgm:cxn modelId="{06E44102-5995-403F-A035-673707DC8405}" type="presOf" srcId="{E1C94FAF-A447-4AA7-9387-111D1BFAC227}" destId="{ACCFCEA5-84D9-44F2-9837-0CCE681CB314}" srcOrd="0" destOrd="0" presId="urn:microsoft.com/office/officeart/2005/8/layout/list1"/>
    <dgm:cxn modelId="{9295D38E-C2E7-402B-8CB3-709BD6D6D60D}" type="presParOf" srcId="{4CFAB923-1398-4B9A-83FD-04AA407B2BEC}" destId="{280D0E5F-3DAC-47D2-BC39-7FC048F5C386}" srcOrd="0" destOrd="0" presId="urn:microsoft.com/office/officeart/2005/8/layout/list1"/>
    <dgm:cxn modelId="{AA5B7071-FFE3-4552-99F4-258782F55E74}" type="presParOf" srcId="{280D0E5F-3DAC-47D2-BC39-7FC048F5C386}" destId="{DB409C34-500D-4694-A011-30769AD3D48D}" srcOrd="0" destOrd="0" presId="urn:microsoft.com/office/officeart/2005/8/layout/list1"/>
    <dgm:cxn modelId="{5992F6A0-A9F5-4281-B3ED-8278F5E3426B}" type="presParOf" srcId="{280D0E5F-3DAC-47D2-BC39-7FC048F5C386}" destId="{6CA77E63-D5EE-42E9-AC0B-ADC6B98182EB}" srcOrd="1" destOrd="0" presId="urn:microsoft.com/office/officeart/2005/8/layout/list1"/>
    <dgm:cxn modelId="{C98C7058-7268-4DD0-811A-88C5A35D7FBB}" type="presParOf" srcId="{4CFAB923-1398-4B9A-83FD-04AA407B2BEC}" destId="{93314146-0DAD-4297-A860-F964FCEE7E94}" srcOrd="1" destOrd="0" presId="urn:microsoft.com/office/officeart/2005/8/layout/list1"/>
    <dgm:cxn modelId="{0828658D-9A58-4DF3-94B5-0B6C00FD1251}" type="presParOf" srcId="{4CFAB923-1398-4B9A-83FD-04AA407B2BEC}" destId="{DB803C2F-87DF-4A04-8F98-B795E5CE84D8}" srcOrd="2" destOrd="0" presId="urn:microsoft.com/office/officeart/2005/8/layout/list1"/>
    <dgm:cxn modelId="{2D6C05D7-9BE9-46C5-A90B-88AC9B72E9AD}" type="presParOf" srcId="{4CFAB923-1398-4B9A-83FD-04AA407B2BEC}" destId="{BCE891E9-0A6B-41C4-9F3B-2482F72DF4EA}" srcOrd="3" destOrd="0" presId="urn:microsoft.com/office/officeart/2005/8/layout/list1"/>
    <dgm:cxn modelId="{79B2C94D-0A07-484E-A50A-5667D92DE194}" type="presParOf" srcId="{4CFAB923-1398-4B9A-83FD-04AA407B2BEC}" destId="{47402FF4-AB8F-4DA4-8002-1BDB74D6DA5D}" srcOrd="4" destOrd="0" presId="urn:microsoft.com/office/officeart/2005/8/layout/list1"/>
    <dgm:cxn modelId="{0625A535-3455-4E46-BAC3-651AFA67B31F}" type="presParOf" srcId="{47402FF4-AB8F-4DA4-8002-1BDB74D6DA5D}" destId="{ACCFCEA5-84D9-44F2-9837-0CCE681CB314}" srcOrd="0" destOrd="0" presId="urn:microsoft.com/office/officeart/2005/8/layout/list1"/>
    <dgm:cxn modelId="{F5837142-7DC9-46C4-AC56-7F561DCFFDE4}" type="presParOf" srcId="{47402FF4-AB8F-4DA4-8002-1BDB74D6DA5D}" destId="{02630A74-0528-47B2-9E37-3F3181E6E6D9}" srcOrd="1" destOrd="0" presId="urn:microsoft.com/office/officeart/2005/8/layout/list1"/>
    <dgm:cxn modelId="{CC7CDF2E-AD78-4503-9ED6-6F62BCA82234}" type="presParOf" srcId="{4CFAB923-1398-4B9A-83FD-04AA407B2BEC}" destId="{0920EDEE-17CF-443D-86B2-1F841233F2E5}" srcOrd="5" destOrd="0" presId="urn:microsoft.com/office/officeart/2005/8/layout/list1"/>
    <dgm:cxn modelId="{6A3ABB1D-B21D-4A59-AFAD-660FB6FC19C5}" type="presParOf" srcId="{4CFAB923-1398-4B9A-83FD-04AA407B2BEC}" destId="{2F6F0881-0189-4C4E-AF95-B778466F0064}" srcOrd="6" destOrd="0" presId="urn:microsoft.com/office/officeart/2005/8/layout/list1"/>
    <dgm:cxn modelId="{BD706584-F1E2-4B7A-9431-191526BB1284}" type="presParOf" srcId="{4CFAB923-1398-4B9A-83FD-04AA407B2BEC}" destId="{3AE2875E-85DD-420C-A79F-03C17299FD11}" srcOrd="7" destOrd="0" presId="urn:microsoft.com/office/officeart/2005/8/layout/list1"/>
    <dgm:cxn modelId="{70C51C1D-3A7E-490B-BD02-D4F4A43BC1D3}" type="presParOf" srcId="{4CFAB923-1398-4B9A-83FD-04AA407B2BEC}" destId="{90F61A42-6595-483D-A603-531CA25A08DE}" srcOrd="8" destOrd="0" presId="urn:microsoft.com/office/officeart/2005/8/layout/list1"/>
    <dgm:cxn modelId="{5E96ED01-8EDE-45D0-A0F4-267989DBA052}" type="presParOf" srcId="{90F61A42-6595-483D-A603-531CA25A08DE}" destId="{C979D292-84DF-4191-8223-A66084A68371}" srcOrd="0" destOrd="0" presId="urn:microsoft.com/office/officeart/2005/8/layout/list1"/>
    <dgm:cxn modelId="{DF161B59-8D4B-4289-A745-4FDD1813421F}" type="presParOf" srcId="{90F61A42-6595-483D-A603-531CA25A08DE}" destId="{D2C69D71-BB79-49EF-BDBD-86C26C4CC2D9}" srcOrd="1" destOrd="0" presId="urn:microsoft.com/office/officeart/2005/8/layout/list1"/>
    <dgm:cxn modelId="{0A11A02E-D528-444D-9B20-105374F4835C}" type="presParOf" srcId="{4CFAB923-1398-4B9A-83FD-04AA407B2BEC}" destId="{6EEAAE69-EB0D-45B2-A821-80F8EC31D460}" srcOrd="9" destOrd="0" presId="urn:microsoft.com/office/officeart/2005/8/layout/list1"/>
    <dgm:cxn modelId="{40E3AACB-016E-4891-B79B-665139ECAF8B}" type="presParOf" srcId="{4CFAB923-1398-4B9A-83FD-04AA407B2BEC}" destId="{D5EA90AA-A8DF-4761-A631-15C34239718E}" srcOrd="10" destOrd="0" presId="urn:microsoft.com/office/officeart/2005/8/layout/list1"/>
    <dgm:cxn modelId="{78E13AAC-951A-4E01-A319-A6280A3221F2}" type="presParOf" srcId="{4CFAB923-1398-4B9A-83FD-04AA407B2BEC}" destId="{36BB932E-856D-45D7-993A-9FFF77AD979F}" srcOrd="11" destOrd="0" presId="urn:microsoft.com/office/officeart/2005/8/layout/list1"/>
    <dgm:cxn modelId="{8B8C25DF-630B-4F2A-9A15-08D43BEECA4D}" type="presParOf" srcId="{4CFAB923-1398-4B9A-83FD-04AA407B2BEC}" destId="{25CD15C9-6DE1-49F4-B922-BEFA6BAC8317}" srcOrd="12" destOrd="0" presId="urn:microsoft.com/office/officeart/2005/8/layout/list1"/>
    <dgm:cxn modelId="{B77C85A3-4C94-4AC9-A619-911A9E16A4F3}" type="presParOf" srcId="{25CD15C9-6DE1-49F4-B922-BEFA6BAC8317}" destId="{C700734A-DE7A-4244-A615-D6BA398A59A1}" srcOrd="0" destOrd="0" presId="urn:microsoft.com/office/officeart/2005/8/layout/list1"/>
    <dgm:cxn modelId="{C533BCF0-2C30-457F-A845-23BEF83261AD}" type="presParOf" srcId="{25CD15C9-6DE1-49F4-B922-BEFA6BAC8317}" destId="{B6C42108-2A4B-4ADA-8065-420EA886E11D}" srcOrd="1" destOrd="0" presId="urn:microsoft.com/office/officeart/2005/8/layout/list1"/>
    <dgm:cxn modelId="{0727B70D-249D-4E8B-8E3E-36D13CB33271}" type="presParOf" srcId="{4CFAB923-1398-4B9A-83FD-04AA407B2BEC}" destId="{808E032B-B57F-45E7-B91D-E1383FA8D333}" srcOrd="13" destOrd="0" presId="urn:microsoft.com/office/officeart/2005/8/layout/list1"/>
    <dgm:cxn modelId="{A1C78030-DB53-43F4-A22B-6257E7039AD3}" type="presParOf" srcId="{4CFAB923-1398-4B9A-83FD-04AA407B2BEC}" destId="{722BBA88-A740-466A-AB7D-6BC8F290943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803C2F-87DF-4A04-8F98-B795E5CE84D8}">
      <dsp:nvSpPr>
        <dsp:cNvPr id="0" name=""/>
        <dsp:cNvSpPr/>
      </dsp:nvSpPr>
      <dsp:spPr>
        <a:xfrm>
          <a:off x="0" y="468999"/>
          <a:ext cx="756084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77E63-D5EE-42E9-AC0B-ADC6B98182EB}">
      <dsp:nvSpPr>
        <dsp:cNvPr id="0" name=""/>
        <dsp:cNvSpPr/>
      </dsp:nvSpPr>
      <dsp:spPr>
        <a:xfrm>
          <a:off x="378042" y="55719"/>
          <a:ext cx="5292588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метод как совокупность приемов учебной работы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8391" y="96068"/>
        <a:ext cx="5211890" cy="745862"/>
      </dsp:txXfrm>
    </dsp:sp>
    <dsp:sp modelId="{2F6F0881-0189-4C4E-AF95-B778466F0064}">
      <dsp:nvSpPr>
        <dsp:cNvPr id="0" name=""/>
        <dsp:cNvSpPr/>
      </dsp:nvSpPr>
      <dsp:spPr>
        <a:xfrm>
          <a:off x="0" y="1739079"/>
          <a:ext cx="756084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630A74-0528-47B2-9E37-3F3181E6E6D9}">
      <dsp:nvSpPr>
        <dsp:cNvPr id="0" name=""/>
        <dsp:cNvSpPr/>
      </dsp:nvSpPr>
      <dsp:spPr>
        <a:xfrm>
          <a:off x="378042" y="1325799"/>
          <a:ext cx="5292588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как путь, по которому учитель ведет детей к знаниям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8391" y="1366148"/>
        <a:ext cx="5211890" cy="745862"/>
      </dsp:txXfrm>
    </dsp:sp>
    <dsp:sp modelId="{D5EA90AA-A8DF-4761-A631-15C34239718E}">
      <dsp:nvSpPr>
        <dsp:cNvPr id="0" name=""/>
        <dsp:cNvSpPr/>
      </dsp:nvSpPr>
      <dsp:spPr>
        <a:xfrm>
          <a:off x="0" y="3009160"/>
          <a:ext cx="756084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C69D71-BB79-49EF-BDBD-86C26C4CC2D9}">
      <dsp:nvSpPr>
        <dsp:cNvPr id="0" name=""/>
        <dsp:cNvSpPr/>
      </dsp:nvSpPr>
      <dsp:spPr>
        <a:xfrm>
          <a:off x="378042" y="2595880"/>
          <a:ext cx="5292588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как форму содержания обучения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8391" y="2636229"/>
        <a:ext cx="5211890" cy="745862"/>
      </dsp:txXfrm>
    </dsp:sp>
    <dsp:sp modelId="{722BBA88-A740-466A-AB7D-6BC8F290943C}">
      <dsp:nvSpPr>
        <dsp:cNvPr id="0" name=""/>
        <dsp:cNvSpPr/>
      </dsp:nvSpPr>
      <dsp:spPr>
        <a:xfrm>
          <a:off x="0" y="4279240"/>
          <a:ext cx="756084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C42108-2A4B-4ADA-8065-420EA886E11D}">
      <dsp:nvSpPr>
        <dsp:cNvPr id="0" name=""/>
        <dsp:cNvSpPr/>
      </dsp:nvSpPr>
      <dsp:spPr>
        <a:xfrm>
          <a:off x="378042" y="3865960"/>
          <a:ext cx="5292588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047" tIns="0" rIns="20004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как способ взаимосвязанной деятельности учителя и учащихся, направленной на достижение целей обучения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8391" y="3906309"/>
        <a:ext cx="5211890" cy="74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A605D-D785-4DCE-94C7-052A8BF2E1D0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A2E86-9523-4EF2-90D3-3E23920F2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71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A2E86-9523-4EF2-90D3-3E23920F28D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819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A2E86-9523-4EF2-90D3-3E23920F28D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132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A2E86-9523-4EF2-90D3-3E23920F28D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606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rends.rbc.ru/trends/education/602e8b029a79479cc9e27696" TargetMode="External"/><Relationship Id="rId2" Type="http://schemas.openxmlformats.org/officeDocument/2006/relationships/hyperlink" Target="https://bookonlime.ru/lecture/31-principy-i-metody-obucheniya-na-urokah-tehnologi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fourok.ru/prezentaciya-po-tehnologii-metody-i-priemy-obucheniya-na-urokah-tehnologii-v-ramkah-realizacii-fgos-ooo-5670004.html" TargetMode="External"/><Relationship Id="rId4" Type="http://schemas.openxmlformats.org/officeDocument/2006/relationships/hyperlink" Target="https://www.google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052736"/>
            <a:ext cx="6957986" cy="258943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n w="2857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«Методы, приемы и средства</a:t>
            </a:r>
            <a:br>
              <a:rPr lang="ru-RU" sz="4000" dirty="0" smtClean="0">
                <a:ln w="2857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n w="28575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обучения на уроках технологии»</a:t>
            </a:r>
            <a:endParaRPr lang="ru-RU" sz="4000" dirty="0">
              <a:ln w="28575" cmpd="sng">
                <a:solidFill>
                  <a:schemeClr val="accent4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149080"/>
            <a:ext cx="4460032" cy="119970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pPr algn="l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Мельникова Елена Викторовна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63244"/>
            <a:ext cx="1071570" cy="7264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79712" y="126323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средняя общеобразовательная школа №16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63888" y="623731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Березники, 2022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8"/>
          <p:cNvSpPr txBox="1">
            <a:spLocks/>
          </p:cNvSpPr>
          <p:nvPr/>
        </p:nvSpPr>
        <p:spPr>
          <a:xfrm>
            <a:off x="467544" y="116632"/>
            <a:ext cx="8229600" cy="720080"/>
          </a:xfrm>
          <a:prstGeom prst="rect">
            <a:avLst/>
          </a:prstGeom>
        </p:spPr>
        <p:txBody>
          <a:bodyPr vert="horz" rtlCol="0" anchor="ctr">
            <a:normAutofit fontScale="92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МЕТОДЫ, ПРИЁМЫ И СРЕДСТВА ОБУЧЕНИЯ</a:t>
            </a:r>
            <a:endParaRPr lang="ru-RU" sz="2800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0069" y="890463"/>
            <a:ext cx="1656184" cy="4355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СРЕДСТВО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35896" y="859547"/>
            <a:ext cx="1698187" cy="4488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01487" y="900558"/>
            <a:ext cx="1368152" cy="43204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ПРИЕМ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8002" y="5284879"/>
            <a:ext cx="2069008" cy="108012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Описания, инструкции, учебники, проекты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08778" y="4080038"/>
            <a:ext cx="2088232" cy="99806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учебники, литература,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компьютер, таблицы,  схемы, рисунки, модели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08778" y="2819007"/>
            <a:ext cx="2146998" cy="10065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ертежные, вычислительные и измерительные инструменты, учебники, литература, компьютер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95536" y="1600496"/>
            <a:ext cx="2160240" cy="9634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таблицы, учебники, карточки для устной работы, компьютерная презентация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416861" y="1542161"/>
            <a:ext cx="2302731" cy="10801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Фронтальные опросы, беседы, разработка сюжетного  рассказа, аналитического картинного описания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466656" y="2785337"/>
            <a:ext cx="2252936" cy="109124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плана или таблицы или ментальных карт, выписывание понятий, анализ документов, построение чертеже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471790" y="4131590"/>
            <a:ext cx="2252936" cy="101777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перфокартами, с моделями, работа по образцам, по алгоритму;  творческие работы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510539" y="5327873"/>
            <a:ext cx="2186605" cy="107429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и лабораторные работы, создание проектов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трелка влево 49"/>
          <p:cNvSpPr/>
          <p:nvPr/>
        </p:nvSpPr>
        <p:spPr>
          <a:xfrm>
            <a:off x="2303711" y="1108216"/>
            <a:ext cx="1260177" cy="1605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/>
          <p:cNvSpPr/>
          <p:nvPr/>
        </p:nvSpPr>
        <p:spPr>
          <a:xfrm>
            <a:off x="5399872" y="1108216"/>
            <a:ext cx="1620400" cy="160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решение 53"/>
          <p:cNvSpPr/>
          <p:nvPr/>
        </p:nvSpPr>
        <p:spPr>
          <a:xfrm>
            <a:off x="2848154" y="1403659"/>
            <a:ext cx="3385819" cy="116028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УСТНЫЙ</a:t>
            </a:r>
          </a:p>
        </p:txBody>
      </p:sp>
      <p:sp>
        <p:nvSpPr>
          <p:cNvPr id="55" name="Блок-схема: решение 54"/>
          <p:cNvSpPr/>
          <p:nvPr/>
        </p:nvSpPr>
        <p:spPr>
          <a:xfrm>
            <a:off x="2704859" y="2710456"/>
            <a:ext cx="3672407" cy="11394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СЛОВЕСНО-ГРАФИЧЕСКИЙ</a:t>
            </a:r>
          </a:p>
        </p:txBody>
      </p:sp>
      <p:sp>
        <p:nvSpPr>
          <p:cNvPr id="56" name="Блок-схема: решение 55"/>
          <p:cNvSpPr/>
          <p:nvPr/>
        </p:nvSpPr>
        <p:spPr>
          <a:xfrm>
            <a:off x="2769119" y="3989076"/>
            <a:ext cx="3524045" cy="116028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НАГЛЯДНЫЙ</a:t>
            </a:r>
          </a:p>
        </p:txBody>
      </p:sp>
      <p:sp>
        <p:nvSpPr>
          <p:cNvPr id="58" name="Блок-схема: решение 57"/>
          <p:cNvSpPr/>
          <p:nvPr/>
        </p:nvSpPr>
        <p:spPr>
          <a:xfrm>
            <a:off x="2769118" y="5284879"/>
            <a:ext cx="3524045" cy="116028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ПРАКТИЧЕСКИЙ</a:t>
            </a:r>
          </a:p>
        </p:txBody>
      </p:sp>
    </p:spTree>
    <p:extLst>
      <p:ext uri="{BB962C8B-B14F-4D97-AF65-F5344CB8AC3E}">
        <p14:creationId xmlns:p14="http://schemas.microsoft.com/office/powerpoint/2010/main" val="4193472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уроках технологии можно использовать следующие современные методы работы, обеспечивающие формирование познавательной активности, креативного мышления и творческого воображения: «Мухомор», «Верные и неверные утверждения», «Перекрестные ассоциации», «РАФТ», 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Фишнбоун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», «Инфо-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угадайка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», «Схема предсказаний», «Ментальная карта», «Четыре угла», «Диаграмма Венна», «Экспертиза»,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Денотатный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граф», «Круги по воде», «Ключевые понятия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«Кейс -метод»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др.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Современные приемы и методы:</a:t>
            </a:r>
            <a:b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024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24745"/>
            <a:ext cx="8229600" cy="1440159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Ментальные карты (интеллект-карты,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map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— метод организации идей, задач, концепций и любой другой информации. Ментальные карты помогают визуально структурировать, запоминать и объяснять сложные вещи.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Например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записать тезисы выступления или составить учебный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 marL="109728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центре всех ментальных карт — главная идея. От нее отходят ключевые мысли,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которые    можно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делить на подпункты до тех пор, пока вы не структурируете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всю информацию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8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ello_html_7256576.png"/>
          <p:cNvPicPr>
            <a:picLocks noChangeAspect="1"/>
          </p:cNvPicPr>
          <p:nvPr/>
        </p:nvPicPr>
        <p:blipFill rotWithShape="1">
          <a:blip r:embed="rId2" cstate="print"/>
          <a:srcRect l="11710" t="14599" r="5229" b="9051"/>
          <a:stretch/>
        </p:blipFill>
        <p:spPr>
          <a:xfrm>
            <a:off x="2771811" y="3068960"/>
            <a:ext cx="603253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0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19507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КЕЙС - МЕТОД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Имитация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реального события.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Проблема-цель-сбор информации-анализ-гипотезы-вывод-заключение-самоконтроль-результат.</a:t>
            </a:r>
          </a:p>
          <a:p>
            <a:pPr marL="342900" indent="-342900">
              <a:buAutoNum type="arabicPeriod"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 Объект: кадры из мультфильма «</a:t>
            </a:r>
            <a:r>
              <a:rPr lang="ru-RU" sz="28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горе»). Раздел Кулинария, тема «Оборудование кухни и уход» 5класс.</a:t>
            </a:r>
          </a:p>
          <a:p>
            <a:pPr marL="342900" indent="-342900">
              <a:buAutoNum type="arabicPeriod"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Кейс-задание.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Проанализировать ситуацию в мультфильме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Скажите, какое горе случилось с </a:t>
            </a:r>
            <a:r>
              <a:rPr lang="ru-RU" sz="28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Федорой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Соблюдала ли Федора санитарно-гигиенические требования?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Предложите, как можно помочь Федоре?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Составьте план ухода за кухонной посудой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означают слова «</a:t>
            </a:r>
            <a:r>
              <a:rPr lang="ru-RU" sz="2800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горе».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Какие средства использовать для ухода</a:t>
            </a:r>
          </a:p>
          <a:p>
            <a:pPr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за посудой? и т.п.</a:t>
            </a:r>
          </a:p>
          <a:p>
            <a:endParaRPr lang="ru-RU" dirty="0"/>
          </a:p>
        </p:txBody>
      </p:sp>
      <p:sp>
        <p:nvSpPr>
          <p:cNvPr id="5" name="Заголовок 8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Федорино горе — Книги для малышей — купить книгу ISBN: 978-5-7833-1892-4 по  выгодной цене на Яндекс Марке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35648"/>
            <a:ext cx="3499648" cy="263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141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5978" y="1250288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Прием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«Кольца Венна»,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«Диаграмма Венна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стал активно применяться в рамках технологии развития критического мышления. Впервые прием описан английским ученым Джоном Венном в книге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«Символическая логика».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графический способ, который используется, когда нужно сравнить два или более понятия, явления, способа, предмета.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«Кольца Венна» помогают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выявить общее в двух или нескольких явлениях, подчеркнуть различия и обобщить знание по заявленной теме.</a:t>
            </a:r>
            <a:endParaRPr lang="ru-RU" sz="2400" dirty="0"/>
          </a:p>
        </p:txBody>
      </p:sp>
      <p:sp>
        <p:nvSpPr>
          <p:cNvPr id="5" name="Заголовок 8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 rotWithShape="1">
          <a:blip r:embed="rId2" cstate="print"/>
          <a:srcRect t="18262"/>
          <a:stretch/>
        </p:blipFill>
        <p:spPr>
          <a:xfrm>
            <a:off x="4365814" y="4653136"/>
            <a:ext cx="4312129" cy="205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97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2009493"/>
          </a:xfrm>
        </p:spPr>
        <p:txBody>
          <a:bodyPr>
            <a:normAutofit/>
          </a:bodyPr>
          <a:lstStyle/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. На уроке выявляются два или более понятий, терминов, явлений, которые нужно сравнить.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. Ученики рисуют кольца и заполняют графы.</a:t>
            </a:r>
          </a:p>
          <a:p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3. На этапе осмысления (закрепления материала) происходит обсуждение составленных диаграмм (в парах, в группах).</a:t>
            </a:r>
          </a:p>
          <a:p>
            <a:endParaRPr lang="ru-RU" dirty="0"/>
          </a:p>
        </p:txBody>
      </p:sp>
      <p:sp>
        <p:nvSpPr>
          <p:cNvPr id="5" name="Заголовок 8"/>
          <p:cNvSpPr txBox="1">
            <a:spLocks/>
          </p:cNvSpPr>
          <p:nvPr/>
        </p:nvSpPr>
        <p:spPr>
          <a:xfrm>
            <a:off x="539552" y="116632"/>
            <a:ext cx="8229600" cy="792088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Как работать с приемом </a:t>
            </a: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«Кольца Венна»:</a:t>
            </a: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 rotWithShape="1">
          <a:blip r:embed="rId3" cstate="print"/>
          <a:srcRect t="18262"/>
          <a:stretch/>
        </p:blipFill>
        <p:spPr>
          <a:xfrm>
            <a:off x="395536" y="2780928"/>
            <a:ext cx="4610000" cy="1961492"/>
          </a:xfrm>
          <a:prstGeom prst="rect">
            <a:avLst/>
          </a:prstGeom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4882022"/>
            <a:ext cx="2264376" cy="1480539"/>
          </a:xfrm>
          <a:prstGeom prst="rect">
            <a:avLst/>
          </a:prstGeom>
        </p:spPr>
      </p:pic>
      <p:pic>
        <p:nvPicPr>
          <p:cNvPr id="7" name="Рисунок 6" descr="хлопо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4900789"/>
            <a:ext cx="2550898" cy="14512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422108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ПРИМЕР: ЛЕН и ХЛОПОК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141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7529264" cy="498916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 МОРФОЛОГИЧЕСКОГО АНАЛИЗА</a:t>
            </a:r>
          </a:p>
          <a:p>
            <a:pPr>
              <a:buNone/>
            </a:pPr>
            <a:endParaRPr lang="ru-RU" sz="2000" b="1" u="sng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694" t="24953" r="27387" b="16407"/>
          <a:stretch>
            <a:fillRect/>
          </a:stretch>
        </p:blipFill>
        <p:spPr bwMode="auto">
          <a:xfrm>
            <a:off x="1562199" y="1340769"/>
            <a:ext cx="550556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8"/>
          <p:cNvSpPr txBox="1">
            <a:spLocks/>
          </p:cNvSpPr>
          <p:nvPr/>
        </p:nvSpPr>
        <p:spPr>
          <a:xfrm>
            <a:off x="395536" y="116632"/>
            <a:ext cx="8136904" cy="864096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8"/>
          <p:cNvSpPr txBox="1">
            <a:spLocks/>
          </p:cNvSpPr>
          <p:nvPr/>
        </p:nvSpPr>
        <p:spPr>
          <a:xfrm>
            <a:off x="395536" y="116632"/>
            <a:ext cx="8136904" cy="864096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24715" y="908720"/>
            <a:ext cx="8229600" cy="52565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ИГРЫ-УПРАЖНЕНИЯ :</a:t>
            </a:r>
          </a:p>
          <a:p>
            <a:pPr marL="109728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СЛОВА НАОБОРОТ</a:t>
            </a:r>
          </a:p>
          <a:p>
            <a:pPr marL="109728" indent="0"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развивать у детей способность быстро  производить мыслительные операции анализа и синтеза.</a:t>
            </a:r>
          </a:p>
          <a:p>
            <a:pPr marL="109728" indent="0">
              <a:buNone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Ход проведения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детям говорится, что им сейчас будут зачитываться слова, и они должны в уме переставить буквы наоборот и тут же записать в тетрадь получившийся результат.</a:t>
            </a:r>
          </a:p>
          <a:p>
            <a:pPr marL="109728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Набор слов:  шило   - 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олиш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 ножницы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ыцинжон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станок  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конатс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молоток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котолом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рубанок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конабур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конус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сунок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сверло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олревс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т. д.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8"/>
          <p:cNvSpPr txBox="1">
            <a:spLocks/>
          </p:cNvSpPr>
          <p:nvPr/>
        </p:nvSpPr>
        <p:spPr>
          <a:xfrm>
            <a:off x="395536" y="116632"/>
            <a:ext cx="8136904" cy="864096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24715" y="908720"/>
            <a:ext cx="8229600" cy="52565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ИГРЫ-УПРАЖНЕНИЯ :</a:t>
            </a:r>
          </a:p>
          <a:p>
            <a:pPr marL="109728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ИГРА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ПАЗЛЫ «Собери выкройку»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Цель игры: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проверить знание чертежа выкройки юбки, тренировка зрительной пространственной памяти, развитие внимания и логического мышления, воспитание аккуратности и усидчивости.</a:t>
            </a: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Необходимые материалы: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чертеж выкройки юбки, разрезанный на части.</a:t>
            </a: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собрать чертеж выкройки прямой юбки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3249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8"/>
          <p:cNvSpPr txBox="1">
            <a:spLocks/>
          </p:cNvSpPr>
          <p:nvPr/>
        </p:nvSpPr>
        <p:spPr>
          <a:xfrm>
            <a:off x="395536" y="116632"/>
            <a:ext cx="8136904" cy="864096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24715" y="908720"/>
            <a:ext cx="8229600" cy="52565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ИГРЫ-УПРАЖНЕНИЯ :</a:t>
            </a:r>
          </a:p>
          <a:p>
            <a:pPr marL="109728" lv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Шарады, загадки о профессии, предметах труда, ребусы</a:t>
            </a:r>
          </a:p>
          <a:p>
            <a:pPr marL="109728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4.Загадки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профессиях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109728" lv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Рассказ-задача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(составить описание модели, эскиза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09728" lv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ебусы и т.д.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13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148478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1928826" cy="1307678"/>
          </a:xfrm>
          <a:prstGeom prst="rect">
            <a:avLst/>
          </a:prstGeom>
        </p:spPr>
      </p:pic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путь продвижения к желаемому результату; способ совместной деятельности педагога и обучающихся, направленный на решение задач обучения.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ПРИЁМ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элемент метода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объекты, используемые для повышения эффективности процесса обучения.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1143000"/>
          </a:xfrm>
        </p:spPr>
        <p:txBody>
          <a:bodyPr/>
          <a:lstStyle/>
          <a:p>
            <a:r>
              <a:rPr lang="ru-RU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Педагогическое мастерство учителя состоит в том, чтобы отобрать нужное содержание, применить оптимальные методы и средства обучения в соответствии с программой и поставленными образовательными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Одни и те же методы и приёмы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руках разных исполнителей может каждый раз выглядеть по-иному: здесь неизбежно присутствие личностной компоненты мастера, особенностей контингента учащихся, их общего настроения и психологического климата в классе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Заголовок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110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5696" y="714355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источников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38200" y="1484784"/>
            <a:ext cx="7467600" cy="487375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bookonlime.ru/lecture/31-principy-i-metody-obucheniya-na-urokah-tehnologii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sz="2800" dirty="0">
                <a:hlinkClick r:id="rId3"/>
              </a:rPr>
              <a:t>https://</a:t>
            </a:r>
            <a:r>
              <a:rPr lang="ru-RU" sz="2800" dirty="0" smtClean="0">
                <a:hlinkClick r:id="rId3"/>
              </a:rPr>
              <a:t>trends.rbc.ru/trends/education/602e8b029a79479cc9e27696</a:t>
            </a:r>
            <a:endParaRPr lang="ru-RU" sz="2800" dirty="0" smtClean="0"/>
          </a:p>
          <a:p>
            <a:pPr marL="514350" indent="-514350">
              <a:buAutoNum type="arabicPeriod"/>
            </a:pPr>
            <a:r>
              <a:rPr lang="en-US" sz="2800" dirty="0">
                <a:hlinkClick r:id="rId4"/>
              </a:rPr>
              <a:t>https://www.google.com</a:t>
            </a:r>
            <a:r>
              <a:rPr lang="en-US" sz="2800" dirty="0" smtClean="0">
                <a:hlinkClick r:id="rId4"/>
              </a:rPr>
              <a:t>/</a:t>
            </a:r>
            <a:endParaRPr lang="ru-RU" sz="2800" dirty="0" smtClean="0"/>
          </a:p>
          <a:p>
            <a:pPr marL="514350" indent="-514350">
              <a:buAutoNum type="arabicPeriod"/>
            </a:pPr>
            <a:r>
              <a:rPr lang="ru-RU" sz="2800" dirty="0" smtClean="0"/>
              <a:t> </a:t>
            </a:r>
            <a:r>
              <a:rPr lang="en-US" sz="2800" dirty="0">
                <a:hlinkClick r:id="rId5"/>
              </a:rPr>
              <a:t>https://</a:t>
            </a:r>
            <a:r>
              <a:rPr lang="en-US" sz="2800" dirty="0" smtClean="0">
                <a:hlinkClick r:id="rId5"/>
              </a:rPr>
              <a:t>infourok.ru/prezentaciya-po-tehnologii-metody-i-priemy-obucheniya-na-urokah-tehnologii-v-ramkah-realizacii-fgos-ooo-5670004.html</a:t>
            </a:r>
            <a:endParaRPr lang="ru-RU" sz="2800" dirty="0" smtClean="0"/>
          </a:p>
          <a:p>
            <a:pPr marL="514350" indent="-514350">
              <a:buAutoNum type="arabicPeriod"/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обучения</a:t>
            </a:r>
            <a:r>
              <a:rPr lang="ru-RU" sz="2800" dirty="0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 ученые определяют и классифицируют </a:t>
            </a:r>
            <a:r>
              <a:rPr lang="ru-RU" sz="2800" dirty="0" smtClean="0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по-разному:</a:t>
            </a:r>
            <a:endParaRPr lang="ru-RU" sz="2800" dirty="0">
              <a:ln w="10541" cmpd="sng">
                <a:solidFill>
                  <a:schemeClr val="accent5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51340794"/>
              </p:ext>
            </p:extLst>
          </p:nvPr>
        </p:nvGraphicFramePr>
        <p:xfrm>
          <a:off x="1043608" y="1412776"/>
          <a:ext cx="756084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815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764704"/>
            <a:ext cx="4493469" cy="555914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/>
          </a:bodyPr>
          <a:lstStyle/>
          <a:p>
            <a:r>
              <a:rPr lang="ru-RU" sz="1800" dirty="0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 педагогической теории </a:t>
            </a:r>
            <a:r>
              <a:rPr lang="ru-RU" sz="1800" dirty="0" smtClean="0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применяются следующие классификации:</a:t>
            </a:r>
            <a:endParaRPr lang="ru-RU" sz="1800" dirty="0">
              <a:ln w="10541" cmpd="sng">
                <a:solidFill>
                  <a:schemeClr val="accent5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963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уроках технологии все эти методы могут быть конкретизированы по трем группам – в соответствии со способом передачи и усвоения информации: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1\Downloads\r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620000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869160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Каждая группа несет свои функциональные отличия и дидактическую нагрузку. Кроме того, существуют четкие, выработанные практикой рекомендации по особенностям методики их применения в преподавании технологии. </a:t>
            </a:r>
          </a:p>
        </p:txBody>
      </p:sp>
    </p:spTree>
    <p:extLst>
      <p:ext uri="{BB962C8B-B14F-4D97-AF65-F5344CB8AC3E}">
        <p14:creationId xmlns:p14="http://schemas.microsoft.com/office/powerpoint/2010/main" val="4259982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 практике учителя технологии одно из самых важных мест занимают </a:t>
            </a:r>
            <a:r>
              <a:rPr lang="ru-RU" sz="24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наглядные методы обучения</a:t>
            </a:r>
            <a:endParaRPr lang="ru-RU" sz="2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1\Downloads\r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8229600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299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сформировать у учащихся точный и конкретный образец трудовых действий, которому они будут подражать, сверять с ним свои действия.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Эффективность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демонстрации во многом зависит от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правильной методики показа. Вот несколько правил, которыми следует руководствоваться: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информировать школьников о том, что они будут наблюдать и с какой целью;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организовать наблюдение так, чтобы все учащиеся видели демонстрируемый предмет;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стараться, чтобы важнейшие особенности предметов производили на учащихся наиболее сильное впечатление;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позволить учащимся увидеть предметы и процессы в присущих им движениях и изменениях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ДЕМОНСТРАЦИЯ (ПОКАЗ)</a:t>
            </a:r>
            <a:endParaRPr lang="ru-RU" sz="2800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877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Примерная методика: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трудового процесса в рабочем темпе;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его в замедленном темпе;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замедленном темпе с остановками после каждого приема, при необходимости – показ отдельных сложных движений;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заключительный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показ трудового процесса в рабочем ритме;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(пробное выполнение) учащимися показанного трудового процесса.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ДЕМОНСТРАЦИЯ ТРУДОВЫХ ПРИЕМОВ</a:t>
            </a:r>
            <a:endParaRPr lang="ru-RU" sz="2800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145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практических методов обучения наибольшее применение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получили: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технических задач, 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лабораторные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самые разнообразные практические работы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AutoShape 2" descr="https://rusinfo.info/wp-content/uploads/6/6/b/66b1e395b4e5764ed802b46e90eb9eb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Практические методы на уроках технологии играют доминирующую роль</a:t>
            </a:r>
          </a:p>
        </p:txBody>
      </p:sp>
    </p:spTree>
    <p:extLst>
      <p:ext uri="{BB962C8B-B14F-4D97-AF65-F5344CB8AC3E}">
        <p14:creationId xmlns:p14="http://schemas.microsoft.com/office/powerpoint/2010/main" val="1653803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816</TotalTime>
  <Words>867</Words>
  <Application>Microsoft Office PowerPoint</Application>
  <PresentationFormat>Экран (4:3)</PresentationFormat>
  <Paragraphs>114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«Методы, приемы и средства обучения на уроках технологии»</vt:lpstr>
      <vt:lpstr>Основные понятия</vt:lpstr>
      <vt:lpstr>Методы обучения ученые определяют и классифицируют по-разному:</vt:lpstr>
      <vt:lpstr>В педагогической теории применяются следующие классификации:</vt:lpstr>
      <vt:lpstr>На уроках технологии все эти методы могут быть конкретизированы по трем группам – в соответствии со способом передачи и усвоения информации: </vt:lpstr>
      <vt:lpstr>В практике учителя технологии одно из самых важных мест занимают наглядные методы обучения</vt:lpstr>
      <vt:lpstr>ДЕМОНСТРАЦИЯ (ПОКАЗ)</vt:lpstr>
      <vt:lpstr>ДЕМОНСТРАЦИЯ ТРУДОВЫХ ПРИЕМОВ</vt:lpstr>
      <vt:lpstr>Практические методы на уроках технологии играют доминирующую роль</vt:lpstr>
      <vt:lpstr>Презентация PowerPoint</vt:lpstr>
      <vt:lpstr>Современные приемы и методы: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Home1</cp:lastModifiedBy>
  <cp:revision>111</cp:revision>
  <dcterms:created xsi:type="dcterms:W3CDTF">2013-10-30T13:43:53Z</dcterms:created>
  <dcterms:modified xsi:type="dcterms:W3CDTF">2022-08-25T10:02:29Z</dcterms:modified>
</cp:coreProperties>
</file>