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72" r:id="rId6"/>
    <p:sldId id="268" r:id="rId7"/>
    <p:sldId id="269" r:id="rId8"/>
    <p:sldId id="270" r:id="rId9"/>
    <p:sldId id="278" r:id="rId10"/>
    <p:sldId id="260" r:id="rId11"/>
    <p:sldId id="267" r:id="rId12"/>
    <p:sldId id="261" r:id="rId13"/>
    <p:sldId id="271" r:id="rId14"/>
    <p:sldId id="265" r:id="rId15"/>
    <p:sldId id="266" r:id="rId16"/>
    <p:sldId id="277" r:id="rId17"/>
    <p:sldId id="262" r:id="rId18"/>
    <p:sldId id="274" r:id="rId19"/>
    <p:sldId id="275" r:id="rId20"/>
    <p:sldId id="276" r:id="rId21"/>
    <p:sldId id="273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A621"/>
    <a:srgbClr val="FF9933"/>
    <a:srgbClr val="FF9900"/>
    <a:srgbClr val="01310A"/>
    <a:srgbClr val="FFFF66"/>
    <a:srgbClr val="FFDD7D"/>
    <a:srgbClr val="8000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EB4D3-F4E7-423B-A249-C4F79D3DC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84C5F-8674-4C9C-80D3-6F361EC7C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36C87-4AD2-4810-80CA-AD4FBF9EC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BF8DD-3808-43DB-ADD9-CD4314B3EE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29EB0-B671-48AE-88E9-DF26AA6DA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A85CC-E7F7-4346-8932-8AD17519C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A114C-F4CD-4AD4-AF52-A6C181186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489FD-DC9A-4375-A4EA-DEB56450F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2CA19-F817-463D-BB04-8F6EFF20E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63131-D1C9-4EC1-BB09-F36BADCD3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270F7-9CD6-4069-A6BB-559FD3CD1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94E8EDA-D3CF-448E-8B1A-40FECE37C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www.elfort.ru/images/articles/quilting/q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hyperlink" Target="http://www.elfort.ru/images/articles/quilting/q7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hyperlink" Target="http://www.quilters.ru/events/events_detail.php?ID=1386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70"/>
          <p:cNvGrpSpPr>
            <a:grpSpLocks/>
          </p:cNvGrpSpPr>
          <p:nvPr/>
        </p:nvGrpSpPr>
        <p:grpSpPr bwMode="auto">
          <a:xfrm>
            <a:off x="-504825" y="-792163"/>
            <a:ext cx="10152063" cy="8442326"/>
            <a:chOff x="-318" y="-499"/>
            <a:chExt cx="6395" cy="5318"/>
          </a:xfrm>
        </p:grpSpPr>
        <p:sp>
          <p:nvSpPr>
            <p:cNvPr id="2053" name="AutoShape 69" descr="27"/>
            <p:cNvSpPr>
              <a:spLocks noChangeArrowheads="1"/>
            </p:cNvSpPr>
            <p:nvPr/>
          </p:nvSpPr>
          <p:spPr bwMode="auto">
            <a:xfrm rot="2704502" flipV="1">
              <a:off x="2381" y="3821"/>
              <a:ext cx="998" cy="998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54" name="AutoShape 56" descr="27"/>
            <p:cNvSpPr>
              <a:spLocks noChangeArrowheads="1"/>
            </p:cNvSpPr>
            <p:nvPr/>
          </p:nvSpPr>
          <p:spPr bwMode="auto">
            <a:xfrm rot="-2704502">
              <a:off x="2381" y="-499"/>
              <a:ext cx="998" cy="998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55" name="AutoShape 25" descr="27"/>
            <p:cNvSpPr>
              <a:spLocks noChangeArrowheads="1"/>
            </p:cNvSpPr>
            <p:nvPr/>
          </p:nvSpPr>
          <p:spPr bwMode="auto">
            <a:xfrm rot="-8104468">
              <a:off x="-318" y="3113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56" name="AutoShape 24" descr="27"/>
            <p:cNvSpPr>
              <a:spLocks noChangeArrowheads="1"/>
            </p:cNvSpPr>
            <p:nvPr/>
          </p:nvSpPr>
          <p:spPr bwMode="auto">
            <a:xfrm rot="-8104468">
              <a:off x="-318" y="2296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57" name="AutoShape 23" descr="27"/>
            <p:cNvSpPr>
              <a:spLocks noChangeArrowheads="1"/>
            </p:cNvSpPr>
            <p:nvPr/>
          </p:nvSpPr>
          <p:spPr bwMode="auto">
            <a:xfrm rot="-8104468">
              <a:off x="-318" y="1389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58" name="AutoShape 14" descr="27"/>
            <p:cNvSpPr>
              <a:spLocks noChangeArrowheads="1"/>
            </p:cNvSpPr>
            <p:nvPr/>
          </p:nvSpPr>
          <p:spPr bwMode="auto">
            <a:xfrm rot="-8104468">
              <a:off x="-318" y="572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59" name="AutoShape 18" descr="Рисунок12"/>
            <p:cNvSpPr>
              <a:spLocks noChangeArrowheads="1"/>
            </p:cNvSpPr>
            <p:nvPr/>
          </p:nvSpPr>
          <p:spPr bwMode="auto">
            <a:xfrm rot="-8104468">
              <a:off x="-318" y="119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0" name="AutoShape 19" descr="Рисунок12"/>
            <p:cNvSpPr>
              <a:spLocks noChangeArrowheads="1"/>
            </p:cNvSpPr>
            <p:nvPr/>
          </p:nvSpPr>
          <p:spPr bwMode="auto">
            <a:xfrm rot="-8104468">
              <a:off x="-318" y="981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1" name="AutoShape 20" descr="Рисунок12"/>
            <p:cNvSpPr>
              <a:spLocks noChangeArrowheads="1"/>
            </p:cNvSpPr>
            <p:nvPr/>
          </p:nvSpPr>
          <p:spPr bwMode="auto">
            <a:xfrm rot="-8104468">
              <a:off x="-318" y="1842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2" name="AutoShape 21" descr="Рисунок12"/>
            <p:cNvSpPr>
              <a:spLocks noChangeArrowheads="1"/>
            </p:cNvSpPr>
            <p:nvPr/>
          </p:nvSpPr>
          <p:spPr bwMode="auto">
            <a:xfrm rot="-8104468">
              <a:off x="-318" y="2704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3" name="AutoShape 22" descr="Рисунок12"/>
            <p:cNvSpPr>
              <a:spLocks noChangeArrowheads="1"/>
            </p:cNvSpPr>
            <p:nvPr/>
          </p:nvSpPr>
          <p:spPr bwMode="auto">
            <a:xfrm rot="-8104468">
              <a:off x="-318" y="3566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4" name="AutoShape 26" descr="Рисунок12"/>
            <p:cNvSpPr>
              <a:spLocks noChangeArrowheads="1"/>
            </p:cNvSpPr>
            <p:nvPr/>
          </p:nvSpPr>
          <p:spPr bwMode="auto">
            <a:xfrm rot="-2726157">
              <a:off x="113" y="-318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5" name="AutoShape 27" descr="27"/>
            <p:cNvSpPr>
              <a:spLocks noChangeArrowheads="1"/>
            </p:cNvSpPr>
            <p:nvPr/>
          </p:nvSpPr>
          <p:spPr bwMode="auto">
            <a:xfrm rot="-2704502">
              <a:off x="476" y="-318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6" name="AutoShape 28" descr="27"/>
            <p:cNvSpPr>
              <a:spLocks noChangeArrowheads="1"/>
            </p:cNvSpPr>
            <p:nvPr/>
          </p:nvSpPr>
          <p:spPr bwMode="auto">
            <a:xfrm rot="8104468" flipH="1">
              <a:off x="5442" y="3113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7" name="AutoShape 29" descr="27"/>
            <p:cNvSpPr>
              <a:spLocks noChangeArrowheads="1"/>
            </p:cNvSpPr>
            <p:nvPr/>
          </p:nvSpPr>
          <p:spPr bwMode="auto">
            <a:xfrm rot="8104468" flipH="1">
              <a:off x="5442" y="2296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8" name="AutoShape 30" descr="27"/>
            <p:cNvSpPr>
              <a:spLocks noChangeArrowheads="1"/>
            </p:cNvSpPr>
            <p:nvPr/>
          </p:nvSpPr>
          <p:spPr bwMode="auto">
            <a:xfrm rot="8104468" flipH="1">
              <a:off x="5442" y="1389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69" name="AutoShape 31" descr="27"/>
            <p:cNvSpPr>
              <a:spLocks noChangeArrowheads="1"/>
            </p:cNvSpPr>
            <p:nvPr/>
          </p:nvSpPr>
          <p:spPr bwMode="auto">
            <a:xfrm rot="8104468" flipH="1">
              <a:off x="5442" y="572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0" name="AutoShape 32" descr="Рисунок12"/>
            <p:cNvSpPr>
              <a:spLocks noChangeArrowheads="1"/>
            </p:cNvSpPr>
            <p:nvPr/>
          </p:nvSpPr>
          <p:spPr bwMode="auto">
            <a:xfrm rot="8104468" flipH="1">
              <a:off x="5442" y="119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1" name="AutoShape 33" descr="Рисунок12"/>
            <p:cNvSpPr>
              <a:spLocks noChangeArrowheads="1"/>
            </p:cNvSpPr>
            <p:nvPr/>
          </p:nvSpPr>
          <p:spPr bwMode="auto">
            <a:xfrm rot="8104468" flipH="1">
              <a:off x="5442" y="981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2" name="AutoShape 34" descr="Рисунок12"/>
            <p:cNvSpPr>
              <a:spLocks noChangeArrowheads="1"/>
            </p:cNvSpPr>
            <p:nvPr/>
          </p:nvSpPr>
          <p:spPr bwMode="auto">
            <a:xfrm rot="8104468" flipH="1">
              <a:off x="5442" y="1842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3" name="AutoShape 35" descr="Рисунок12"/>
            <p:cNvSpPr>
              <a:spLocks noChangeArrowheads="1"/>
            </p:cNvSpPr>
            <p:nvPr/>
          </p:nvSpPr>
          <p:spPr bwMode="auto">
            <a:xfrm rot="8104468" flipH="1">
              <a:off x="5442" y="2704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4" name="AutoShape 36" descr="Рисунок12"/>
            <p:cNvSpPr>
              <a:spLocks noChangeArrowheads="1"/>
            </p:cNvSpPr>
            <p:nvPr/>
          </p:nvSpPr>
          <p:spPr bwMode="auto">
            <a:xfrm rot="8104468" flipH="1">
              <a:off x="5442" y="3566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5" name="AutoShape 48" descr="Рисунок12"/>
            <p:cNvSpPr>
              <a:spLocks noChangeArrowheads="1"/>
            </p:cNvSpPr>
            <p:nvPr/>
          </p:nvSpPr>
          <p:spPr bwMode="auto">
            <a:xfrm rot="-2726157">
              <a:off x="930" y="-318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6" name="AutoShape 49" descr="Рисунок12"/>
            <p:cNvSpPr>
              <a:spLocks noChangeArrowheads="1"/>
            </p:cNvSpPr>
            <p:nvPr/>
          </p:nvSpPr>
          <p:spPr bwMode="auto">
            <a:xfrm rot="-2726157">
              <a:off x="1791" y="-318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7" name="AutoShape 50" descr="Рисунок12"/>
            <p:cNvSpPr>
              <a:spLocks noChangeArrowheads="1"/>
            </p:cNvSpPr>
            <p:nvPr/>
          </p:nvSpPr>
          <p:spPr bwMode="auto">
            <a:xfrm rot="-2726157">
              <a:off x="2563" y="-318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8" name="AutoShape 51" descr="Рисунок12"/>
            <p:cNvSpPr>
              <a:spLocks noChangeArrowheads="1"/>
            </p:cNvSpPr>
            <p:nvPr/>
          </p:nvSpPr>
          <p:spPr bwMode="auto">
            <a:xfrm rot="-2726157">
              <a:off x="3379" y="-318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79" name="AutoShape 53" descr="27"/>
            <p:cNvSpPr>
              <a:spLocks noChangeArrowheads="1"/>
            </p:cNvSpPr>
            <p:nvPr/>
          </p:nvSpPr>
          <p:spPr bwMode="auto">
            <a:xfrm rot="-2704502">
              <a:off x="1338" y="-318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0" name="AutoShape 47" descr="Рисунок12"/>
            <p:cNvSpPr>
              <a:spLocks noChangeArrowheads="1"/>
            </p:cNvSpPr>
            <p:nvPr/>
          </p:nvSpPr>
          <p:spPr bwMode="auto">
            <a:xfrm rot="-2726157">
              <a:off x="5012" y="-318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1" name="AutoShape 54" descr="27"/>
            <p:cNvSpPr>
              <a:spLocks noChangeArrowheads="1"/>
            </p:cNvSpPr>
            <p:nvPr/>
          </p:nvSpPr>
          <p:spPr bwMode="auto">
            <a:xfrm rot="-2704502">
              <a:off x="4604" y="-318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2" name="AutoShape 52" descr="Рисунок12"/>
            <p:cNvSpPr>
              <a:spLocks noChangeArrowheads="1"/>
            </p:cNvSpPr>
            <p:nvPr/>
          </p:nvSpPr>
          <p:spPr bwMode="auto">
            <a:xfrm rot="-2726157">
              <a:off x="4195" y="-318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3" name="AutoShape 55" descr="27"/>
            <p:cNvSpPr>
              <a:spLocks noChangeArrowheads="1"/>
            </p:cNvSpPr>
            <p:nvPr/>
          </p:nvSpPr>
          <p:spPr bwMode="auto">
            <a:xfrm rot="-2704502">
              <a:off x="3833" y="-318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4" name="AutoShape 58" descr="Рисунок12"/>
            <p:cNvSpPr>
              <a:spLocks noChangeArrowheads="1"/>
            </p:cNvSpPr>
            <p:nvPr/>
          </p:nvSpPr>
          <p:spPr bwMode="auto">
            <a:xfrm rot="2726157" flipV="1">
              <a:off x="5012" y="4002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5" name="AutoShape 61" descr="Рисунок12"/>
            <p:cNvSpPr>
              <a:spLocks noChangeArrowheads="1"/>
            </p:cNvSpPr>
            <p:nvPr/>
          </p:nvSpPr>
          <p:spPr bwMode="auto">
            <a:xfrm rot="2726157" flipV="1">
              <a:off x="3424" y="4020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6" name="AutoShape 62" descr="Рисунок12"/>
            <p:cNvSpPr>
              <a:spLocks noChangeArrowheads="1"/>
            </p:cNvSpPr>
            <p:nvPr/>
          </p:nvSpPr>
          <p:spPr bwMode="auto">
            <a:xfrm rot="2726157" flipV="1">
              <a:off x="2562" y="4020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7" name="AutoShape 63" descr="Рисунок12"/>
            <p:cNvSpPr>
              <a:spLocks noChangeArrowheads="1"/>
            </p:cNvSpPr>
            <p:nvPr/>
          </p:nvSpPr>
          <p:spPr bwMode="auto">
            <a:xfrm rot="2726157" flipV="1">
              <a:off x="1701" y="4020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8" name="AutoShape 65" descr="Рисунок12"/>
            <p:cNvSpPr>
              <a:spLocks noChangeArrowheads="1"/>
            </p:cNvSpPr>
            <p:nvPr/>
          </p:nvSpPr>
          <p:spPr bwMode="auto">
            <a:xfrm rot="2726157" flipV="1">
              <a:off x="113" y="4002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89" name="AutoShape 67" descr="27"/>
            <p:cNvSpPr>
              <a:spLocks noChangeArrowheads="1"/>
            </p:cNvSpPr>
            <p:nvPr/>
          </p:nvSpPr>
          <p:spPr bwMode="auto">
            <a:xfrm rot="2704502" flipV="1">
              <a:off x="431" y="4002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90" name="AutoShape 64" descr="Рисунок12"/>
            <p:cNvSpPr>
              <a:spLocks noChangeArrowheads="1"/>
            </p:cNvSpPr>
            <p:nvPr/>
          </p:nvSpPr>
          <p:spPr bwMode="auto">
            <a:xfrm rot="2726157" flipV="1">
              <a:off x="884" y="4020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91" name="AutoShape 66" descr="27"/>
            <p:cNvSpPr>
              <a:spLocks noChangeArrowheads="1"/>
            </p:cNvSpPr>
            <p:nvPr/>
          </p:nvSpPr>
          <p:spPr bwMode="auto">
            <a:xfrm rot="2704502" flipV="1">
              <a:off x="1292" y="4002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92" name="AutoShape 68" descr="27"/>
            <p:cNvSpPr>
              <a:spLocks noChangeArrowheads="1"/>
            </p:cNvSpPr>
            <p:nvPr/>
          </p:nvSpPr>
          <p:spPr bwMode="auto">
            <a:xfrm rot="2704502" flipV="1">
              <a:off x="4604" y="4002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93" name="AutoShape 60" descr="Рисунок12"/>
            <p:cNvSpPr>
              <a:spLocks noChangeArrowheads="1"/>
            </p:cNvSpPr>
            <p:nvPr/>
          </p:nvSpPr>
          <p:spPr bwMode="auto">
            <a:xfrm rot="2726157" flipV="1">
              <a:off x="4241" y="4020"/>
              <a:ext cx="635" cy="635"/>
            </a:xfrm>
            <a:prstGeom prst="rtTriangl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38100">
              <a:solidFill>
                <a:srgbClr val="01310A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  <p:sp>
          <p:nvSpPr>
            <p:cNvPr id="2094" name="AutoShape 59" descr="27"/>
            <p:cNvSpPr>
              <a:spLocks noChangeArrowheads="1"/>
            </p:cNvSpPr>
            <p:nvPr/>
          </p:nvSpPr>
          <p:spPr bwMode="auto">
            <a:xfrm rot="2704502" flipV="1">
              <a:off x="3833" y="4002"/>
              <a:ext cx="635" cy="635"/>
            </a:xfrm>
            <a:prstGeom prst="rtTriangl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38100">
              <a:solidFill>
                <a:srgbClr val="FF9933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ru-RU">
                <a:solidFill>
                  <a:srgbClr val="FE8002"/>
                </a:solidFill>
              </a:endParaRPr>
            </a:p>
          </p:txBody>
        </p:sp>
      </p:grpSp>
      <p:sp>
        <p:nvSpPr>
          <p:cNvPr id="2051" name="WordArt 71"/>
          <p:cNvSpPr>
            <a:spLocks noChangeArrowheads="1" noChangeShapeType="1" noTextEdit="1"/>
          </p:cNvSpPr>
          <p:nvPr/>
        </p:nvSpPr>
        <p:spPr bwMode="auto">
          <a:xfrm>
            <a:off x="1692275" y="1628775"/>
            <a:ext cx="5976938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82F00"/>
                    </a:gs>
                    <a:gs pos="50000">
                      <a:srgbClr val="336600"/>
                    </a:gs>
                    <a:gs pos="100000">
                      <a:srgbClr val="182F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лоскутное</a:t>
            </a:r>
          </a:p>
        </p:txBody>
      </p:sp>
      <p:sp>
        <p:nvSpPr>
          <p:cNvPr id="2052" name="WordArt 72"/>
          <p:cNvSpPr>
            <a:spLocks noChangeArrowheads="1" noChangeShapeType="1" noTextEdit="1"/>
          </p:cNvSpPr>
          <p:nvPr/>
        </p:nvSpPr>
        <p:spPr bwMode="auto">
          <a:xfrm>
            <a:off x="3203575" y="3716338"/>
            <a:ext cx="3024188" cy="129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82F00"/>
                    </a:gs>
                    <a:gs pos="50000">
                      <a:srgbClr val="336600"/>
                    </a:gs>
                    <a:gs pos="100000">
                      <a:srgbClr val="182F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шитье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Материалы 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323850" y="4076700"/>
            <a:ext cx="8569325" cy="25209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395288" y="4076700"/>
            <a:ext cx="835342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Ткань – наиболее распространенная разновидность текстиля, основа для шитья. В лоскутном творчестве используются и отходы от шитья, и ткань, бывшую в употреблении, и новая ткань. Ткани отличаются друг от друга по цвету, рисунку, фактуре, толщине, плотности ит.д. Лоскут должен быть чистый отутюженный и при необходимости накрахмаленный. Новую ткань подвергают декатировке. Также в лоскутном шитье применяются ватин, синтепон, обрезки лент, кружев, тесьмы и т.д. Особое внимание уделяют подбору лоскута по цвету и рисунку.</a:t>
            </a:r>
          </a:p>
        </p:txBody>
      </p:sp>
      <p:pic>
        <p:nvPicPr>
          <p:cNvPr id="11269" name="Picture 7" descr="textile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96975"/>
            <a:ext cx="432117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8" descr="kokvil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96975"/>
            <a:ext cx="4321175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kru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5041900" cy="498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179388" y="188913"/>
            <a:ext cx="8785225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Рекомендации по подбору лоскута </a:t>
            </a:r>
          </a:p>
        </p:txBody>
      </p:sp>
      <p:sp>
        <p:nvSpPr>
          <p:cNvPr id="12292" name="Rectangle 14"/>
          <p:cNvSpPr>
            <a:spLocks noChangeArrowheads="1"/>
          </p:cNvSpPr>
          <p:nvPr/>
        </p:nvSpPr>
        <p:spPr bwMode="auto">
          <a:xfrm>
            <a:off x="5364163" y="1198563"/>
            <a:ext cx="3600450" cy="55435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293" name="Text Box 15"/>
          <p:cNvSpPr txBox="1">
            <a:spLocks noChangeArrowheads="1"/>
          </p:cNvSpPr>
          <p:nvPr/>
        </p:nvSpPr>
        <p:spPr bwMode="auto">
          <a:xfrm>
            <a:off x="5472113" y="1196975"/>
            <a:ext cx="3671887" cy="627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Соединяя различные цвета, используют следующие приемы:</a:t>
            </a:r>
          </a:p>
          <a:p>
            <a:pPr>
              <a:buFontTx/>
              <a:buChar char="•"/>
            </a:pPr>
            <a:r>
              <a:rPr lang="ru-RU" b="1"/>
              <a:t> Сочетание контрастных цветов</a:t>
            </a:r>
          </a:p>
          <a:p>
            <a:pPr>
              <a:buFontTx/>
              <a:buChar char="•"/>
            </a:pPr>
            <a:r>
              <a:rPr lang="ru-RU" b="1"/>
              <a:t> Сочетание родственных цветов  («раскат» цвета)</a:t>
            </a:r>
          </a:p>
          <a:p>
            <a:pPr>
              <a:buFontTx/>
              <a:buChar char="•"/>
            </a:pPr>
            <a:r>
              <a:rPr lang="ru-RU" b="1"/>
              <a:t> Сочетание пестрой и однотонной ткани, если гладкокрашеная ткань повторяет одну из красок пестрой.</a:t>
            </a:r>
          </a:p>
          <a:p>
            <a:pPr>
              <a:buFontTx/>
              <a:buChar char="•"/>
            </a:pPr>
            <a:r>
              <a:rPr lang="ru-RU" b="1"/>
              <a:t> Черный цвет, белый и серый используются как отделка. Неплохо выглядит черный цвет в соседстве с оранжевым, желтым, розовым, красным, сиреневым и салатным тонами.</a:t>
            </a:r>
          </a:p>
          <a:p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50825" y="173038"/>
            <a:ext cx="8604250" cy="116840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Оборудование, инструменты, </a:t>
            </a:r>
          </a:p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приспособления   </a:t>
            </a:r>
          </a:p>
        </p:txBody>
      </p:sp>
      <p:pic>
        <p:nvPicPr>
          <p:cNvPr id="13315" name="Picture 8" descr="РИСУНКИ ПО ТЕХНОЛОГИИ 0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484313"/>
            <a:ext cx="208915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0" descr="РИСУНКИ ПО ТЕХНОЛОГИИ 245"/>
          <p:cNvPicPr>
            <a:picLocks noChangeAspect="1" noChangeArrowheads="1"/>
          </p:cNvPicPr>
          <p:nvPr/>
        </p:nvPicPr>
        <p:blipFill>
          <a:blip r:embed="rId3"/>
          <a:srcRect b="4132"/>
          <a:stretch>
            <a:fillRect/>
          </a:stretch>
        </p:blipFill>
        <p:spPr bwMode="auto">
          <a:xfrm>
            <a:off x="4859338" y="3284538"/>
            <a:ext cx="2233612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2" descr="РИСУНКИ ПО ТЕХНОЛОГИИ 0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284538"/>
            <a:ext cx="20161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5" descr="РИСУНКИ ПО ТЕХНОЛОГИИ 08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80288" y="4508500"/>
            <a:ext cx="1563687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6" descr="CADD88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0338" y="3284538"/>
            <a:ext cx="1584325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8" descr="CAUK2JY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8625" y="5013325"/>
            <a:ext cx="15414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20" descr="6936275_Igolnica"/>
          <p:cNvPicPr>
            <a:picLocks noChangeAspect="1" noChangeArrowheads="1"/>
          </p:cNvPicPr>
          <p:nvPr/>
        </p:nvPicPr>
        <p:blipFill>
          <a:blip r:embed="rId8"/>
          <a:srcRect l="1913" t="2298" r="1913" b="7452"/>
          <a:stretch>
            <a:fillRect/>
          </a:stretch>
        </p:blipFill>
        <p:spPr bwMode="auto">
          <a:xfrm>
            <a:off x="2411413" y="1484313"/>
            <a:ext cx="22320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22" descr="849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80288" y="1484313"/>
            <a:ext cx="15668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24" descr="nogn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59338" y="1484313"/>
            <a:ext cx="223361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25" descr="1"/>
          <p:cNvPicPr>
            <a:picLocks noChangeAspect="1" noChangeArrowheads="1"/>
          </p:cNvPicPr>
          <p:nvPr/>
        </p:nvPicPr>
        <p:blipFill>
          <a:blip r:embed="rId11"/>
          <a:srcRect l="1413" r="1140" b="8067"/>
          <a:stretch>
            <a:fillRect/>
          </a:stretch>
        </p:blipFill>
        <p:spPr bwMode="auto">
          <a:xfrm>
            <a:off x="179388" y="5013325"/>
            <a:ext cx="5040312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50825" y="188913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Технология лоскутного шитья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779838" y="1341438"/>
            <a:ext cx="5113337" cy="2663825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3851275" y="1412875"/>
            <a:ext cx="46799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/>
              <a:t> Выполнение эскиза  орнамента (2 экземпляра)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/>
              <a:t> Изготовление шаблонов.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/>
              <a:t> Выкраивание лоскутных деталей.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/>
              <a:t> Соединение лоскутных деталей в соответствии с выбранной техникой лоскутного шитья.</a:t>
            </a:r>
          </a:p>
        </p:txBody>
      </p:sp>
      <p:pic>
        <p:nvPicPr>
          <p:cNvPr id="14341" name="Picture 9" descr="q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4179" r="4179"/>
          <a:stretch>
            <a:fillRect/>
          </a:stretch>
        </p:blipFill>
        <p:spPr bwMode="auto">
          <a:xfrm>
            <a:off x="250825" y="1484313"/>
            <a:ext cx="3167063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0" descr="q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221163"/>
            <a:ext cx="31686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2" descr="д_2"/>
          <p:cNvPicPr>
            <a:picLocks noChangeAspect="1" noChangeArrowheads="1"/>
          </p:cNvPicPr>
          <p:nvPr/>
        </p:nvPicPr>
        <p:blipFill>
          <a:blip r:embed="rId6"/>
          <a:srcRect r="3389"/>
          <a:stretch>
            <a:fillRect/>
          </a:stretch>
        </p:blipFill>
        <p:spPr bwMode="auto">
          <a:xfrm>
            <a:off x="3779838" y="4221163"/>
            <a:ext cx="5113337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Техники лоскутного шитья</a:t>
            </a:r>
          </a:p>
        </p:txBody>
      </p:sp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250825" y="1268413"/>
            <a:ext cx="4608513" cy="5256212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23850" y="1341438"/>
            <a:ext cx="4608513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Техника лоскутного шитья </a:t>
            </a:r>
            <a:r>
              <a:rPr lang="ru-RU" b="1"/>
              <a:t>– совокупность приемов и технологическая последовательность соединения лоскутов определенных форм в орнаменты и полотна.</a:t>
            </a:r>
          </a:p>
          <a:p>
            <a:pPr>
              <a:defRPr/>
            </a:pPr>
            <a:endParaRPr lang="ru-RU" b="1"/>
          </a:p>
          <a:p>
            <a:pPr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Техника «Полоска»</a:t>
            </a:r>
          </a:p>
          <a:p>
            <a:pPr>
              <a:buFontTx/>
              <a:buChar char="•"/>
              <a:defRPr/>
            </a:pPr>
            <a:r>
              <a:rPr lang="ru-RU"/>
              <a:t> </a:t>
            </a:r>
            <a:r>
              <a:rPr lang="ru-RU" b="1"/>
              <a:t>«Диагональная раскладка»</a:t>
            </a:r>
          </a:p>
          <a:p>
            <a:pPr>
              <a:buFontTx/>
              <a:buChar char="•"/>
              <a:defRPr/>
            </a:pPr>
            <a:r>
              <a:rPr lang="ru-RU" b="1"/>
              <a:t> «Прямая раскладка»</a:t>
            </a:r>
          </a:p>
          <a:p>
            <a:pPr>
              <a:buFontTx/>
              <a:buChar char="•"/>
              <a:defRPr/>
            </a:pPr>
            <a:r>
              <a:rPr lang="ru-RU" b="1"/>
              <a:t> «Паркет»</a:t>
            </a:r>
          </a:p>
          <a:p>
            <a:pPr>
              <a:buFontTx/>
              <a:buChar char="•"/>
              <a:defRPr/>
            </a:pPr>
            <a:r>
              <a:rPr lang="ru-RU" b="1"/>
              <a:t> «Елочка»</a:t>
            </a:r>
          </a:p>
          <a:p>
            <a:pPr>
              <a:buFontTx/>
              <a:buChar char="•"/>
              <a:defRPr/>
            </a:pPr>
            <a:r>
              <a:rPr lang="ru-RU" b="1"/>
              <a:t> «Колодец», «Американский квадрат»</a:t>
            </a:r>
          </a:p>
          <a:p>
            <a:pPr>
              <a:buFontTx/>
              <a:buChar char="•"/>
              <a:defRPr/>
            </a:pPr>
            <a:r>
              <a:rPr lang="ru-RU" b="1"/>
              <a:t> «Изба»</a:t>
            </a:r>
          </a:p>
          <a:p>
            <a:pPr>
              <a:buFontTx/>
              <a:buChar char="•"/>
              <a:defRPr/>
            </a:pPr>
            <a:r>
              <a:rPr lang="ru-RU" b="1"/>
              <a:t> «Цветные колодца»</a:t>
            </a:r>
          </a:p>
          <a:p>
            <a:pPr>
              <a:buFontTx/>
              <a:buChar char="•"/>
              <a:defRPr/>
            </a:pPr>
            <a:r>
              <a:rPr lang="ru-RU" b="1"/>
              <a:t> «Внутренний дворик»</a:t>
            </a:r>
          </a:p>
          <a:p>
            <a:pPr>
              <a:buFontTx/>
              <a:buChar char="•"/>
              <a:defRPr/>
            </a:pPr>
            <a:r>
              <a:rPr lang="ru-RU" b="1"/>
              <a:t> «Русский квадрат»</a:t>
            </a:r>
          </a:p>
          <a:p>
            <a:pPr>
              <a:buFontTx/>
              <a:buChar char="•"/>
              <a:defRPr/>
            </a:pPr>
            <a:r>
              <a:rPr lang="ru-RU" b="1"/>
              <a:t> «Ананас»</a:t>
            </a:r>
          </a:p>
          <a:p>
            <a:pPr>
              <a:buFontTx/>
              <a:buChar char="•"/>
              <a:defRPr/>
            </a:pPr>
            <a:r>
              <a:rPr lang="ru-RU" b="1"/>
              <a:t> «Мельница»</a:t>
            </a:r>
          </a:p>
          <a:p>
            <a:pPr>
              <a:spcBef>
                <a:spcPct val="50000"/>
              </a:spcBef>
              <a:defRPr/>
            </a:pPr>
            <a:endParaRPr lang="ru-RU" b="1"/>
          </a:p>
        </p:txBody>
      </p:sp>
      <p:pic>
        <p:nvPicPr>
          <p:cNvPr id="15365" name="Picture 11" descr="pr-188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268413"/>
            <a:ext cx="3889375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250825" y="260350"/>
            <a:ext cx="4249738" cy="3024188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643438" y="3644900"/>
            <a:ext cx="4321175" cy="3024188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95288" y="333375"/>
            <a:ext cx="8208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3850" y="333375"/>
            <a:ext cx="3600450" cy="468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Техника «Квадрат»</a:t>
            </a:r>
          </a:p>
          <a:p>
            <a:pPr>
              <a:buFontTx/>
              <a:buChar char="•"/>
              <a:defRPr/>
            </a:pPr>
            <a:r>
              <a:rPr lang="ru-RU" b="1"/>
              <a:t> «Шахматка», «Вокруг света»</a:t>
            </a:r>
          </a:p>
          <a:p>
            <a:pPr>
              <a:buFontTx/>
              <a:buChar char="•"/>
              <a:defRPr/>
            </a:pPr>
            <a:r>
              <a:rPr lang="ru-RU" b="1"/>
              <a:t>  Двухцветная «шахматка»</a:t>
            </a:r>
          </a:p>
          <a:p>
            <a:pPr>
              <a:buFontTx/>
              <a:buChar char="•"/>
              <a:defRPr/>
            </a:pPr>
            <a:r>
              <a:rPr lang="ru-RU" b="1"/>
              <a:t> «Шахматка» по диагонали</a:t>
            </a:r>
          </a:p>
          <a:p>
            <a:pPr>
              <a:buFontTx/>
              <a:buChar char="•"/>
              <a:defRPr/>
            </a:pPr>
            <a:endParaRPr lang="ru-RU" b="1"/>
          </a:p>
          <a:p>
            <a:pPr>
              <a:defRPr/>
            </a:pPr>
            <a:r>
              <a:rPr lang="ru-RU" sz="2000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Техника «Треугольник»</a:t>
            </a:r>
          </a:p>
          <a:p>
            <a:pPr>
              <a:buFontTx/>
              <a:buChar char="•"/>
              <a:defRPr/>
            </a:pPr>
            <a:r>
              <a:rPr lang="ru-RU" b="1"/>
              <a:t> «Мельница»</a:t>
            </a:r>
          </a:p>
          <a:p>
            <a:pPr>
              <a:buFontTx/>
              <a:buChar char="•"/>
              <a:defRPr/>
            </a:pPr>
            <a:r>
              <a:rPr lang="ru-RU" b="1"/>
              <a:t> «Алмаз»</a:t>
            </a:r>
          </a:p>
          <a:p>
            <a:pPr>
              <a:buFontTx/>
              <a:buChar char="•"/>
              <a:defRPr/>
            </a:pPr>
            <a:r>
              <a:rPr lang="ru-RU" b="1"/>
              <a:t> «Звезда»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ru-RU" b="1"/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ru-RU" b="1"/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ru-RU" b="1"/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ru-RU" b="1"/>
          </a:p>
          <a:p>
            <a:pPr>
              <a:spcBef>
                <a:spcPct val="50000"/>
              </a:spcBef>
              <a:defRPr/>
            </a:pPr>
            <a:endParaRPr lang="ru-RU" b="1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716463" y="3778250"/>
            <a:ext cx="4105275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«Свободная техника»</a:t>
            </a:r>
          </a:p>
          <a:p>
            <a:pPr>
              <a:buFontTx/>
              <a:buChar char="•"/>
              <a:defRPr/>
            </a:pPr>
            <a:r>
              <a:rPr lang="ru-RU" b="1"/>
              <a:t> Сборка от середины основы</a:t>
            </a:r>
          </a:p>
          <a:p>
            <a:pPr>
              <a:buFontTx/>
              <a:buChar char="•"/>
              <a:defRPr/>
            </a:pPr>
            <a:r>
              <a:rPr lang="ru-RU" b="1"/>
              <a:t> Схема «Роза»</a:t>
            </a:r>
          </a:p>
          <a:p>
            <a:pPr>
              <a:buFontTx/>
              <a:buChar char="•"/>
              <a:defRPr/>
            </a:pPr>
            <a:r>
              <a:rPr lang="ru-RU" b="1"/>
              <a:t> Сборка от края основы</a:t>
            </a:r>
          </a:p>
          <a:p>
            <a:pPr>
              <a:buFontTx/>
              <a:buChar char="•"/>
              <a:defRPr/>
            </a:pPr>
            <a:r>
              <a:rPr lang="ru-RU" b="1"/>
              <a:t> Сборка лоскутиков в рисунок, </a:t>
            </a:r>
          </a:p>
          <a:p>
            <a:pPr>
              <a:defRPr/>
            </a:pPr>
            <a:r>
              <a:rPr lang="ru-RU" b="1"/>
              <a:t>   вписанный в треугольник</a:t>
            </a:r>
          </a:p>
          <a:p>
            <a:pPr>
              <a:defRPr/>
            </a:pPr>
            <a:r>
              <a:rPr lang="ru-RU" b="1">
                <a:solidFill>
                  <a:srgbClr val="800000"/>
                </a:solidFill>
              </a:rPr>
              <a:t>Используя эти техники можно составить удивительные орнаменты и композиции из получившихся мотивов.</a:t>
            </a:r>
          </a:p>
          <a:p>
            <a:pPr>
              <a:spcBef>
                <a:spcPct val="50000"/>
              </a:spcBef>
              <a:defRPr/>
            </a:pPr>
            <a:endParaRPr lang="ru-RU" b="1">
              <a:solidFill>
                <a:srgbClr val="800000"/>
              </a:solidFill>
            </a:endParaRPr>
          </a:p>
        </p:txBody>
      </p:sp>
      <p:pic>
        <p:nvPicPr>
          <p:cNvPr id="16391" name="Picture 10" descr="h-387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429000"/>
            <a:ext cx="424815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1" descr="iv-228w"/>
          <p:cNvPicPr>
            <a:picLocks noChangeAspect="1" noChangeArrowheads="1"/>
          </p:cNvPicPr>
          <p:nvPr/>
        </p:nvPicPr>
        <p:blipFill>
          <a:blip r:embed="rId3"/>
          <a:srcRect l="5667" t="13730" r="3625" b="13388"/>
          <a:stretch>
            <a:fillRect/>
          </a:stretch>
        </p:blipFill>
        <p:spPr bwMode="auto">
          <a:xfrm>
            <a:off x="4716463" y="260350"/>
            <a:ext cx="4176712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572000" y="1268413"/>
            <a:ext cx="4283075" cy="5400675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«Прямая  раскладка» </a:t>
            </a:r>
          </a:p>
        </p:txBody>
      </p:sp>
      <p:pic>
        <p:nvPicPr>
          <p:cNvPr id="17412" name="Picture 5" descr="15"/>
          <p:cNvPicPr>
            <a:picLocks noChangeAspect="1" noChangeArrowheads="1"/>
          </p:cNvPicPr>
          <p:nvPr/>
        </p:nvPicPr>
        <p:blipFill>
          <a:blip r:embed="rId2"/>
          <a:srcRect l="5376"/>
          <a:stretch>
            <a:fillRect/>
          </a:stretch>
        </p:blipFill>
        <p:spPr bwMode="auto">
          <a:xfrm>
            <a:off x="323850" y="1412875"/>
            <a:ext cx="336391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4643438" y="1341438"/>
            <a:ext cx="4105275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600"/>
              <a:t>	</a:t>
            </a:r>
            <a:r>
              <a:rPr lang="ru-RU" sz="1600" b="1"/>
              <a:t>Сборку рисунка следует вести от верхней стороны квадрата основы. Цифрами на схемах обозначена последовательность сборки рисунка.</a:t>
            </a:r>
          </a:p>
          <a:p>
            <a:pPr marL="342900" indent="-342900">
              <a:buFontTx/>
              <a:buChar char="•"/>
            </a:pPr>
            <a:r>
              <a:rPr lang="ru-RU" sz="1600" b="1"/>
              <a:t>Закрепить 1 полоску на основе булавками, совмещая сторону основы и срез полоски, лицевой стороной вверх.</a:t>
            </a:r>
          </a:p>
          <a:p>
            <a:pPr marL="342900" indent="-342900">
              <a:buFontTx/>
              <a:buChar char="•"/>
            </a:pPr>
            <a:r>
              <a:rPr lang="ru-RU" sz="1600" b="1"/>
              <a:t> Следующую полоску наложить на предыдущую лицевыми сторонами во внутрь, уравнивая срезы. Проложить строчку строго по линии шва. </a:t>
            </a:r>
          </a:p>
          <a:p>
            <a:pPr marL="342900" indent="-342900">
              <a:buFontTx/>
              <a:buChar char="•"/>
            </a:pPr>
            <a:r>
              <a:rPr lang="ru-RU" sz="1600" b="1"/>
              <a:t> Отвернуть полоску на лицевую сторону и отутюжить и закрепить ее булавками на основе. (последние два действия выполняют с каждой последующей полоской)</a:t>
            </a:r>
          </a:p>
          <a:p>
            <a:pPr marL="342900" indent="-342900"/>
            <a:endParaRPr lang="ru-RU" sz="1600"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«Диагональная раскладка» 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539750" y="1700213"/>
            <a:ext cx="7848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57" name="Rectangle 45"/>
          <p:cNvSpPr>
            <a:spLocks noChangeArrowheads="1"/>
          </p:cNvSpPr>
          <p:nvPr/>
        </p:nvSpPr>
        <p:spPr bwMode="auto">
          <a:xfrm>
            <a:off x="3635375" y="1268413"/>
            <a:ext cx="5219700" cy="5400675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8437" name="Picture 47" descr="13"/>
          <p:cNvPicPr>
            <a:picLocks noChangeAspect="1" noChangeArrowheads="1"/>
          </p:cNvPicPr>
          <p:nvPr/>
        </p:nvPicPr>
        <p:blipFill>
          <a:blip r:embed="rId2"/>
          <a:srcRect l="3419"/>
          <a:stretch>
            <a:fillRect/>
          </a:stretch>
        </p:blipFill>
        <p:spPr bwMode="auto">
          <a:xfrm>
            <a:off x="827088" y="1268413"/>
            <a:ext cx="2017712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0" descr="1_1"/>
          <p:cNvPicPr>
            <a:picLocks noChangeAspect="1" noChangeArrowheads="1"/>
          </p:cNvPicPr>
          <p:nvPr/>
        </p:nvPicPr>
        <p:blipFill>
          <a:blip r:embed="rId3"/>
          <a:srcRect l="9535"/>
          <a:stretch>
            <a:fillRect/>
          </a:stretch>
        </p:blipFill>
        <p:spPr bwMode="auto">
          <a:xfrm>
            <a:off x="250825" y="3429000"/>
            <a:ext cx="14795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51" descr="1_2"/>
          <p:cNvPicPr>
            <a:picLocks noChangeAspect="1" noChangeArrowheads="1"/>
          </p:cNvPicPr>
          <p:nvPr/>
        </p:nvPicPr>
        <p:blipFill>
          <a:blip r:embed="rId4"/>
          <a:srcRect l="3830"/>
          <a:stretch>
            <a:fillRect/>
          </a:stretch>
        </p:blipFill>
        <p:spPr bwMode="auto">
          <a:xfrm>
            <a:off x="1835150" y="3429000"/>
            <a:ext cx="15986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52" descr="1_3"/>
          <p:cNvPicPr>
            <a:picLocks noChangeAspect="1" noChangeArrowheads="1"/>
          </p:cNvPicPr>
          <p:nvPr/>
        </p:nvPicPr>
        <p:blipFill>
          <a:blip r:embed="rId5" cstate="print"/>
          <a:srcRect l="3804"/>
          <a:stretch>
            <a:fillRect/>
          </a:stretch>
        </p:blipFill>
        <p:spPr bwMode="auto">
          <a:xfrm>
            <a:off x="250825" y="5157788"/>
            <a:ext cx="14589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53" descr="1_4"/>
          <p:cNvPicPr>
            <a:picLocks noChangeAspect="1" noChangeArrowheads="1"/>
          </p:cNvPicPr>
          <p:nvPr/>
        </p:nvPicPr>
        <p:blipFill>
          <a:blip r:embed="rId6"/>
          <a:srcRect l="4962" t="4202" b="6816"/>
          <a:stretch>
            <a:fillRect/>
          </a:stretch>
        </p:blipFill>
        <p:spPr bwMode="auto">
          <a:xfrm>
            <a:off x="1908175" y="5157788"/>
            <a:ext cx="162083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Text Box 54"/>
          <p:cNvSpPr txBox="1">
            <a:spLocks noChangeArrowheads="1"/>
          </p:cNvSpPr>
          <p:nvPr/>
        </p:nvSpPr>
        <p:spPr bwMode="auto">
          <a:xfrm>
            <a:off x="179388" y="479742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Рис 1</a:t>
            </a:r>
          </a:p>
        </p:txBody>
      </p:sp>
      <p:sp>
        <p:nvSpPr>
          <p:cNvPr id="18443" name="Text Box 55"/>
          <p:cNvSpPr txBox="1">
            <a:spLocks noChangeArrowheads="1"/>
          </p:cNvSpPr>
          <p:nvPr/>
        </p:nvSpPr>
        <p:spPr bwMode="auto">
          <a:xfrm>
            <a:off x="2700338" y="4791075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Рис 2</a:t>
            </a:r>
          </a:p>
        </p:txBody>
      </p:sp>
      <p:sp>
        <p:nvSpPr>
          <p:cNvPr id="18444" name="Text Box 56"/>
          <p:cNvSpPr txBox="1">
            <a:spLocks noChangeArrowheads="1"/>
          </p:cNvSpPr>
          <p:nvPr/>
        </p:nvSpPr>
        <p:spPr bwMode="auto">
          <a:xfrm>
            <a:off x="179388" y="637540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Рис 3</a:t>
            </a:r>
          </a:p>
        </p:txBody>
      </p:sp>
      <p:sp>
        <p:nvSpPr>
          <p:cNvPr id="18445" name="Text Box 57"/>
          <p:cNvSpPr txBox="1">
            <a:spLocks noChangeArrowheads="1"/>
          </p:cNvSpPr>
          <p:nvPr/>
        </p:nvSpPr>
        <p:spPr bwMode="auto">
          <a:xfrm>
            <a:off x="2771775" y="638175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Рис 4</a:t>
            </a:r>
          </a:p>
        </p:txBody>
      </p:sp>
      <p:sp>
        <p:nvSpPr>
          <p:cNvPr id="18446" name="Text Box 58"/>
          <p:cNvSpPr txBox="1">
            <a:spLocks noChangeArrowheads="1"/>
          </p:cNvSpPr>
          <p:nvPr/>
        </p:nvSpPr>
        <p:spPr bwMode="auto">
          <a:xfrm>
            <a:off x="3779838" y="1341438"/>
            <a:ext cx="5364162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Сборку рисунка следует вести от середины к углам в обе стороны. Цифрами на схемах обозначена последовательность сборки рисунка.</a:t>
            </a:r>
          </a:p>
          <a:p>
            <a:pPr>
              <a:buFontTx/>
              <a:buChar char="•"/>
            </a:pPr>
            <a:r>
              <a:rPr lang="ru-RU" b="1"/>
              <a:t> Наметить диагональ квадрата (основы) и середину центральной полосы с помощью утюга</a:t>
            </a:r>
          </a:p>
          <a:p>
            <a:pPr>
              <a:buFontTx/>
              <a:buChar char="•"/>
            </a:pPr>
            <a:r>
              <a:rPr lang="ru-RU" b="1"/>
              <a:t> Закрепить центральную полосу на основе, совмещая намеченные линии лицевой стороной вверх.</a:t>
            </a:r>
          </a:p>
          <a:p>
            <a:pPr>
              <a:buFontTx/>
              <a:buChar char="•"/>
            </a:pPr>
            <a:r>
              <a:rPr lang="ru-RU" b="1"/>
              <a:t> Следующую полоску наложить на предыдущую лицевыми сторонами во внутрь, уравнивая срезы. Проложить строчку строго по линии шва. </a:t>
            </a:r>
          </a:p>
          <a:p>
            <a:pPr>
              <a:buFontTx/>
              <a:buChar char="•"/>
            </a:pPr>
            <a:r>
              <a:rPr lang="ru-RU" b="1"/>
              <a:t> Отвернуть полоску на лицевую сторону и отутюжить и закрепить ее булавками на основе. (последние два действия выполняют с каждой последующей полоской)</a:t>
            </a:r>
          </a:p>
          <a:p>
            <a:pPr>
              <a:buFontTx/>
              <a:buChar char="•"/>
            </a:pP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«Ёлочка» 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572000" y="1268413"/>
            <a:ext cx="4283075" cy="5400675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9460" name="Picture 6" descr="18"/>
          <p:cNvPicPr>
            <a:picLocks noChangeAspect="1" noChangeArrowheads="1"/>
          </p:cNvPicPr>
          <p:nvPr/>
        </p:nvPicPr>
        <p:blipFill>
          <a:blip r:embed="rId2"/>
          <a:srcRect l="7687" t="2667" b="5928"/>
          <a:stretch>
            <a:fillRect/>
          </a:stretch>
        </p:blipFill>
        <p:spPr bwMode="auto">
          <a:xfrm>
            <a:off x="323850" y="1412875"/>
            <a:ext cx="4103688" cy="387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4643438" y="1412875"/>
            <a:ext cx="4105275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Сборку рисунка следует вести от угла основы. Цифрами на схемах обозначена последовательность сборки рисунка.</a:t>
            </a:r>
          </a:p>
          <a:p>
            <a:pPr>
              <a:spcBef>
                <a:spcPct val="50000"/>
              </a:spcBef>
            </a:pPr>
            <a:r>
              <a:rPr lang="ru-RU" b="1"/>
              <a:t>Угловой квадрат делают контрастным по отношению к цвету и тону полосок. Темный квадрат — светлые полоски, светлый квадрат — темные полоски. Каждый следующий слой полосок темнее предыдущего. В центре квадрата — рисунок или цветок.</a:t>
            </a:r>
          </a:p>
          <a:p>
            <a:pPr>
              <a:spcBef>
                <a:spcPct val="50000"/>
              </a:spcBef>
            </a:pPr>
            <a:r>
              <a:rPr lang="ru-RU" b="1"/>
              <a:t>Принцип соединения полосок такой же, как и в «Диагональной раскладке»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339975" y="260350"/>
            <a:ext cx="6515100" cy="64770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«Колодец»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339975" y="981075"/>
            <a:ext cx="6515100" cy="2592388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484" name="Picture 6" descr="17"/>
          <p:cNvPicPr>
            <a:picLocks noChangeAspect="1" noChangeArrowheads="1"/>
          </p:cNvPicPr>
          <p:nvPr/>
        </p:nvPicPr>
        <p:blipFill>
          <a:blip r:embed="rId2"/>
          <a:srcRect l="9407" t="4666" r="3873" b="4616"/>
          <a:stretch>
            <a:fillRect/>
          </a:stretch>
        </p:blipFill>
        <p:spPr bwMode="auto">
          <a:xfrm>
            <a:off x="179388" y="260350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19"/>
          <p:cNvPicPr>
            <a:picLocks noChangeAspect="1" noChangeArrowheads="1"/>
          </p:cNvPicPr>
          <p:nvPr/>
        </p:nvPicPr>
        <p:blipFill>
          <a:blip r:embed="rId3"/>
          <a:srcRect l="8720" t="2260" r="4361" b="6580"/>
          <a:stretch>
            <a:fillRect/>
          </a:stretch>
        </p:blipFill>
        <p:spPr bwMode="auto">
          <a:xfrm>
            <a:off x="6659563" y="3860800"/>
            <a:ext cx="21590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179388" y="3789363"/>
            <a:ext cx="6337300" cy="64770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«Изба»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79388" y="4508500"/>
            <a:ext cx="6337300" cy="2160588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2339975" y="981075"/>
            <a:ext cx="655320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ru-RU" sz="1600" b="1"/>
              <a:t> Наметить на основе диагонали.</a:t>
            </a:r>
          </a:p>
          <a:p>
            <a:pPr marL="342900" indent="-342900">
              <a:buFontTx/>
              <a:buChar char="•"/>
            </a:pPr>
            <a:r>
              <a:rPr lang="ru-RU" sz="1600" b="1"/>
              <a:t> Выкроить по шаблону центральный квадрат, сторона которого равна двойной ширине полоски, приколоть булавками к основе так, чтобы его углы были расположены точно по диагоналям основы.</a:t>
            </a:r>
          </a:p>
          <a:p>
            <a:pPr marL="342900" indent="-342900">
              <a:buFontTx/>
              <a:buChar char="•"/>
            </a:pPr>
            <a:r>
              <a:rPr lang="ru-RU" sz="1600" b="1"/>
              <a:t> Выбрать направление сборки (в данном слу­чае по часовой стрелке). </a:t>
            </a:r>
          </a:p>
          <a:p>
            <a:pPr marL="342900" indent="-342900">
              <a:buFontTx/>
              <a:buChar char="•"/>
            </a:pPr>
            <a:r>
              <a:rPr lang="ru-RU" sz="1600" b="1"/>
              <a:t> Подготовленные полоски тканей темных и светлых тонов нашить по сторонам квадрата последовательно, следуя нумерации на рисунке</a:t>
            </a:r>
            <a:r>
              <a:rPr lang="ru-RU" b="1"/>
              <a:t>. </a:t>
            </a:r>
          </a:p>
        </p:txBody>
      </p:sp>
      <p:sp>
        <p:nvSpPr>
          <p:cNvPr id="20489" name="Text Box 11"/>
          <p:cNvSpPr txBox="1">
            <a:spLocks noChangeArrowheads="1"/>
          </p:cNvSpPr>
          <p:nvPr/>
        </p:nvSpPr>
        <p:spPr bwMode="auto">
          <a:xfrm>
            <a:off x="323850" y="4652963"/>
            <a:ext cx="6048375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Схема сборки рисунка — как в "Колодце«.</a:t>
            </a:r>
          </a:p>
          <a:p>
            <a:pPr>
              <a:spcBef>
                <a:spcPct val="50000"/>
              </a:spcBef>
            </a:pPr>
            <a:r>
              <a:rPr lang="ru-RU" sz="1600" b="1"/>
              <a:t>Особенность в том, что в центре — яркое пятно насыщенного теплого цвета {красный, оранжевый, ярко-желтый). С одной стороны рисунка ткани более темных и хо­лодных тонов, с другой — теплых и светлых тонов.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ChangeArrowheads="1"/>
          </p:cNvSpPr>
          <p:nvPr/>
        </p:nvSpPr>
        <p:spPr bwMode="auto">
          <a:xfrm>
            <a:off x="179388" y="4941888"/>
            <a:ext cx="8748712" cy="1700212"/>
          </a:xfrm>
          <a:prstGeom prst="rect">
            <a:avLst/>
          </a:prstGeom>
          <a:solidFill>
            <a:srgbClr val="EED37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395288" y="5157788"/>
            <a:ext cx="8424862" cy="1187450"/>
          </a:xfrm>
          <a:prstGeom prst="rect">
            <a:avLst/>
          </a:prstGeom>
          <a:solidFill>
            <a:srgbClr val="EED37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</a:rPr>
              <a:t>Лоскутное шитье</a:t>
            </a:r>
            <a:r>
              <a:rPr lang="ru-RU" sz="2400" b="1"/>
              <a:t> – это искусство соединения небольших разноцветных кусочков ткани (лоскутов) в единое целое путем сшивания.</a:t>
            </a:r>
          </a:p>
        </p:txBody>
      </p:sp>
      <p:pic>
        <p:nvPicPr>
          <p:cNvPr id="3076" name="Picture 39" descr="i-066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60350"/>
            <a:ext cx="60483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«Цветные кольца»  </a:t>
            </a:r>
          </a:p>
        </p:txBody>
      </p:sp>
      <p:pic>
        <p:nvPicPr>
          <p:cNvPr id="21507" name="Picture 5" descr="26"/>
          <p:cNvPicPr>
            <a:picLocks noChangeAspect="1" noChangeArrowheads="1"/>
          </p:cNvPicPr>
          <p:nvPr/>
        </p:nvPicPr>
        <p:blipFill>
          <a:blip r:embed="rId2"/>
          <a:srcRect l="8490" r="2158" b="8554"/>
          <a:stretch>
            <a:fillRect/>
          </a:stretch>
        </p:blipFill>
        <p:spPr bwMode="auto">
          <a:xfrm>
            <a:off x="2411413" y="4772025"/>
            <a:ext cx="201612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21"/>
          <p:cNvPicPr>
            <a:picLocks noChangeAspect="1" noChangeArrowheads="1"/>
          </p:cNvPicPr>
          <p:nvPr/>
        </p:nvPicPr>
        <p:blipFill>
          <a:blip r:embed="rId3"/>
          <a:srcRect l="8868" t="2312" r="2205" b="6831"/>
          <a:stretch>
            <a:fillRect/>
          </a:stretch>
        </p:blipFill>
        <p:spPr bwMode="auto">
          <a:xfrm>
            <a:off x="539750" y="1268413"/>
            <a:ext cx="3457575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22"/>
          <p:cNvPicPr>
            <a:picLocks noChangeAspect="1" noChangeArrowheads="1"/>
          </p:cNvPicPr>
          <p:nvPr/>
        </p:nvPicPr>
        <p:blipFill>
          <a:blip r:embed="rId4"/>
          <a:srcRect l="6975" t="4892" r="2307" b="2473"/>
          <a:stretch>
            <a:fillRect/>
          </a:stretch>
        </p:blipFill>
        <p:spPr bwMode="auto">
          <a:xfrm>
            <a:off x="250825" y="4752975"/>
            <a:ext cx="2017713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4572000" y="1268413"/>
            <a:ext cx="4283075" cy="5400675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4643438" y="1412875"/>
            <a:ext cx="403225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b="1"/>
              <a:t> Сторона центрально­го квадрата равна двойной -тройной ширине полоски. </a:t>
            </a:r>
          </a:p>
          <a:p>
            <a:pPr marL="342900" indent="-342900"/>
            <a:r>
              <a:rPr lang="ru-RU" b="1"/>
              <a:t>Центральный квадрат светлый, следующий ряд темный, далее к краю — светлее, но не светлее центрального квадрата; </a:t>
            </a:r>
          </a:p>
          <a:p>
            <a:pPr marL="342900" indent="-342900"/>
            <a:r>
              <a:rPr lang="ru-RU" b="1"/>
              <a:t>2. Сторона центрального квадрата равна ширине полоски. Чередование светлых и темных рядов.</a:t>
            </a:r>
          </a:p>
          <a:p>
            <a:pPr marL="342900" indent="-342900"/>
            <a:r>
              <a:rPr lang="ru-RU" b="1"/>
              <a:t> </a:t>
            </a:r>
          </a:p>
          <a:p>
            <a:pPr marL="342900" indent="-342900"/>
            <a:r>
              <a:rPr lang="ru-RU" b="1"/>
              <a:t>Полоски соединяются попарно: слева и справа; сверху и снизу.</a:t>
            </a:r>
          </a:p>
          <a:p>
            <a:pPr marL="342900" indent="-342900"/>
            <a:endParaRPr lang="ru-RU"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23850" y="5445125"/>
            <a:ext cx="8604250" cy="1125538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395288" y="5589588"/>
            <a:ext cx="81359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Ассоциация мастеров лоскутного шитья России</a:t>
            </a:r>
            <a:r>
              <a:rPr lang="ru-RU"/>
              <a:t> </a:t>
            </a:r>
          </a:p>
          <a:p>
            <a:r>
              <a:rPr lang="ru-RU" b="1">
                <a:hlinkClick r:id="rId2"/>
              </a:rPr>
              <a:t>http://www.quilters.ru/events/events_detail.php?ID=1386</a:t>
            </a:r>
            <a:r>
              <a:rPr lang="ru-RU" b="1"/>
              <a:t> </a:t>
            </a:r>
          </a:p>
          <a:p>
            <a:r>
              <a:rPr lang="ru-RU" b="1"/>
              <a:t>первый русский фестиваль в Канаде 2007</a:t>
            </a:r>
          </a:p>
        </p:txBody>
      </p:sp>
      <p:pic>
        <p:nvPicPr>
          <p:cNvPr id="22532" name="Picture 7" descr="книга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391477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8" descr="книга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260350"/>
            <a:ext cx="379730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Домашнее задание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50825" y="1341438"/>
            <a:ext cx="8604250" cy="5256212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323850" y="1412875"/>
            <a:ext cx="8424863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/>
              <a:t>Выучить основные понятия. Подготовить вопросы к игре «Крепкий орешек» по изученной теме.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/>
              <a:t>Подготовиться к практической работе: принести лоскуты ткани (4 расцветки), швейные принадлежности.</a:t>
            </a:r>
          </a:p>
          <a:p>
            <a:pPr marL="342900" indent="-342900">
              <a:spcBef>
                <a:spcPct val="50000"/>
              </a:spcBef>
            </a:pPr>
            <a:endParaRPr lang="ru-RU" b="1"/>
          </a:p>
          <a:p>
            <a:pPr marL="342900" indent="-342900" algn="ctr">
              <a:spcBef>
                <a:spcPct val="50000"/>
              </a:spcBef>
            </a:pPr>
            <a:r>
              <a:rPr lang="ru-RU" b="1">
                <a:solidFill>
                  <a:srgbClr val="CC3300"/>
                </a:solidFill>
              </a:rPr>
              <a:t>Творческие задания для</a:t>
            </a:r>
          </a:p>
          <a:p>
            <a:pPr marL="342900" indent="-342900">
              <a:spcBef>
                <a:spcPct val="50000"/>
              </a:spcBef>
            </a:pPr>
            <a:r>
              <a:rPr lang="ru-RU" b="1"/>
              <a:t>1. Найти определение «орнамент». Виды орнамента.</a:t>
            </a:r>
          </a:p>
          <a:p>
            <a:pPr marL="342900" indent="-342900">
              <a:spcBef>
                <a:spcPct val="50000"/>
              </a:spcBef>
            </a:pPr>
            <a:r>
              <a:rPr lang="ru-RU" b="1"/>
              <a:t>2. Нарисовать эскиз лоскутного одеяла или покрывала.</a:t>
            </a:r>
          </a:p>
          <a:p>
            <a:pPr marL="342900" indent="-342900">
              <a:spcBef>
                <a:spcPct val="50000"/>
              </a:spcBef>
            </a:pPr>
            <a:endParaRPr lang="ru-RU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13" descr="6"/>
          <p:cNvPicPr>
            <a:picLocks noChangeAspect="1" noChangeArrowheads="1"/>
          </p:cNvPicPr>
          <p:nvPr/>
        </p:nvPicPr>
        <p:blipFill>
          <a:blip r:embed="rId2"/>
          <a:srcRect l="2072" t="1196"/>
          <a:stretch>
            <a:fillRect/>
          </a:stretch>
        </p:blipFill>
        <p:spPr bwMode="auto">
          <a:xfrm>
            <a:off x="250825" y="1341438"/>
            <a:ext cx="3313113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Развитие лоскутного шитья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851275" y="1268413"/>
            <a:ext cx="5041900" cy="5329237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4140200" y="1412875"/>
            <a:ext cx="4608513" cy="51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Искусство лоскутного шитья известно многим народам мира с давних пор. Считается что этот вид декоративно-прикладного искусства возник в Англии, затем распространился в Америке, где получил широкое развитие. </a:t>
            </a:r>
          </a:p>
          <a:p>
            <a:pPr>
              <a:spcBef>
                <a:spcPct val="50000"/>
              </a:spcBef>
            </a:pPr>
            <a:r>
              <a:rPr lang="ru-RU" b="1"/>
              <a:t>В России лоскутное шитье стало активно развиваться с середины </a:t>
            </a:r>
            <a:r>
              <a:rPr lang="en-US" b="1"/>
              <a:t>XIX </a:t>
            </a:r>
            <a:r>
              <a:rPr lang="ru-RU" b="1"/>
              <a:t>века, когда широкое распространение получили хлопчатобумажные ткани фабричное производство. Лоскутная техника зародилась изначально в крестьянской среде. Редкая крестьянская изба не имела лоскутного одеяла. Такие одеяла было принято дарить на рождение ребенка. </a:t>
            </a:r>
          </a:p>
        </p:txBody>
      </p:sp>
      <p:pic>
        <p:nvPicPr>
          <p:cNvPr id="4103" name="Picture 7" descr="pr-205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341438"/>
            <a:ext cx="3240088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pr-242w"/>
          <p:cNvPicPr>
            <a:picLocks noChangeAspect="1" noChangeArrowheads="1"/>
          </p:cNvPicPr>
          <p:nvPr/>
        </p:nvPicPr>
        <p:blipFill>
          <a:blip r:embed="rId4"/>
          <a:srcRect l="18875"/>
          <a:stretch>
            <a:fillRect/>
          </a:stretch>
        </p:blipFill>
        <p:spPr bwMode="auto">
          <a:xfrm>
            <a:off x="250825" y="3860800"/>
            <a:ext cx="3313113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pr-266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341438"/>
            <a:ext cx="3313113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 descr="pr-240w"/>
          <p:cNvPicPr>
            <a:picLocks noChangeAspect="1" noChangeArrowheads="1"/>
          </p:cNvPicPr>
          <p:nvPr/>
        </p:nvPicPr>
        <p:blipFill>
          <a:blip r:embed="rId6"/>
          <a:srcRect l="4179"/>
          <a:stretch>
            <a:fillRect/>
          </a:stretch>
        </p:blipFill>
        <p:spPr bwMode="auto">
          <a:xfrm>
            <a:off x="250825" y="3860800"/>
            <a:ext cx="33115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3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3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4356100" y="260350"/>
            <a:ext cx="4464050" cy="6264275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4643438" y="404813"/>
            <a:ext cx="3744912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Постепенно, по мере развития искусства лоскутного шитья в России формировались «художественные принципы и приемы создания орнаментальных лоскутных композиций, в которых присутствуют детали в виде полоски, треугольника, квадрата и т.п.</a:t>
            </a:r>
          </a:p>
          <a:p>
            <a:r>
              <a:rPr lang="ru-RU" b="1"/>
              <a:t>В 70-е годы </a:t>
            </a:r>
            <a:r>
              <a:rPr lang="en-US" b="1"/>
              <a:t>XX</a:t>
            </a:r>
            <a:r>
              <a:rPr lang="ru-RU" b="1"/>
              <a:t> века, когда в моду вошел фольклорный стиль, вновь возник интерес к лоскутному шитью. С тех пор этот интерес неуклонно растет. В нашей стране и зарубежном проводятся фестивали, конкурсы, мастер - классы, создаются творческие объединения.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5124" name="Picture 7" descr="i-165w"/>
          <p:cNvPicPr>
            <a:picLocks noChangeAspect="1" noChangeArrowheads="1"/>
          </p:cNvPicPr>
          <p:nvPr/>
        </p:nvPicPr>
        <p:blipFill>
          <a:blip r:embed="rId2"/>
          <a:srcRect r="-2"/>
          <a:stretch>
            <a:fillRect/>
          </a:stretch>
        </p:blipFill>
        <p:spPr bwMode="auto">
          <a:xfrm>
            <a:off x="179388" y="4437063"/>
            <a:ext cx="39608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8" descr="if-263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552700"/>
            <a:ext cx="3960812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9" descr="v-t-45----web"/>
          <p:cNvPicPr>
            <a:picLocks noChangeAspect="1" noChangeArrowheads="1"/>
          </p:cNvPicPr>
          <p:nvPr/>
        </p:nvPicPr>
        <p:blipFill>
          <a:blip r:embed="rId4"/>
          <a:srcRect b="16507"/>
          <a:stretch>
            <a:fillRect/>
          </a:stretch>
        </p:blipFill>
        <p:spPr bwMode="auto">
          <a:xfrm>
            <a:off x="179388" y="260350"/>
            <a:ext cx="396081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k241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8913"/>
            <a:ext cx="4386263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k523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43211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k306w"/>
          <p:cNvPicPr>
            <a:picLocks noChangeAspect="1" noChangeArrowheads="1"/>
          </p:cNvPicPr>
          <p:nvPr/>
        </p:nvPicPr>
        <p:blipFill>
          <a:blip r:embed="rId4"/>
          <a:srcRect t="6706"/>
          <a:stretch>
            <a:fillRect/>
          </a:stretch>
        </p:blipFill>
        <p:spPr bwMode="auto">
          <a:xfrm>
            <a:off x="4643438" y="3644900"/>
            <a:ext cx="428625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k255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644900"/>
            <a:ext cx="4465638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2" descr="bb-134w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188913"/>
            <a:ext cx="4319587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Picture 15" descr="k250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3573463"/>
            <a:ext cx="4537075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Picture 16" descr="k605w"/>
          <p:cNvPicPr>
            <a:picLocks noChangeAspect="1" noChangeArrowheads="1"/>
          </p:cNvPicPr>
          <p:nvPr/>
        </p:nvPicPr>
        <p:blipFill>
          <a:blip r:embed="rId8"/>
          <a:srcRect l="4915"/>
          <a:stretch>
            <a:fillRect/>
          </a:stretch>
        </p:blipFill>
        <p:spPr bwMode="auto">
          <a:xfrm>
            <a:off x="4500563" y="188913"/>
            <a:ext cx="446405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Picture 17" descr="076w"/>
          <p:cNvPicPr>
            <a:picLocks noChangeAspect="1" noChangeArrowheads="1"/>
          </p:cNvPicPr>
          <p:nvPr/>
        </p:nvPicPr>
        <p:blipFill>
          <a:blip r:embed="rId9"/>
          <a:srcRect b="3371"/>
          <a:stretch>
            <a:fillRect/>
          </a:stretch>
        </p:blipFill>
        <p:spPr bwMode="auto">
          <a:xfrm>
            <a:off x="4643438" y="3573463"/>
            <a:ext cx="42719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5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5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5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0" dur="5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3" dur="5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6" dur="5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9" dur="5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Орнамент 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50825" y="1341438"/>
            <a:ext cx="8604250" cy="53276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95288" y="1484313"/>
            <a:ext cx="83534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Орнамент </a:t>
            </a:r>
            <a:r>
              <a:rPr lang="ru-RU" b="1"/>
              <a:t>– это узор, состоящий из ритмически упорядоченных элементов и предназначенный для украшения различных предметов, архитектурных сооружений, предметов декоративно-прикладного искусства.</a:t>
            </a:r>
          </a:p>
        </p:txBody>
      </p:sp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1835150" y="2852738"/>
            <a:ext cx="2447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b="1"/>
              <a:t> Растительный</a:t>
            </a:r>
          </a:p>
          <a:p>
            <a:pPr>
              <a:buFontTx/>
              <a:buChar char="•"/>
            </a:pPr>
            <a:r>
              <a:rPr lang="ru-RU" b="1"/>
              <a:t> Геометрический</a:t>
            </a:r>
          </a:p>
          <a:p>
            <a:pPr>
              <a:buFontTx/>
              <a:buChar char="•"/>
            </a:pPr>
            <a:r>
              <a:rPr lang="ru-RU" b="1"/>
              <a:t> Символический</a:t>
            </a:r>
          </a:p>
          <a:p>
            <a:pPr>
              <a:buFontTx/>
              <a:buChar char="•"/>
            </a:pPr>
            <a:r>
              <a:rPr lang="ru-RU" b="1"/>
              <a:t> Фантастический </a:t>
            </a:r>
          </a:p>
        </p:txBody>
      </p:sp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4932363" y="2852738"/>
            <a:ext cx="25193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b="1"/>
              <a:t> Пейзажный</a:t>
            </a:r>
          </a:p>
          <a:p>
            <a:pPr>
              <a:buFontTx/>
              <a:buChar char="•"/>
            </a:pPr>
            <a:r>
              <a:rPr lang="ru-RU" b="1"/>
              <a:t> Животный</a:t>
            </a:r>
          </a:p>
          <a:p>
            <a:pPr>
              <a:buFontTx/>
              <a:buChar char="•"/>
            </a:pPr>
            <a:r>
              <a:rPr lang="ru-RU" b="1"/>
              <a:t> Предметный</a:t>
            </a:r>
          </a:p>
          <a:p>
            <a:pPr>
              <a:buFontTx/>
              <a:buChar char="•"/>
            </a:pPr>
            <a:r>
              <a:rPr lang="ru-RU" b="1"/>
              <a:t> Каллиграфический</a:t>
            </a:r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395288" y="4365625"/>
            <a:ext cx="828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6" name="Text Box 11"/>
          <p:cNvSpPr txBox="1">
            <a:spLocks noChangeArrowheads="1"/>
          </p:cNvSpPr>
          <p:nvPr/>
        </p:nvSpPr>
        <p:spPr bwMode="auto">
          <a:xfrm>
            <a:off x="323850" y="4365625"/>
            <a:ext cx="8424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323850" y="4221163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/>
              <a:t>К </a:t>
            </a: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геометрическим </a:t>
            </a:r>
            <a:r>
              <a:rPr lang="ru-RU" b="1"/>
              <a:t>относятся орнаменты, мотивы которых состоят из различных геометрических фигур, линий и их комбинаций.</a:t>
            </a:r>
          </a:p>
        </p:txBody>
      </p:sp>
      <p:sp>
        <p:nvSpPr>
          <p:cNvPr id="7178" name="Text Box 13"/>
          <p:cNvSpPr txBox="1">
            <a:spLocks noChangeArrowheads="1"/>
          </p:cNvSpPr>
          <p:nvPr/>
        </p:nvSpPr>
        <p:spPr bwMode="auto">
          <a:xfrm>
            <a:off x="395288" y="5013325"/>
            <a:ext cx="8280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В лоскутном шитье геометрический орнамент играет ведущую роль. Технология соединения простых по форме деталей проще, чем соединение деталей сложных геометрических или лекальных форм. Простые, лаконичные очертания зрительно воспринимаются лучше, чем сложные и многодетальные формы.</a:t>
            </a:r>
          </a:p>
        </p:txBody>
      </p:sp>
      <p:sp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3203575" y="2492375"/>
            <a:ext cx="280828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орнаментов:</a:t>
            </a:r>
          </a:p>
          <a:p>
            <a:pPr>
              <a:spcBef>
                <a:spcPct val="50000"/>
              </a:spcBef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50825" y="260350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Композиция орнамента 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484438" y="1268413"/>
            <a:ext cx="4319587" cy="5400675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627313" y="1484313"/>
            <a:ext cx="4175125" cy="503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Композиция</a:t>
            </a:r>
            <a:r>
              <a:rPr lang="ru-RU" b="1"/>
              <a:t> – составление, расположение, построение; структура художественного произведения, обусловленная его содержанием, характером и назначением.</a:t>
            </a:r>
          </a:p>
          <a:p>
            <a:pPr>
              <a:spcBef>
                <a:spcPct val="50000"/>
              </a:spcBef>
              <a:defRPr/>
            </a:pPr>
            <a:r>
              <a:rPr lang="ru-RU" b="1"/>
              <a:t>Создание композиции из лоскутов ткани – это выбор орнаментальной и колористической темы, рисунка, сюжета, определение габаритных и внутренних размеров произведения, а также взаиморасположение его частей.</a:t>
            </a:r>
          </a:p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Орнаментальная композиция</a:t>
            </a:r>
            <a:r>
              <a:rPr lang="ru-RU" b="1"/>
              <a:t> – это составление, построение, структура узора.</a:t>
            </a:r>
          </a:p>
        </p:txBody>
      </p:sp>
      <p:pic>
        <p:nvPicPr>
          <p:cNvPr id="8197" name="Picture 7" descr="i-016w"/>
          <p:cNvPicPr>
            <a:picLocks noChangeAspect="1" noChangeArrowheads="1"/>
          </p:cNvPicPr>
          <p:nvPr/>
        </p:nvPicPr>
        <p:blipFill>
          <a:blip r:embed="rId2"/>
          <a:srcRect r="4878"/>
          <a:stretch>
            <a:fillRect/>
          </a:stretch>
        </p:blipFill>
        <p:spPr bwMode="auto">
          <a:xfrm>
            <a:off x="6948488" y="4005263"/>
            <a:ext cx="20002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9" descr="m-059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268413"/>
            <a:ext cx="1992313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m-031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1341438"/>
            <a:ext cx="19161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1" descr="z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4005263"/>
            <a:ext cx="1881188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50825" y="115888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Пропорции 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572000" y="1125538"/>
            <a:ext cx="4283075" cy="55435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643438" y="1052513"/>
            <a:ext cx="4176712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Пропорции</a:t>
            </a:r>
            <a:r>
              <a:rPr lang="ru-RU" b="1">
                <a:solidFill>
                  <a:srgbClr val="CC3300"/>
                </a:solidFill>
              </a:rPr>
              <a:t> </a:t>
            </a:r>
            <a:r>
              <a:rPr lang="ru-RU" b="1"/>
              <a:t>– это соразмерность элементов в отношении к целому и один к другому, придающая изделию или орнаменту эстетическую выразительность и гармоническую завершенность.</a:t>
            </a:r>
          </a:p>
          <a:p>
            <a:pPr marL="342900" indent="-342900">
              <a:defRPr/>
            </a:pPr>
            <a:endParaRPr lang="ru-RU" b="1"/>
          </a:p>
          <a:p>
            <a:pPr marL="342900" indent="-342900">
              <a:defRPr/>
            </a:pPr>
            <a:r>
              <a:rPr lang="ru-RU" b="1"/>
              <a:t>Вопросы соразмерности линейных величин, площадей, тональных отношений могут быть решены двумя способами: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b="1"/>
              <a:t> Делением на равные части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b="1"/>
              <a:t> Делением на неравные части в соответствии с правилами «золотого сечения»</a:t>
            </a:r>
          </a:p>
          <a:p>
            <a:pPr marL="342900" indent="-342900">
              <a:spcBef>
                <a:spcPct val="50000"/>
              </a:spcBef>
              <a:defRPr/>
            </a:pPr>
            <a:endParaRPr lang="ru-RU" b="1"/>
          </a:p>
        </p:txBody>
      </p:sp>
      <p:pic>
        <p:nvPicPr>
          <p:cNvPr id="9221" name="Picture 8" descr="4"/>
          <p:cNvPicPr>
            <a:picLocks noChangeAspect="1" noChangeArrowheads="1"/>
          </p:cNvPicPr>
          <p:nvPr/>
        </p:nvPicPr>
        <p:blipFill>
          <a:blip r:embed="rId2" cstate="print"/>
          <a:srcRect l="813"/>
          <a:stretch>
            <a:fillRect/>
          </a:stretch>
        </p:blipFill>
        <p:spPr bwMode="auto">
          <a:xfrm>
            <a:off x="250825" y="1268413"/>
            <a:ext cx="41052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9" descr="8"/>
          <p:cNvPicPr>
            <a:picLocks noChangeAspect="1" noChangeArrowheads="1"/>
          </p:cNvPicPr>
          <p:nvPr/>
        </p:nvPicPr>
        <p:blipFill>
          <a:blip r:embed="rId3"/>
          <a:srcRect b="24542"/>
          <a:stretch>
            <a:fillRect/>
          </a:stretch>
        </p:blipFill>
        <p:spPr bwMode="auto">
          <a:xfrm>
            <a:off x="250825" y="4076700"/>
            <a:ext cx="4105275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50825" y="1125538"/>
            <a:ext cx="4608513" cy="55435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b="1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50825" y="1196975"/>
            <a:ext cx="45720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«Золотое сечение»</a:t>
            </a:r>
            <a:r>
              <a:rPr lang="ru-RU" b="1"/>
              <a:t> - это такая соразмерность частей между собой и по отношению к целому, при которой целое так относится к большей части, как большая часть к меньшей. (ряд чисел: 1,2,3,5,8,13,34 и т. д.)</a:t>
            </a:r>
          </a:p>
          <a:p>
            <a:pPr>
              <a:defRPr/>
            </a:pPr>
            <a:endParaRPr lang="ru-RU" b="1"/>
          </a:p>
          <a:p>
            <a:pPr>
              <a:defRPr/>
            </a:pPr>
            <a:r>
              <a:rPr lang="ru-RU" b="1"/>
              <a:t>Следуя правилу «золотого сечения», полотно из лоскутиков необходимо поделить на центральное поле и кайму. Деление производят по меньшей стороне.</a:t>
            </a:r>
          </a:p>
          <a:p>
            <a:pPr>
              <a:defRPr/>
            </a:pPr>
            <a:endParaRPr lang="ru-RU" b="1"/>
          </a:p>
          <a:p>
            <a:pPr>
              <a:defRPr/>
            </a:pPr>
            <a:r>
              <a:rPr lang="ru-RU" b="1"/>
              <a:t>Гармоничными будут восприниматься: квадрат или прямоугольник, стороны которого соотносятся  по правилу «золотого сечения» или близко к нему.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50825" y="115888"/>
            <a:ext cx="8604250" cy="908050"/>
          </a:xfrm>
          <a:prstGeom prst="rect">
            <a:avLst/>
          </a:prstGeom>
          <a:solidFill>
            <a:srgbClr val="EED37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Правило «золотого сечения»</a:t>
            </a:r>
          </a:p>
        </p:txBody>
      </p:sp>
      <p:pic>
        <p:nvPicPr>
          <p:cNvPr id="10245" name="Picture 7" descr="z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1125538"/>
            <a:ext cx="2808288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pg-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571875"/>
            <a:ext cx="396081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1709</TotalTime>
  <Words>1291</Words>
  <Application>Microsoft Office PowerPoint</Application>
  <PresentationFormat>On-screen Show (4:3)</PresentationFormat>
  <Paragraphs>129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Оформление по умолчанию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Windows User</cp:lastModifiedBy>
  <cp:revision>18</cp:revision>
  <dcterms:created xsi:type="dcterms:W3CDTF">2008-02-25T04:39:00Z</dcterms:created>
  <dcterms:modified xsi:type="dcterms:W3CDTF">2017-03-28T07:51:42Z</dcterms:modified>
</cp:coreProperties>
</file>