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y="10287000" cx="1828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42" roundtripDataSignature="AMtx7mjtQzhQa0wIQXOOTryihM0MBh6r1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customschemas.google.com/relationships/presentationmetadata" Target="metadata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2fa33cc932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32fa33cc932_0_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2fa33cc932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g32fa33cc932_0_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2fa33cc932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g32fa33cc932_0_10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2fa33cc932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g32fa33cc932_0_1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2fa33cc932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32fa33cc932_0_15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2fa33cc932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g32fa33cc932_0_1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2fa33cc932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32fa33cc932_0_1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2fa33cc932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g32fa33cc932_0_1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2fa33cc932_0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2fa33cc932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2fa33cc932_0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g32fa33cc932_0_2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2fa33cc932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g32fa33cc932_0_1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32fa33cc932_0_2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g32fa33cc932_0_25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2fa33cc932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g32fa33cc932_0_19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2fa33cc932_0_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g32fa33cc932_0_2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32fa33cc932_0_2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g32fa33cc932_0_2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32fa33cc932_0_2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g32fa33cc932_0_28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2fa33cc932_0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g32fa33cc932_0_2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32fa33cc932_0_2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g32fa33cc932_0_2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32fa33cc932_0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g32fa33cc932_0_2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32fa33cc932_0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g32fa33cc932_0_3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32fa33cc932_0_3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3" name="Google Shape;493;g32fa33cc932_0_3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32fa33cc93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g32fa33cc93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32fa33cc932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g32fa33cc932_0_3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2fa33cc93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32fa33cc932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2fa33cc932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32fa33cc932_0_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2fa33cc932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32fa33cc932_0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6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7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8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8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0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1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21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2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22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4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4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4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5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5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Relationship Id="rId4" Type="http://schemas.openxmlformats.org/officeDocument/2006/relationships/image" Target="../media/image27.png"/><Relationship Id="rId5" Type="http://schemas.openxmlformats.org/officeDocument/2006/relationships/image" Target="../media/image2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Relationship Id="rId4" Type="http://schemas.openxmlformats.org/officeDocument/2006/relationships/image" Target="../media/image27.png"/><Relationship Id="rId5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Relationship Id="rId4" Type="http://schemas.openxmlformats.org/officeDocument/2006/relationships/image" Target="../media/image19.png"/><Relationship Id="rId5" Type="http://schemas.openxmlformats.org/officeDocument/2006/relationships/image" Target="../media/image2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6.png"/><Relationship Id="rId4" Type="http://schemas.openxmlformats.org/officeDocument/2006/relationships/image" Target="../media/image19.png"/><Relationship Id="rId5" Type="http://schemas.openxmlformats.org/officeDocument/2006/relationships/image" Target="../media/image2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3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3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1G9naVHzzlr7xemMWBHwSHq4GTcuqb8Sz/view" TargetMode="External"/><Relationship Id="rId4" Type="http://schemas.openxmlformats.org/officeDocument/2006/relationships/image" Target="../media/image13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.png"/><Relationship Id="rId5" Type="http://schemas.openxmlformats.org/officeDocument/2006/relationships/image" Target="../media/image12.png"/><Relationship Id="rId6" Type="http://schemas.openxmlformats.org/officeDocument/2006/relationships/image" Target="../media/image7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0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4.png"/><Relationship Id="rId4" Type="http://schemas.openxmlformats.org/officeDocument/2006/relationships/image" Target="../media/image36.png"/><Relationship Id="rId5" Type="http://schemas.openxmlformats.org/officeDocument/2006/relationships/image" Target="../media/image33.png"/><Relationship Id="rId6" Type="http://schemas.openxmlformats.org/officeDocument/2006/relationships/image" Target="../media/image37.png"/><Relationship Id="rId7" Type="http://schemas.openxmlformats.org/officeDocument/2006/relationships/image" Target="../media/image3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5.png"/><Relationship Id="rId4" Type="http://schemas.openxmlformats.org/officeDocument/2006/relationships/image" Target="../media/image3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5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"/>
          <p:cNvSpPr txBox="1"/>
          <p:nvPr/>
        </p:nvSpPr>
        <p:spPr>
          <a:xfrm>
            <a:off x="6672890" y="1928050"/>
            <a:ext cx="9014400" cy="35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8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Как отделить соль от перца?</a:t>
            </a:r>
            <a:endParaRPr sz="100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85" name="Google Shape;85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439521" cy="9982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13748175" y="5962625"/>
            <a:ext cx="3511025" cy="351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" name="Google Shape;202;g32fa33cc932_0_86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203" name="Google Shape;203;g32fa33cc932_0_86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04" name="Google Shape;204;g32fa33cc932_0_86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5" name="Google Shape;205;g32fa33cc932_0_86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206" name="Google Shape;206;g32fa33cc932_0_86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g32fa33cc932_0_86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8" name="Google Shape;208;g32fa33cc932_0_86"/>
          <p:cNvSpPr txBox="1"/>
          <p:nvPr/>
        </p:nvSpPr>
        <p:spPr>
          <a:xfrm>
            <a:off x="3143250" y="868300"/>
            <a:ext cx="14830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вода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09" name="Google Shape;209;g32fa33cc932_0_86"/>
          <p:cNvSpPr txBox="1"/>
          <p:nvPr/>
        </p:nvSpPr>
        <p:spPr>
          <a:xfrm>
            <a:off x="1202182" y="938339"/>
            <a:ext cx="11538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2</a:t>
            </a:r>
            <a:endParaRPr sz="22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210" name="Google Shape;210;g32fa33cc932_0_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388" y="3462444"/>
            <a:ext cx="7031325" cy="5671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g32fa33cc932_0_86"/>
          <p:cNvPicPr preferRelativeResize="0"/>
          <p:nvPr/>
        </p:nvPicPr>
        <p:blipFill rotWithShape="1">
          <a:blip r:embed="rId4">
            <a:alphaModFix/>
          </a:blip>
          <a:srcRect b="0" l="0" r="44961" t="0"/>
          <a:stretch/>
        </p:blipFill>
        <p:spPr>
          <a:xfrm>
            <a:off x="6845750" y="3462444"/>
            <a:ext cx="4694342" cy="5671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g32fa33cc932_0_86"/>
          <p:cNvPicPr preferRelativeResize="0"/>
          <p:nvPr/>
        </p:nvPicPr>
        <p:blipFill rotWithShape="1">
          <a:blip r:embed="rId5">
            <a:alphaModFix/>
          </a:blip>
          <a:srcRect b="0" l="16637" r="15867" t="0"/>
          <a:stretch/>
        </p:blipFill>
        <p:spPr>
          <a:xfrm>
            <a:off x="11540100" y="3429009"/>
            <a:ext cx="6589512" cy="5738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g32fa33cc932_0_41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218" name="Google Shape;218;g32fa33cc932_0_41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19" name="Google Shape;219;g32fa33cc932_0_41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0" name="Google Shape;220;g32fa33cc932_0_41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221" name="Google Shape;221;g32fa33cc932_0_4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g32fa33cc932_0_41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3" name="Google Shape;223;g32fa33cc932_0_41"/>
          <p:cNvSpPr txBox="1"/>
          <p:nvPr/>
        </p:nvSpPr>
        <p:spPr>
          <a:xfrm>
            <a:off x="3143250" y="868300"/>
            <a:ext cx="14830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Что объединяет эти изображения?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24" name="Google Shape;224;g32fa33cc932_0_41"/>
          <p:cNvSpPr txBox="1"/>
          <p:nvPr/>
        </p:nvSpPr>
        <p:spPr>
          <a:xfrm>
            <a:off x="1202182" y="938339"/>
            <a:ext cx="11538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3</a:t>
            </a:r>
            <a:endParaRPr sz="22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225" name="Google Shape;225;g32fa33cc932_0_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13" y="3947102"/>
            <a:ext cx="4825208" cy="4801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g32fa33cc932_0_41"/>
          <p:cNvPicPr preferRelativeResize="0"/>
          <p:nvPr/>
        </p:nvPicPr>
        <p:blipFill rotWithShape="1">
          <a:blip r:embed="rId4">
            <a:alphaModFix/>
          </a:blip>
          <a:srcRect b="0" l="6120" r="0" t="0"/>
          <a:stretch/>
        </p:blipFill>
        <p:spPr>
          <a:xfrm>
            <a:off x="5061716" y="3947102"/>
            <a:ext cx="6469386" cy="4801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g32fa33cc932_0_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659249" y="3837875"/>
            <a:ext cx="6547937" cy="4910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Google Shape;232;g32fa33cc932_0_100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233" name="Google Shape;233;g32fa33cc932_0_100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34" name="Google Shape;234;g32fa33cc932_0_100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5" name="Google Shape;235;g32fa33cc932_0_100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236" name="Google Shape;236;g32fa33cc932_0_10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Google Shape;237;g32fa33cc932_0_100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8" name="Google Shape;238;g32fa33cc932_0_100"/>
          <p:cNvSpPr txBox="1"/>
          <p:nvPr/>
        </p:nvSpPr>
        <p:spPr>
          <a:xfrm>
            <a:off x="3143250" y="868300"/>
            <a:ext cx="14830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сообщающиеся сосуды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39" name="Google Shape;239;g32fa33cc932_0_100"/>
          <p:cNvSpPr txBox="1"/>
          <p:nvPr/>
        </p:nvSpPr>
        <p:spPr>
          <a:xfrm>
            <a:off x="1202182" y="938339"/>
            <a:ext cx="11538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3</a:t>
            </a:r>
            <a:endParaRPr sz="22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240" name="Google Shape;240;g32fa33cc932_0_1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13" y="3947102"/>
            <a:ext cx="4825208" cy="4801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g32fa33cc932_0_100"/>
          <p:cNvPicPr preferRelativeResize="0"/>
          <p:nvPr/>
        </p:nvPicPr>
        <p:blipFill rotWithShape="1">
          <a:blip r:embed="rId4">
            <a:alphaModFix/>
          </a:blip>
          <a:srcRect b="0" l="6120" r="0" t="0"/>
          <a:stretch/>
        </p:blipFill>
        <p:spPr>
          <a:xfrm>
            <a:off x="5061716" y="3947102"/>
            <a:ext cx="6469386" cy="4801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g32fa33cc932_0_10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659249" y="3837875"/>
            <a:ext cx="6547937" cy="4910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oogle Shape;247;g32fa33cc932_0_114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248" name="Google Shape;248;g32fa33cc932_0_114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49" name="Google Shape;249;g32fa33cc932_0_114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0" name="Google Shape;250;g32fa33cc932_0_114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251" name="Google Shape;251;g32fa33cc932_0_11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g32fa33cc932_0_114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3" name="Google Shape;253;g32fa33cc932_0_114"/>
          <p:cNvSpPr txBox="1"/>
          <p:nvPr/>
        </p:nvSpPr>
        <p:spPr>
          <a:xfrm>
            <a:off x="3143250" y="868300"/>
            <a:ext cx="14830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Что объединяет эти изображения?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54" name="Google Shape;254;g32fa33cc932_0_114"/>
          <p:cNvSpPr txBox="1"/>
          <p:nvPr/>
        </p:nvSpPr>
        <p:spPr>
          <a:xfrm>
            <a:off x="1202182" y="938339"/>
            <a:ext cx="11538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4</a:t>
            </a:r>
            <a:endParaRPr sz="22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255" name="Google Shape;255;g32fa33cc932_0_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325" y="3429000"/>
            <a:ext cx="5945202" cy="582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2fa33cc932_0_1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93327" y="2837865"/>
            <a:ext cx="7270284" cy="7270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2fa33cc932_0_1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2987672">
            <a:off x="12077363" y="4456814"/>
            <a:ext cx="7216026" cy="431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oogle Shape;262;g32fa33cc932_0_150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263" name="Google Shape;263;g32fa33cc932_0_150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64" name="Google Shape;264;g32fa33cc932_0_150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5" name="Google Shape;265;g32fa33cc932_0_150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266" name="Google Shape;266;g32fa33cc932_0_15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g32fa33cc932_0_150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8" name="Google Shape;268;g32fa33cc932_0_150"/>
          <p:cNvSpPr txBox="1"/>
          <p:nvPr/>
        </p:nvSpPr>
        <p:spPr>
          <a:xfrm>
            <a:off x="3143250" y="868300"/>
            <a:ext cx="14830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источник тока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69" name="Google Shape;269;g32fa33cc932_0_150"/>
          <p:cNvSpPr txBox="1"/>
          <p:nvPr/>
        </p:nvSpPr>
        <p:spPr>
          <a:xfrm>
            <a:off x="1202182" y="938339"/>
            <a:ext cx="11538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4</a:t>
            </a:r>
            <a:endParaRPr sz="22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270" name="Google Shape;270;g32fa33cc932_0_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325" y="3429000"/>
            <a:ext cx="5945202" cy="582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g32fa33cc932_0_1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93327" y="2837865"/>
            <a:ext cx="7270284" cy="7270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g32fa33cc932_0_1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2987672">
            <a:off x="12077363" y="4456814"/>
            <a:ext cx="7216026" cy="431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7" name="Google Shape;277;g32fa33cc932_0_132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278" name="Google Shape;278;g32fa33cc932_0_132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79" name="Google Shape;279;g32fa33cc932_0_132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0" name="Google Shape;280;g32fa33cc932_0_132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281" name="Google Shape;281;g32fa33cc932_0_13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g32fa33cc932_0_132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3" name="Google Shape;283;g32fa33cc932_0_132"/>
          <p:cNvSpPr txBox="1"/>
          <p:nvPr/>
        </p:nvSpPr>
        <p:spPr>
          <a:xfrm>
            <a:off x="3143250" y="868300"/>
            <a:ext cx="14830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Что объединяет эти изображения?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84" name="Google Shape;284;g32fa33cc932_0_132"/>
          <p:cNvSpPr txBox="1"/>
          <p:nvPr/>
        </p:nvSpPr>
        <p:spPr>
          <a:xfrm>
            <a:off x="1202182" y="938339"/>
            <a:ext cx="11538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4</a:t>
            </a:r>
            <a:endParaRPr sz="22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285" name="Google Shape;285;g32fa33cc932_0_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075" y="3663600"/>
            <a:ext cx="5518500" cy="551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g32fa33cc932_0_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40800" y="3087752"/>
            <a:ext cx="5518500" cy="6670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g32fa33cc932_0_1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14825" y="3543237"/>
            <a:ext cx="5759226" cy="5759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oogle Shape;292;g32fa33cc932_0_164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293" name="Google Shape;293;g32fa33cc932_0_164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94" name="Google Shape;294;g32fa33cc932_0_164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5" name="Google Shape;295;g32fa33cc932_0_164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296" name="Google Shape;296;g32fa33cc932_0_16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" name="Google Shape;297;g32fa33cc932_0_164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8" name="Google Shape;298;g32fa33cc932_0_164"/>
          <p:cNvSpPr txBox="1"/>
          <p:nvPr/>
        </p:nvSpPr>
        <p:spPr>
          <a:xfrm>
            <a:off x="3143250" y="868300"/>
            <a:ext cx="14830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атмосферное давление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99" name="Google Shape;299;g32fa33cc932_0_164"/>
          <p:cNvSpPr txBox="1"/>
          <p:nvPr/>
        </p:nvSpPr>
        <p:spPr>
          <a:xfrm>
            <a:off x="1202182" y="938339"/>
            <a:ext cx="11538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4</a:t>
            </a:r>
            <a:endParaRPr sz="22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300" name="Google Shape;300;g32fa33cc932_0_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075" y="3663600"/>
            <a:ext cx="5518500" cy="551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g32fa33cc932_0_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40800" y="3087752"/>
            <a:ext cx="5518500" cy="6670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g32fa33cc932_0_1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14825" y="3543237"/>
            <a:ext cx="5759226" cy="5759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g32fa33cc932_0_1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8075" y="835625"/>
            <a:ext cx="8615750" cy="86157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g32fa33cc932_0_178"/>
          <p:cNvSpPr txBox="1"/>
          <p:nvPr/>
        </p:nvSpPr>
        <p:spPr>
          <a:xfrm>
            <a:off x="9603825" y="1485775"/>
            <a:ext cx="70173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Отметьте количество верных ответов</a:t>
            </a:r>
            <a:endParaRPr sz="7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"/>
          <p:cNvSpPr txBox="1"/>
          <p:nvPr/>
        </p:nvSpPr>
        <p:spPr>
          <a:xfrm>
            <a:off x="1701100" y="1125025"/>
            <a:ext cx="10612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Практика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14" name="Google Shape;314;p3"/>
          <p:cNvSpPr/>
          <p:nvPr/>
        </p:nvSpPr>
        <p:spPr>
          <a:xfrm>
            <a:off x="12048115" y="-899024"/>
            <a:ext cx="10612870" cy="12085049"/>
          </a:xfrm>
          <a:custGeom>
            <a:rect b="b" l="l" r="r" t="t"/>
            <a:pathLst>
              <a:path extrusionOk="0" h="12085049" w="10612870">
                <a:moveTo>
                  <a:pt x="0" y="0"/>
                </a:moveTo>
                <a:lnTo>
                  <a:pt x="10612870" y="0"/>
                </a:lnTo>
                <a:lnTo>
                  <a:pt x="10612870" y="12085048"/>
                </a:lnTo>
                <a:lnTo>
                  <a:pt x="0" y="120850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5" name="Google Shape;315;p3"/>
          <p:cNvSpPr txBox="1"/>
          <p:nvPr/>
        </p:nvSpPr>
        <p:spPr>
          <a:xfrm>
            <a:off x="3323583" y="7054529"/>
            <a:ext cx="86397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latin typeface="Impact"/>
                <a:ea typeface="Impact"/>
                <a:cs typeface="Impact"/>
                <a:sym typeface="Impact"/>
              </a:rPr>
              <a:t>Презентуйте свои идеи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16" name="Google Shape;316;p3"/>
          <p:cNvSpPr/>
          <p:nvPr/>
        </p:nvSpPr>
        <p:spPr>
          <a:xfrm>
            <a:off x="1701105" y="2922618"/>
            <a:ext cx="1254495" cy="1012763"/>
          </a:xfrm>
          <a:custGeom>
            <a:rect b="b" l="l" r="r" t="t"/>
            <a:pathLst>
              <a:path extrusionOk="0" h="1012763" w="1254495">
                <a:moveTo>
                  <a:pt x="0" y="0"/>
                </a:moveTo>
                <a:lnTo>
                  <a:pt x="1254495" y="0"/>
                </a:lnTo>
                <a:lnTo>
                  <a:pt x="1254495" y="1012764"/>
                </a:lnTo>
                <a:lnTo>
                  <a:pt x="0" y="1012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7" name="Google Shape;317;p3"/>
          <p:cNvSpPr txBox="1"/>
          <p:nvPr/>
        </p:nvSpPr>
        <p:spPr>
          <a:xfrm>
            <a:off x="3334083" y="2865407"/>
            <a:ext cx="86187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latin typeface="Impact"/>
                <a:ea typeface="Impact"/>
                <a:cs typeface="Impact"/>
                <a:sym typeface="Impact"/>
              </a:rPr>
              <a:t>Объединитесь в предметные пары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18" name="Google Shape;318;p3"/>
          <p:cNvSpPr txBox="1"/>
          <p:nvPr/>
        </p:nvSpPr>
        <p:spPr>
          <a:xfrm>
            <a:off x="3334083" y="4552141"/>
            <a:ext cx="8618700" cy="20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latin typeface="Impact"/>
                <a:ea typeface="Impact"/>
                <a:cs typeface="Impact"/>
                <a:sym typeface="Impact"/>
              </a:rPr>
              <a:t>Придумайте 1-2 игровых элемента формата “Где логика” для своего предмета 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19" name="Google Shape;319;p3"/>
          <p:cNvSpPr/>
          <p:nvPr/>
        </p:nvSpPr>
        <p:spPr>
          <a:xfrm>
            <a:off x="1701105" y="5084818"/>
            <a:ext cx="1254495" cy="1012763"/>
          </a:xfrm>
          <a:custGeom>
            <a:rect b="b" l="l" r="r" t="t"/>
            <a:pathLst>
              <a:path extrusionOk="0" h="1012763" w="1254495">
                <a:moveTo>
                  <a:pt x="0" y="0"/>
                </a:moveTo>
                <a:lnTo>
                  <a:pt x="1254495" y="0"/>
                </a:lnTo>
                <a:lnTo>
                  <a:pt x="1254495" y="1012764"/>
                </a:lnTo>
                <a:lnTo>
                  <a:pt x="0" y="1012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0" name="Google Shape;320;p3"/>
          <p:cNvSpPr/>
          <p:nvPr/>
        </p:nvSpPr>
        <p:spPr>
          <a:xfrm>
            <a:off x="1701105" y="6894482"/>
            <a:ext cx="1254571" cy="1012825"/>
          </a:xfrm>
          <a:custGeom>
            <a:rect b="b" l="l" r="r" t="t"/>
            <a:pathLst>
              <a:path extrusionOk="0" h="1012825" w="1254571">
                <a:moveTo>
                  <a:pt x="0" y="0"/>
                </a:moveTo>
                <a:lnTo>
                  <a:pt x="1254571" y="0"/>
                </a:lnTo>
                <a:lnTo>
                  <a:pt x="1254571" y="1012825"/>
                </a:lnTo>
                <a:lnTo>
                  <a:pt x="0" y="10128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1" name="Google Shape;321;p3"/>
          <p:cNvSpPr txBox="1"/>
          <p:nvPr/>
        </p:nvSpPr>
        <p:spPr>
          <a:xfrm>
            <a:off x="10907500" y="8171500"/>
            <a:ext cx="4003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2 мин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6" name="Google Shape;326;p7"/>
          <p:cNvGrpSpPr/>
          <p:nvPr/>
        </p:nvGrpSpPr>
        <p:grpSpPr>
          <a:xfrm>
            <a:off x="7600950" y="-886490"/>
            <a:ext cx="11686615" cy="11467085"/>
            <a:chOff x="0" y="-38100"/>
            <a:chExt cx="3077956" cy="3020138"/>
          </a:xfrm>
        </p:grpSpPr>
        <p:sp>
          <p:nvSpPr>
            <p:cNvPr id="327" name="Google Shape;327;p7"/>
            <p:cNvSpPr/>
            <p:nvPr/>
          </p:nvSpPr>
          <p:spPr>
            <a:xfrm>
              <a:off x="0" y="0"/>
              <a:ext cx="3077956" cy="2982038"/>
            </a:xfrm>
            <a:custGeom>
              <a:rect b="b" l="l" r="r" t="t"/>
              <a:pathLst>
                <a:path extrusionOk="0" h="2982038" w="3077956">
                  <a:moveTo>
                    <a:pt x="0" y="0"/>
                  </a:moveTo>
                  <a:lnTo>
                    <a:pt x="3077956" y="0"/>
                  </a:lnTo>
                  <a:lnTo>
                    <a:pt x="3077956" y="2982038"/>
                  </a:lnTo>
                  <a:lnTo>
                    <a:pt x="0" y="2982038"/>
                  </a:lnTo>
                  <a:close/>
                </a:path>
              </a:pathLst>
            </a:custGeom>
            <a:solidFill>
              <a:srgbClr val="FFCE6D"/>
            </a:solidFill>
            <a:ln>
              <a:noFill/>
            </a:ln>
          </p:spPr>
        </p:sp>
        <p:sp>
          <p:nvSpPr>
            <p:cNvPr id="328" name="Google Shape;328;p7"/>
            <p:cNvSpPr txBox="1"/>
            <p:nvPr/>
          </p:nvSpPr>
          <p:spPr>
            <a:xfrm>
              <a:off x="0" y="-38100"/>
              <a:ext cx="3077956" cy="302013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9" name="Google Shape;329;p7"/>
          <p:cNvSpPr/>
          <p:nvPr/>
        </p:nvSpPr>
        <p:spPr>
          <a:xfrm>
            <a:off x="1891390" y="5143500"/>
            <a:ext cx="4260803" cy="3532343"/>
          </a:xfrm>
          <a:custGeom>
            <a:rect b="b" l="l" r="r" t="t"/>
            <a:pathLst>
              <a:path extrusionOk="0" h="3532343" w="4260803">
                <a:moveTo>
                  <a:pt x="0" y="0"/>
                </a:moveTo>
                <a:lnTo>
                  <a:pt x="4260802" y="0"/>
                </a:lnTo>
                <a:lnTo>
                  <a:pt x="4260802" y="3532343"/>
                </a:lnTo>
                <a:lnTo>
                  <a:pt x="0" y="35323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0" name="Google Shape;330;p7"/>
          <p:cNvSpPr txBox="1"/>
          <p:nvPr/>
        </p:nvSpPr>
        <p:spPr>
          <a:xfrm>
            <a:off x="8338526" y="1287314"/>
            <a:ext cx="9053100" cy="53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На экране появится факт.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Если он правдивый, покажите </a:t>
            </a:r>
            <a:r>
              <a:rPr lang="en-US" sz="7000" u="sng">
                <a:latin typeface="Impact"/>
                <a:ea typeface="Impact"/>
                <a:cs typeface="Impact"/>
                <a:sym typeface="Impact"/>
              </a:rPr>
              <a:t>ладонь</a:t>
            </a: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. 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Если ложный - </a:t>
            </a:r>
            <a:r>
              <a:rPr lang="en-US" sz="7000" u="sng">
                <a:latin typeface="Impact"/>
                <a:ea typeface="Impact"/>
                <a:cs typeface="Impact"/>
                <a:sym typeface="Impact"/>
              </a:rPr>
              <a:t>кулак</a:t>
            </a: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.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31" name="Google Shape;331;p7"/>
          <p:cNvSpPr txBox="1"/>
          <p:nvPr/>
        </p:nvSpPr>
        <p:spPr>
          <a:xfrm>
            <a:off x="879326" y="1287325"/>
            <a:ext cx="60351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Элемент 2. Правда или ложь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244B4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g32fa33cc932_0_8" title="CA2AA7F0-E76B-4A45-8C3A-57E034F40D8C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9175" y="0"/>
            <a:ext cx="5709646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6" name="Google Shape;336;p6"/>
          <p:cNvGrpSpPr/>
          <p:nvPr/>
        </p:nvGrpSpPr>
        <p:grpSpPr>
          <a:xfrm>
            <a:off x="-340917" y="-544685"/>
            <a:ext cx="19089976" cy="3256298"/>
            <a:chOff x="0" y="-38100"/>
            <a:chExt cx="5027813" cy="857626"/>
          </a:xfrm>
        </p:grpSpPr>
        <p:sp>
          <p:nvSpPr>
            <p:cNvPr id="337" name="Google Shape;337;p6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38" name="Google Shape;338;p6"/>
            <p:cNvSpPr txBox="1"/>
            <p:nvPr/>
          </p:nvSpPr>
          <p:spPr>
            <a:xfrm>
              <a:off x="0" y="-38100"/>
              <a:ext cx="5027813" cy="8576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9" name="Google Shape;339;p6"/>
          <p:cNvSpPr txBox="1"/>
          <p:nvPr/>
        </p:nvSpPr>
        <p:spPr>
          <a:xfrm>
            <a:off x="1028700" y="3739546"/>
            <a:ext cx="101484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Ньютон - основоположник русской физики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grpSp>
        <p:nvGrpSpPr>
          <p:cNvPr id="340" name="Google Shape;340;p6"/>
          <p:cNvGrpSpPr/>
          <p:nvPr/>
        </p:nvGrpSpPr>
        <p:grpSpPr>
          <a:xfrm>
            <a:off x="1028700" y="598455"/>
            <a:ext cx="1545443" cy="1545443"/>
            <a:chOff x="0" y="0"/>
            <a:chExt cx="812800" cy="812800"/>
          </a:xfrm>
        </p:grpSpPr>
        <p:sp>
          <p:nvSpPr>
            <p:cNvPr id="341" name="Google Shape;341;p6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3" name="Google Shape;343;p6"/>
          <p:cNvSpPr/>
          <p:nvPr/>
        </p:nvSpPr>
        <p:spPr>
          <a:xfrm rot="-973177">
            <a:off x="12293968" y="1311461"/>
            <a:ext cx="4630339" cy="7848032"/>
          </a:xfrm>
          <a:custGeom>
            <a:rect b="b" l="l" r="r" t="t"/>
            <a:pathLst>
              <a:path extrusionOk="0" h="7848032" w="4630339">
                <a:moveTo>
                  <a:pt x="0" y="0"/>
                </a:moveTo>
                <a:lnTo>
                  <a:pt x="4630339" y="0"/>
                </a:lnTo>
                <a:lnTo>
                  <a:pt x="4630339" y="7848032"/>
                </a:lnTo>
                <a:lnTo>
                  <a:pt x="0" y="7848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4" name="Google Shape;344;p6"/>
          <p:cNvSpPr txBox="1"/>
          <p:nvPr/>
        </p:nvSpPr>
        <p:spPr>
          <a:xfrm>
            <a:off x="3143250" y="846537"/>
            <a:ext cx="11234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Правда или ложь?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45" name="Google Shape;345;p6"/>
          <p:cNvSpPr txBox="1"/>
          <p:nvPr/>
        </p:nvSpPr>
        <p:spPr>
          <a:xfrm>
            <a:off x="1202182" y="938339"/>
            <a:ext cx="11538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1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0" name="Google Shape;350;g32fa33cc932_0_243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351" name="Google Shape;351;g32fa33cc932_0_243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52" name="Google Shape;352;g32fa33cc932_0_243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3" name="Google Shape;353;g32fa33cc932_0_243"/>
          <p:cNvSpPr txBox="1"/>
          <p:nvPr/>
        </p:nvSpPr>
        <p:spPr>
          <a:xfrm>
            <a:off x="1028700" y="3739546"/>
            <a:ext cx="101484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Ньютон - основоположник русской физики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grpSp>
        <p:nvGrpSpPr>
          <p:cNvPr id="354" name="Google Shape;354;g32fa33cc932_0_243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355" name="Google Shape;355;g32fa33cc932_0_243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g32fa33cc932_0_243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7" name="Google Shape;357;g32fa33cc932_0_243"/>
          <p:cNvSpPr/>
          <p:nvPr/>
        </p:nvSpPr>
        <p:spPr>
          <a:xfrm rot="-975612">
            <a:off x="12296178" y="1309109"/>
            <a:ext cx="4630339" cy="7848032"/>
          </a:xfrm>
          <a:custGeom>
            <a:rect b="b" l="l" r="r" t="t"/>
            <a:pathLst>
              <a:path extrusionOk="0" h="7848032" w="4630339">
                <a:moveTo>
                  <a:pt x="0" y="0"/>
                </a:moveTo>
                <a:lnTo>
                  <a:pt x="4630339" y="0"/>
                </a:lnTo>
                <a:lnTo>
                  <a:pt x="4630339" y="7848032"/>
                </a:lnTo>
                <a:lnTo>
                  <a:pt x="0" y="7848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8" name="Google Shape;358;g32fa33cc932_0_243"/>
          <p:cNvSpPr txBox="1"/>
          <p:nvPr/>
        </p:nvSpPr>
        <p:spPr>
          <a:xfrm>
            <a:off x="3143250" y="846537"/>
            <a:ext cx="11234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ложь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59" name="Google Shape;359;g32fa33cc932_0_243"/>
          <p:cNvSpPr txBox="1"/>
          <p:nvPr/>
        </p:nvSpPr>
        <p:spPr>
          <a:xfrm>
            <a:off x="1202182" y="938339"/>
            <a:ext cx="11538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1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4" name="Google Shape;364;g32fa33cc932_0_186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365" name="Google Shape;365;g32fa33cc932_0_186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66" name="Google Shape;366;g32fa33cc932_0_186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7" name="Google Shape;367;g32fa33cc932_0_186"/>
          <p:cNvSpPr txBox="1"/>
          <p:nvPr/>
        </p:nvSpPr>
        <p:spPr>
          <a:xfrm>
            <a:off x="1028700" y="3739546"/>
            <a:ext cx="10148400" cy="24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Динамометр</a:t>
            </a: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 измеряет силу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grpSp>
        <p:nvGrpSpPr>
          <p:cNvPr id="368" name="Google Shape;368;g32fa33cc932_0_186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369" name="Google Shape;369;g32fa33cc932_0_186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" name="Google Shape;370;g32fa33cc932_0_186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1" name="Google Shape;371;g32fa33cc932_0_186"/>
          <p:cNvSpPr/>
          <p:nvPr/>
        </p:nvSpPr>
        <p:spPr>
          <a:xfrm rot="-975612">
            <a:off x="12296178" y="1309109"/>
            <a:ext cx="4630339" cy="7848032"/>
          </a:xfrm>
          <a:custGeom>
            <a:rect b="b" l="l" r="r" t="t"/>
            <a:pathLst>
              <a:path extrusionOk="0" h="7848032" w="4630339">
                <a:moveTo>
                  <a:pt x="0" y="0"/>
                </a:moveTo>
                <a:lnTo>
                  <a:pt x="4630339" y="0"/>
                </a:lnTo>
                <a:lnTo>
                  <a:pt x="4630339" y="7848032"/>
                </a:lnTo>
                <a:lnTo>
                  <a:pt x="0" y="7848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2" name="Google Shape;372;g32fa33cc932_0_186"/>
          <p:cNvSpPr txBox="1"/>
          <p:nvPr/>
        </p:nvSpPr>
        <p:spPr>
          <a:xfrm>
            <a:off x="3143250" y="846537"/>
            <a:ext cx="11234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Правда или ложь?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73" name="Google Shape;373;g32fa33cc932_0_186"/>
          <p:cNvSpPr txBox="1"/>
          <p:nvPr/>
        </p:nvSpPr>
        <p:spPr>
          <a:xfrm>
            <a:off x="1202182" y="938339"/>
            <a:ext cx="11538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2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AA84F"/>
        </a:solidFill>
      </p:bgPr>
    </p:bg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" name="Google Shape;378;g32fa33cc932_0_256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379" name="Google Shape;379;g32fa33cc932_0_256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80" name="Google Shape;380;g32fa33cc932_0_256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1" name="Google Shape;381;g32fa33cc932_0_256"/>
          <p:cNvSpPr txBox="1"/>
          <p:nvPr/>
        </p:nvSpPr>
        <p:spPr>
          <a:xfrm>
            <a:off x="1028700" y="3739546"/>
            <a:ext cx="10148400" cy="24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Динамометр измеряет силу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grpSp>
        <p:nvGrpSpPr>
          <p:cNvPr id="382" name="Google Shape;382;g32fa33cc932_0_256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383" name="Google Shape;383;g32fa33cc932_0_256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" name="Google Shape;384;g32fa33cc932_0_256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5" name="Google Shape;385;g32fa33cc932_0_256"/>
          <p:cNvSpPr/>
          <p:nvPr/>
        </p:nvSpPr>
        <p:spPr>
          <a:xfrm rot="-975612">
            <a:off x="12296178" y="1309109"/>
            <a:ext cx="4630339" cy="7848032"/>
          </a:xfrm>
          <a:custGeom>
            <a:rect b="b" l="l" r="r" t="t"/>
            <a:pathLst>
              <a:path extrusionOk="0" h="7848032" w="4630339">
                <a:moveTo>
                  <a:pt x="0" y="0"/>
                </a:moveTo>
                <a:lnTo>
                  <a:pt x="4630339" y="0"/>
                </a:lnTo>
                <a:lnTo>
                  <a:pt x="4630339" y="7848032"/>
                </a:lnTo>
                <a:lnTo>
                  <a:pt x="0" y="7848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6" name="Google Shape;386;g32fa33cc932_0_256"/>
          <p:cNvSpPr txBox="1"/>
          <p:nvPr/>
        </p:nvSpPr>
        <p:spPr>
          <a:xfrm>
            <a:off x="3143250" y="846537"/>
            <a:ext cx="11234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правда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87" name="Google Shape;387;g32fa33cc932_0_256"/>
          <p:cNvSpPr txBox="1"/>
          <p:nvPr/>
        </p:nvSpPr>
        <p:spPr>
          <a:xfrm>
            <a:off x="1202182" y="938339"/>
            <a:ext cx="11538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2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Google Shape;392;g32fa33cc932_0_199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393" name="Google Shape;393;g32fa33cc932_0_199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94" name="Google Shape;394;g32fa33cc932_0_199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5" name="Google Shape;395;g32fa33cc932_0_199"/>
          <p:cNvSpPr txBox="1"/>
          <p:nvPr/>
        </p:nvSpPr>
        <p:spPr>
          <a:xfrm>
            <a:off x="1028700" y="3358550"/>
            <a:ext cx="11680200" cy="61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Тепловое движение  — это процесс взаимного проникновения молекул одного вещества между молекулами другого .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grpSp>
        <p:nvGrpSpPr>
          <p:cNvPr id="396" name="Google Shape;396;g32fa33cc932_0_199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397" name="Google Shape;397;g32fa33cc932_0_199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g32fa33cc932_0_199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9" name="Google Shape;399;g32fa33cc932_0_199"/>
          <p:cNvSpPr/>
          <p:nvPr/>
        </p:nvSpPr>
        <p:spPr>
          <a:xfrm rot="-975612">
            <a:off x="12296178" y="1309109"/>
            <a:ext cx="4630339" cy="7848032"/>
          </a:xfrm>
          <a:custGeom>
            <a:rect b="b" l="l" r="r" t="t"/>
            <a:pathLst>
              <a:path extrusionOk="0" h="7848032" w="4630339">
                <a:moveTo>
                  <a:pt x="0" y="0"/>
                </a:moveTo>
                <a:lnTo>
                  <a:pt x="4630339" y="0"/>
                </a:lnTo>
                <a:lnTo>
                  <a:pt x="4630339" y="7848032"/>
                </a:lnTo>
                <a:lnTo>
                  <a:pt x="0" y="7848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00" name="Google Shape;400;g32fa33cc932_0_199"/>
          <p:cNvSpPr txBox="1"/>
          <p:nvPr/>
        </p:nvSpPr>
        <p:spPr>
          <a:xfrm>
            <a:off x="3143250" y="846537"/>
            <a:ext cx="11234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Правда или ложь?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01" name="Google Shape;401;g32fa33cc932_0_199"/>
          <p:cNvSpPr txBox="1"/>
          <p:nvPr/>
        </p:nvSpPr>
        <p:spPr>
          <a:xfrm>
            <a:off x="1202182" y="938339"/>
            <a:ext cx="11538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3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6" name="Google Shape;406;g32fa33cc932_0_269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407" name="Google Shape;407;g32fa33cc932_0_269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08" name="Google Shape;408;g32fa33cc932_0_269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9" name="Google Shape;409;g32fa33cc932_0_269"/>
          <p:cNvSpPr txBox="1"/>
          <p:nvPr/>
        </p:nvSpPr>
        <p:spPr>
          <a:xfrm>
            <a:off x="1028700" y="3358550"/>
            <a:ext cx="11680200" cy="61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Тепловое движение  — это процесс взаимного проникновения молекул одного вещества между молекулами другого .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grpSp>
        <p:nvGrpSpPr>
          <p:cNvPr id="410" name="Google Shape;410;g32fa33cc932_0_269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411" name="Google Shape;411;g32fa33cc932_0_269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g32fa33cc932_0_269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3" name="Google Shape;413;g32fa33cc932_0_269"/>
          <p:cNvSpPr/>
          <p:nvPr/>
        </p:nvSpPr>
        <p:spPr>
          <a:xfrm rot="-975612">
            <a:off x="12296178" y="1309109"/>
            <a:ext cx="4630339" cy="7848032"/>
          </a:xfrm>
          <a:custGeom>
            <a:rect b="b" l="l" r="r" t="t"/>
            <a:pathLst>
              <a:path extrusionOk="0" h="7848032" w="4630339">
                <a:moveTo>
                  <a:pt x="0" y="0"/>
                </a:moveTo>
                <a:lnTo>
                  <a:pt x="4630339" y="0"/>
                </a:lnTo>
                <a:lnTo>
                  <a:pt x="4630339" y="7848032"/>
                </a:lnTo>
                <a:lnTo>
                  <a:pt x="0" y="7848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4" name="Google Shape;414;g32fa33cc932_0_269"/>
          <p:cNvSpPr txBox="1"/>
          <p:nvPr/>
        </p:nvSpPr>
        <p:spPr>
          <a:xfrm>
            <a:off x="3143250" y="846537"/>
            <a:ext cx="11234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ложь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15" name="Google Shape;415;g32fa33cc932_0_269"/>
          <p:cNvSpPr txBox="1"/>
          <p:nvPr/>
        </p:nvSpPr>
        <p:spPr>
          <a:xfrm>
            <a:off x="1202182" y="938339"/>
            <a:ext cx="11538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3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g32fa33cc932_0_212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421" name="Google Shape;421;g32fa33cc932_0_212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22" name="Google Shape;422;g32fa33cc932_0_212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3" name="Google Shape;423;g32fa33cc932_0_212"/>
          <p:cNvSpPr txBox="1"/>
          <p:nvPr/>
        </p:nvSpPr>
        <p:spPr>
          <a:xfrm>
            <a:off x="1028700" y="3815750"/>
            <a:ext cx="10261500" cy="24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Катушку Тесла изобрел Эйнштейн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grpSp>
        <p:nvGrpSpPr>
          <p:cNvPr id="424" name="Google Shape;424;g32fa33cc932_0_212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425" name="Google Shape;425;g32fa33cc932_0_21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g32fa33cc932_0_212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7" name="Google Shape;427;g32fa33cc932_0_212"/>
          <p:cNvSpPr/>
          <p:nvPr/>
        </p:nvSpPr>
        <p:spPr>
          <a:xfrm rot="-975612">
            <a:off x="12296178" y="1309109"/>
            <a:ext cx="4630339" cy="7848032"/>
          </a:xfrm>
          <a:custGeom>
            <a:rect b="b" l="l" r="r" t="t"/>
            <a:pathLst>
              <a:path extrusionOk="0" h="7848032" w="4630339">
                <a:moveTo>
                  <a:pt x="0" y="0"/>
                </a:moveTo>
                <a:lnTo>
                  <a:pt x="4630339" y="0"/>
                </a:lnTo>
                <a:lnTo>
                  <a:pt x="4630339" y="7848032"/>
                </a:lnTo>
                <a:lnTo>
                  <a:pt x="0" y="7848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8" name="Google Shape;428;g32fa33cc932_0_212"/>
          <p:cNvSpPr txBox="1"/>
          <p:nvPr/>
        </p:nvSpPr>
        <p:spPr>
          <a:xfrm>
            <a:off x="3143250" y="846537"/>
            <a:ext cx="11234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Правда или ложь?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29" name="Google Shape;429;g32fa33cc932_0_212"/>
          <p:cNvSpPr txBox="1"/>
          <p:nvPr/>
        </p:nvSpPr>
        <p:spPr>
          <a:xfrm>
            <a:off x="1202182" y="938339"/>
            <a:ext cx="11538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4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4" name="Google Shape;434;g32fa33cc932_0_282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435" name="Google Shape;435;g32fa33cc932_0_282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36" name="Google Shape;436;g32fa33cc932_0_282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7" name="Google Shape;437;g32fa33cc932_0_282"/>
          <p:cNvSpPr txBox="1"/>
          <p:nvPr/>
        </p:nvSpPr>
        <p:spPr>
          <a:xfrm>
            <a:off x="1028700" y="3815750"/>
            <a:ext cx="10261500" cy="24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Катушку Тесла изобрел Эйнштейн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grpSp>
        <p:nvGrpSpPr>
          <p:cNvPr id="438" name="Google Shape;438;g32fa33cc932_0_282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439" name="Google Shape;439;g32fa33cc932_0_28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g32fa33cc932_0_282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1" name="Google Shape;441;g32fa33cc932_0_282"/>
          <p:cNvSpPr/>
          <p:nvPr/>
        </p:nvSpPr>
        <p:spPr>
          <a:xfrm rot="-975612">
            <a:off x="12296178" y="1309109"/>
            <a:ext cx="4630339" cy="7848032"/>
          </a:xfrm>
          <a:custGeom>
            <a:rect b="b" l="l" r="r" t="t"/>
            <a:pathLst>
              <a:path extrusionOk="0" h="7848032" w="4630339">
                <a:moveTo>
                  <a:pt x="0" y="0"/>
                </a:moveTo>
                <a:lnTo>
                  <a:pt x="4630339" y="0"/>
                </a:lnTo>
                <a:lnTo>
                  <a:pt x="4630339" y="7848032"/>
                </a:lnTo>
                <a:lnTo>
                  <a:pt x="0" y="7848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42" name="Google Shape;442;g32fa33cc932_0_282"/>
          <p:cNvSpPr txBox="1"/>
          <p:nvPr/>
        </p:nvSpPr>
        <p:spPr>
          <a:xfrm>
            <a:off x="3143250" y="846537"/>
            <a:ext cx="11234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ложь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43" name="Google Shape;443;g32fa33cc932_0_282"/>
          <p:cNvSpPr txBox="1"/>
          <p:nvPr/>
        </p:nvSpPr>
        <p:spPr>
          <a:xfrm>
            <a:off x="1202182" y="938339"/>
            <a:ext cx="11538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4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8" name="Google Shape;448;g32fa33cc932_0_225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449" name="Google Shape;449;g32fa33cc932_0_225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50" name="Google Shape;450;g32fa33cc932_0_225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1" name="Google Shape;451;g32fa33cc932_0_225"/>
          <p:cNvSpPr txBox="1"/>
          <p:nvPr/>
        </p:nvSpPr>
        <p:spPr>
          <a:xfrm>
            <a:off x="1028700" y="3815750"/>
            <a:ext cx="9722100" cy="24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Секундомер измеряет минуты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grpSp>
        <p:nvGrpSpPr>
          <p:cNvPr id="452" name="Google Shape;452;g32fa33cc932_0_225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453" name="Google Shape;453;g32fa33cc932_0_22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4" name="Google Shape;454;g32fa33cc932_0_225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5" name="Google Shape;455;g32fa33cc932_0_225"/>
          <p:cNvSpPr/>
          <p:nvPr/>
        </p:nvSpPr>
        <p:spPr>
          <a:xfrm rot="-975612">
            <a:off x="12296178" y="1309109"/>
            <a:ext cx="4630339" cy="7848032"/>
          </a:xfrm>
          <a:custGeom>
            <a:rect b="b" l="l" r="r" t="t"/>
            <a:pathLst>
              <a:path extrusionOk="0" h="7848032" w="4630339">
                <a:moveTo>
                  <a:pt x="0" y="0"/>
                </a:moveTo>
                <a:lnTo>
                  <a:pt x="4630339" y="0"/>
                </a:lnTo>
                <a:lnTo>
                  <a:pt x="4630339" y="7848032"/>
                </a:lnTo>
                <a:lnTo>
                  <a:pt x="0" y="7848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56" name="Google Shape;456;g32fa33cc932_0_225"/>
          <p:cNvSpPr txBox="1"/>
          <p:nvPr/>
        </p:nvSpPr>
        <p:spPr>
          <a:xfrm>
            <a:off x="3143250" y="846537"/>
            <a:ext cx="11234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Правда или ложь?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57" name="Google Shape;457;g32fa33cc932_0_225"/>
          <p:cNvSpPr txBox="1"/>
          <p:nvPr/>
        </p:nvSpPr>
        <p:spPr>
          <a:xfrm>
            <a:off x="1202182" y="938339"/>
            <a:ext cx="11538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5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2" name="Google Shape;462;g32fa33cc932_0_295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463" name="Google Shape;463;g32fa33cc932_0_295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64" name="Google Shape;464;g32fa33cc932_0_295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5" name="Google Shape;465;g32fa33cc932_0_295"/>
          <p:cNvSpPr txBox="1"/>
          <p:nvPr/>
        </p:nvSpPr>
        <p:spPr>
          <a:xfrm>
            <a:off x="1028700" y="3815750"/>
            <a:ext cx="9722100" cy="24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latin typeface="Impact"/>
                <a:ea typeface="Impact"/>
                <a:cs typeface="Impact"/>
                <a:sym typeface="Impact"/>
              </a:rPr>
              <a:t>Секундомер измеряет минуты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grpSp>
        <p:nvGrpSpPr>
          <p:cNvPr id="466" name="Google Shape;466;g32fa33cc932_0_295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467" name="Google Shape;467;g32fa33cc932_0_29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g32fa33cc932_0_295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9" name="Google Shape;469;g32fa33cc932_0_295"/>
          <p:cNvSpPr/>
          <p:nvPr/>
        </p:nvSpPr>
        <p:spPr>
          <a:xfrm rot="-975612">
            <a:off x="12296178" y="1309109"/>
            <a:ext cx="4630339" cy="7848032"/>
          </a:xfrm>
          <a:custGeom>
            <a:rect b="b" l="l" r="r" t="t"/>
            <a:pathLst>
              <a:path extrusionOk="0" h="7848032" w="4630339">
                <a:moveTo>
                  <a:pt x="0" y="0"/>
                </a:moveTo>
                <a:lnTo>
                  <a:pt x="4630339" y="0"/>
                </a:lnTo>
                <a:lnTo>
                  <a:pt x="4630339" y="7848032"/>
                </a:lnTo>
                <a:lnTo>
                  <a:pt x="0" y="7848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70" name="Google Shape;470;g32fa33cc932_0_295"/>
          <p:cNvSpPr txBox="1"/>
          <p:nvPr/>
        </p:nvSpPr>
        <p:spPr>
          <a:xfrm>
            <a:off x="3143250" y="846537"/>
            <a:ext cx="11234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ложь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71" name="Google Shape;471;g32fa33cc932_0_295"/>
          <p:cNvSpPr txBox="1"/>
          <p:nvPr/>
        </p:nvSpPr>
        <p:spPr>
          <a:xfrm>
            <a:off x="1202182" y="938339"/>
            <a:ext cx="11538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5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"/>
          <p:cNvSpPr/>
          <p:nvPr/>
        </p:nvSpPr>
        <p:spPr>
          <a:xfrm>
            <a:off x="-1286819" y="-793675"/>
            <a:ext cx="15750622" cy="11537330"/>
          </a:xfrm>
          <a:custGeom>
            <a:rect b="b" l="l" r="r" t="t"/>
            <a:pathLst>
              <a:path extrusionOk="0" h="11537330" w="15750622">
                <a:moveTo>
                  <a:pt x="0" y="0"/>
                </a:moveTo>
                <a:lnTo>
                  <a:pt x="15750622" y="0"/>
                </a:lnTo>
                <a:lnTo>
                  <a:pt x="15750622" y="11537330"/>
                </a:lnTo>
                <a:lnTo>
                  <a:pt x="0" y="115373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7" name="Google Shape;97;p1"/>
          <p:cNvSpPr/>
          <p:nvPr/>
        </p:nvSpPr>
        <p:spPr>
          <a:xfrm>
            <a:off x="-130058" y="15552"/>
            <a:ext cx="13437100" cy="9842676"/>
          </a:xfrm>
          <a:custGeom>
            <a:rect b="b" l="l" r="r" t="t"/>
            <a:pathLst>
              <a:path extrusionOk="0" h="9842676" w="13437100">
                <a:moveTo>
                  <a:pt x="0" y="0"/>
                </a:moveTo>
                <a:lnTo>
                  <a:pt x="13437100" y="0"/>
                </a:lnTo>
                <a:lnTo>
                  <a:pt x="13437100" y="9842676"/>
                </a:lnTo>
                <a:lnTo>
                  <a:pt x="0" y="98426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8" name="Google Shape;98;p1"/>
          <p:cNvSpPr/>
          <p:nvPr/>
        </p:nvSpPr>
        <p:spPr>
          <a:xfrm flipH="1">
            <a:off x="3135447" y="6124991"/>
            <a:ext cx="6906091" cy="1406331"/>
          </a:xfrm>
          <a:custGeom>
            <a:rect b="b" l="l" r="r" t="t"/>
            <a:pathLst>
              <a:path extrusionOk="0" h="1406331" w="6906091">
                <a:moveTo>
                  <a:pt x="6906091" y="0"/>
                </a:moveTo>
                <a:lnTo>
                  <a:pt x="0" y="0"/>
                </a:lnTo>
                <a:lnTo>
                  <a:pt x="0" y="1406331"/>
                </a:lnTo>
                <a:lnTo>
                  <a:pt x="6906091" y="1406331"/>
                </a:lnTo>
                <a:lnTo>
                  <a:pt x="6906091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9" name="Google Shape;99;p1"/>
          <p:cNvGrpSpPr/>
          <p:nvPr/>
        </p:nvGrpSpPr>
        <p:grpSpPr>
          <a:xfrm>
            <a:off x="13507071" y="4291338"/>
            <a:ext cx="1157194" cy="1157194"/>
            <a:chOff x="0" y="0"/>
            <a:chExt cx="812800" cy="812800"/>
          </a:xfrm>
        </p:grpSpPr>
        <p:sp>
          <p:nvSpPr>
            <p:cNvPr id="100" name="Google Shape;100;p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Google Shape;101;p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" name="Google Shape;102;p1"/>
          <p:cNvSpPr txBox="1"/>
          <p:nvPr/>
        </p:nvSpPr>
        <p:spPr>
          <a:xfrm>
            <a:off x="1596125" y="3242769"/>
            <a:ext cx="9984600" cy="22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2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291B25"/>
                </a:solidFill>
                <a:latin typeface="Impact"/>
                <a:ea typeface="Impact"/>
                <a:cs typeface="Impact"/>
                <a:sym typeface="Impact"/>
              </a:rPr>
              <a:t>Игра как способ мотивации</a:t>
            </a:r>
            <a:endParaRPr sz="8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03" name="Google Shape;103;p1"/>
          <p:cNvSpPr/>
          <p:nvPr/>
        </p:nvSpPr>
        <p:spPr>
          <a:xfrm>
            <a:off x="12137956" y="5622551"/>
            <a:ext cx="7853523" cy="5341257"/>
          </a:xfrm>
          <a:custGeom>
            <a:rect b="b" l="l" r="r" t="t"/>
            <a:pathLst>
              <a:path extrusionOk="0" h="5341257" w="7853523">
                <a:moveTo>
                  <a:pt x="0" y="0"/>
                </a:moveTo>
                <a:lnTo>
                  <a:pt x="7853524" y="0"/>
                </a:lnTo>
                <a:lnTo>
                  <a:pt x="7853524" y="5341258"/>
                </a:lnTo>
                <a:lnTo>
                  <a:pt x="0" y="53412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-40573"/>
            </a:stretch>
          </a:blipFill>
          <a:ln>
            <a:noFill/>
          </a:ln>
        </p:spPr>
      </p:sp>
      <p:grpSp>
        <p:nvGrpSpPr>
          <p:cNvPr id="104" name="Google Shape;104;p1"/>
          <p:cNvGrpSpPr/>
          <p:nvPr/>
        </p:nvGrpSpPr>
        <p:grpSpPr>
          <a:xfrm>
            <a:off x="14597029" y="5393113"/>
            <a:ext cx="496977" cy="496977"/>
            <a:chOff x="0" y="0"/>
            <a:chExt cx="812800" cy="812800"/>
          </a:xfrm>
        </p:grpSpPr>
        <p:sp>
          <p:nvSpPr>
            <p:cNvPr id="105" name="Google Shape;105;p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" name="Google Shape;106;p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" name="Google Shape;107;p1"/>
          <p:cNvGrpSpPr/>
          <p:nvPr/>
        </p:nvGrpSpPr>
        <p:grpSpPr>
          <a:xfrm>
            <a:off x="16947402" y="4356787"/>
            <a:ext cx="1797424" cy="3342820"/>
            <a:chOff x="0" y="-38100"/>
            <a:chExt cx="473395" cy="880413"/>
          </a:xfrm>
        </p:grpSpPr>
        <p:sp>
          <p:nvSpPr>
            <p:cNvPr id="108" name="Google Shape;108;p1"/>
            <p:cNvSpPr/>
            <p:nvPr/>
          </p:nvSpPr>
          <p:spPr>
            <a:xfrm>
              <a:off x="0" y="0"/>
              <a:ext cx="473395" cy="842313"/>
            </a:xfrm>
            <a:custGeom>
              <a:rect b="b" l="l" r="r" t="t"/>
              <a:pathLst>
                <a:path extrusionOk="0" h="842313" w="473395">
                  <a:moveTo>
                    <a:pt x="0" y="0"/>
                  </a:moveTo>
                  <a:lnTo>
                    <a:pt x="473395" y="0"/>
                  </a:lnTo>
                  <a:lnTo>
                    <a:pt x="473395" y="842313"/>
                  </a:lnTo>
                  <a:lnTo>
                    <a:pt x="0" y="842313"/>
                  </a:lnTo>
                  <a:close/>
                </a:path>
              </a:pathLst>
            </a:custGeom>
            <a:solidFill>
              <a:srgbClr val="FFCE6D"/>
            </a:solidFill>
            <a:ln>
              <a:noFill/>
            </a:ln>
          </p:spPr>
        </p:sp>
        <p:sp>
          <p:nvSpPr>
            <p:cNvPr id="109" name="Google Shape;109;p1"/>
            <p:cNvSpPr txBox="1"/>
            <p:nvPr/>
          </p:nvSpPr>
          <p:spPr>
            <a:xfrm>
              <a:off x="0" y="-38100"/>
              <a:ext cx="473395" cy="8804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Google Shape;110;p1"/>
          <p:cNvSpPr txBox="1"/>
          <p:nvPr/>
        </p:nvSpPr>
        <p:spPr>
          <a:xfrm>
            <a:off x="3391052" y="6465656"/>
            <a:ext cx="6394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мастер-класс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Google Shape;476;g32fa33cc932_0_2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8075" y="835625"/>
            <a:ext cx="8615750" cy="8615750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g32fa33cc932_0_238"/>
          <p:cNvSpPr txBox="1"/>
          <p:nvPr/>
        </p:nvSpPr>
        <p:spPr>
          <a:xfrm>
            <a:off x="9603825" y="1485775"/>
            <a:ext cx="70173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Отметьте количество верных ответов</a:t>
            </a:r>
            <a:endParaRPr sz="7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32fa33cc932_0_308"/>
          <p:cNvSpPr txBox="1"/>
          <p:nvPr/>
        </p:nvSpPr>
        <p:spPr>
          <a:xfrm>
            <a:off x="1701100" y="1125025"/>
            <a:ext cx="10612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Практика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83" name="Google Shape;483;g32fa33cc932_0_308"/>
          <p:cNvSpPr/>
          <p:nvPr/>
        </p:nvSpPr>
        <p:spPr>
          <a:xfrm>
            <a:off x="12048115" y="-899024"/>
            <a:ext cx="10612870" cy="12085049"/>
          </a:xfrm>
          <a:custGeom>
            <a:rect b="b" l="l" r="r" t="t"/>
            <a:pathLst>
              <a:path extrusionOk="0" h="12085049" w="10612870">
                <a:moveTo>
                  <a:pt x="0" y="0"/>
                </a:moveTo>
                <a:lnTo>
                  <a:pt x="10612870" y="0"/>
                </a:lnTo>
                <a:lnTo>
                  <a:pt x="10612870" y="12085048"/>
                </a:lnTo>
                <a:lnTo>
                  <a:pt x="0" y="120850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4" name="Google Shape;484;g32fa33cc932_0_308"/>
          <p:cNvSpPr txBox="1"/>
          <p:nvPr/>
        </p:nvSpPr>
        <p:spPr>
          <a:xfrm>
            <a:off x="3323583" y="7054529"/>
            <a:ext cx="86397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latin typeface="Impact"/>
                <a:ea typeface="Impact"/>
                <a:cs typeface="Impact"/>
                <a:sym typeface="Impact"/>
              </a:rPr>
              <a:t>Презентуйте свои идеи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85" name="Google Shape;485;g32fa33cc932_0_308"/>
          <p:cNvSpPr/>
          <p:nvPr/>
        </p:nvSpPr>
        <p:spPr>
          <a:xfrm>
            <a:off x="1701105" y="2922618"/>
            <a:ext cx="1254495" cy="1012763"/>
          </a:xfrm>
          <a:custGeom>
            <a:rect b="b" l="l" r="r" t="t"/>
            <a:pathLst>
              <a:path extrusionOk="0" h="1012763" w="1254495">
                <a:moveTo>
                  <a:pt x="0" y="0"/>
                </a:moveTo>
                <a:lnTo>
                  <a:pt x="1254495" y="0"/>
                </a:lnTo>
                <a:lnTo>
                  <a:pt x="1254495" y="1012764"/>
                </a:lnTo>
                <a:lnTo>
                  <a:pt x="0" y="1012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6" name="Google Shape;486;g32fa33cc932_0_308"/>
          <p:cNvSpPr txBox="1"/>
          <p:nvPr/>
        </p:nvSpPr>
        <p:spPr>
          <a:xfrm>
            <a:off x="3334083" y="2865407"/>
            <a:ext cx="86187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latin typeface="Impact"/>
                <a:ea typeface="Impact"/>
                <a:cs typeface="Impact"/>
                <a:sym typeface="Impact"/>
              </a:rPr>
              <a:t>Объединитесь в предметные пары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87" name="Google Shape;487;g32fa33cc932_0_308"/>
          <p:cNvSpPr txBox="1"/>
          <p:nvPr/>
        </p:nvSpPr>
        <p:spPr>
          <a:xfrm>
            <a:off x="3334083" y="4552141"/>
            <a:ext cx="8618700" cy="20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latin typeface="Impact"/>
                <a:ea typeface="Impact"/>
                <a:cs typeface="Impact"/>
                <a:sym typeface="Impact"/>
              </a:rPr>
              <a:t>Придумайте 3 утверждения формата “Правда или ложь” для своего предмета 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88" name="Google Shape;488;g32fa33cc932_0_308"/>
          <p:cNvSpPr/>
          <p:nvPr/>
        </p:nvSpPr>
        <p:spPr>
          <a:xfrm>
            <a:off x="1701105" y="5084818"/>
            <a:ext cx="1254495" cy="1012763"/>
          </a:xfrm>
          <a:custGeom>
            <a:rect b="b" l="l" r="r" t="t"/>
            <a:pathLst>
              <a:path extrusionOk="0" h="1012763" w="1254495">
                <a:moveTo>
                  <a:pt x="0" y="0"/>
                </a:moveTo>
                <a:lnTo>
                  <a:pt x="1254495" y="0"/>
                </a:lnTo>
                <a:lnTo>
                  <a:pt x="1254495" y="1012764"/>
                </a:lnTo>
                <a:lnTo>
                  <a:pt x="0" y="1012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9" name="Google Shape;489;g32fa33cc932_0_308"/>
          <p:cNvSpPr/>
          <p:nvPr/>
        </p:nvSpPr>
        <p:spPr>
          <a:xfrm>
            <a:off x="1701105" y="6894482"/>
            <a:ext cx="1254571" cy="1012825"/>
          </a:xfrm>
          <a:custGeom>
            <a:rect b="b" l="l" r="r" t="t"/>
            <a:pathLst>
              <a:path extrusionOk="0" h="1012825" w="1254571">
                <a:moveTo>
                  <a:pt x="0" y="0"/>
                </a:moveTo>
                <a:lnTo>
                  <a:pt x="1254571" y="0"/>
                </a:lnTo>
                <a:lnTo>
                  <a:pt x="1254571" y="1012825"/>
                </a:lnTo>
                <a:lnTo>
                  <a:pt x="0" y="10128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90" name="Google Shape;490;g32fa33cc932_0_308"/>
          <p:cNvSpPr txBox="1"/>
          <p:nvPr/>
        </p:nvSpPr>
        <p:spPr>
          <a:xfrm>
            <a:off x="10907500" y="8171500"/>
            <a:ext cx="4003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2 мин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32fa33cc932_0_320"/>
          <p:cNvSpPr/>
          <p:nvPr/>
        </p:nvSpPr>
        <p:spPr>
          <a:xfrm>
            <a:off x="7554654" y="2054635"/>
            <a:ext cx="1314379" cy="1314379"/>
          </a:xfrm>
          <a:custGeom>
            <a:rect b="b" l="l" r="r" t="t"/>
            <a:pathLst>
              <a:path extrusionOk="0" h="812800" w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FFCE6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g32fa33cc932_0_320"/>
          <p:cNvSpPr/>
          <p:nvPr/>
        </p:nvSpPr>
        <p:spPr>
          <a:xfrm>
            <a:off x="7554654" y="3809619"/>
            <a:ext cx="1314379" cy="1314379"/>
          </a:xfrm>
          <a:custGeom>
            <a:rect b="b" l="l" r="r" t="t"/>
            <a:pathLst>
              <a:path extrusionOk="0" h="812800" w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FFCE6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g32fa33cc932_0_320"/>
          <p:cNvSpPr/>
          <p:nvPr/>
        </p:nvSpPr>
        <p:spPr>
          <a:xfrm>
            <a:off x="7554654" y="5564602"/>
            <a:ext cx="1314379" cy="1314379"/>
          </a:xfrm>
          <a:custGeom>
            <a:rect b="b" l="l" r="r" t="t"/>
            <a:pathLst>
              <a:path extrusionOk="0" h="812800" w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FFCE6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8" name="Google Shape;498;g32fa33cc932_0_320"/>
          <p:cNvGrpSpPr/>
          <p:nvPr/>
        </p:nvGrpSpPr>
        <p:grpSpPr>
          <a:xfrm>
            <a:off x="-536268" y="-550708"/>
            <a:ext cx="7145770" cy="11453603"/>
            <a:chOff x="0" y="-38100"/>
            <a:chExt cx="1882001" cy="3016567"/>
          </a:xfrm>
        </p:grpSpPr>
        <p:sp>
          <p:nvSpPr>
            <p:cNvPr id="499" name="Google Shape;499;g32fa33cc932_0_320"/>
            <p:cNvSpPr/>
            <p:nvPr/>
          </p:nvSpPr>
          <p:spPr>
            <a:xfrm>
              <a:off x="0" y="0"/>
              <a:ext cx="1882001" cy="2978467"/>
            </a:xfrm>
            <a:custGeom>
              <a:rect b="b" l="l" r="r" t="t"/>
              <a:pathLst>
                <a:path extrusionOk="0" h="2978467" w="1882001">
                  <a:moveTo>
                    <a:pt x="0" y="0"/>
                  </a:moveTo>
                  <a:lnTo>
                    <a:pt x="1882001" y="0"/>
                  </a:lnTo>
                  <a:lnTo>
                    <a:pt x="1882001" y="2978467"/>
                  </a:lnTo>
                  <a:lnTo>
                    <a:pt x="0" y="2978467"/>
                  </a:lnTo>
                  <a:close/>
                </a:path>
              </a:pathLst>
            </a:custGeom>
            <a:solidFill>
              <a:srgbClr val="FFCE6D"/>
            </a:solidFill>
            <a:ln>
              <a:noFill/>
            </a:ln>
          </p:spPr>
        </p:sp>
        <p:sp>
          <p:nvSpPr>
            <p:cNvPr id="500" name="Google Shape;500;g32fa33cc932_0_320"/>
            <p:cNvSpPr txBox="1"/>
            <p:nvPr/>
          </p:nvSpPr>
          <p:spPr>
            <a:xfrm>
              <a:off x="0" y="-38100"/>
              <a:ext cx="1881900" cy="301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1" name="Google Shape;501;g32fa33cc932_0_320"/>
          <p:cNvSpPr txBox="1"/>
          <p:nvPr/>
        </p:nvSpPr>
        <p:spPr>
          <a:xfrm>
            <a:off x="414150" y="1667050"/>
            <a:ext cx="5920500" cy="21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8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rgbClr val="291B25"/>
                </a:solidFill>
                <a:latin typeface="Impact"/>
                <a:ea typeface="Impact"/>
                <a:cs typeface="Impact"/>
                <a:sym typeface="Impact"/>
              </a:rPr>
              <a:t>Что сделаем сегодня?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02" name="Google Shape;502;g32fa33cc932_0_320"/>
          <p:cNvSpPr txBox="1"/>
          <p:nvPr/>
        </p:nvSpPr>
        <p:spPr>
          <a:xfrm>
            <a:off x="9158872" y="2019136"/>
            <a:ext cx="8160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291B25"/>
                </a:solidFill>
                <a:latin typeface="Impact"/>
                <a:ea typeface="Impact"/>
                <a:cs typeface="Impact"/>
                <a:sym typeface="Impact"/>
              </a:rPr>
              <a:t>Попробуем на себе два игровых элемента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03" name="Google Shape;503;g32fa33cc932_0_320"/>
          <p:cNvSpPr txBox="1"/>
          <p:nvPr/>
        </p:nvSpPr>
        <p:spPr>
          <a:xfrm>
            <a:off x="9158872" y="3774119"/>
            <a:ext cx="8160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291B25"/>
                </a:solidFill>
                <a:latin typeface="Impact"/>
                <a:ea typeface="Impact"/>
                <a:cs typeface="Impact"/>
                <a:sym typeface="Impact"/>
              </a:rPr>
              <a:t>Придумаем идеи для своих уроков по аналогии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04" name="Google Shape;504;g32fa33cc932_0_320"/>
          <p:cNvSpPr txBox="1"/>
          <p:nvPr/>
        </p:nvSpPr>
        <p:spPr>
          <a:xfrm>
            <a:off x="9158872" y="5529102"/>
            <a:ext cx="8160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291B25"/>
                </a:solidFill>
                <a:latin typeface="Impact"/>
                <a:ea typeface="Impact"/>
                <a:cs typeface="Impact"/>
                <a:sym typeface="Impact"/>
              </a:rPr>
              <a:t>Посмотрим, как оценивать игровые элементы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05" name="Google Shape;505;g32fa33cc932_0_320"/>
          <p:cNvSpPr/>
          <p:nvPr/>
        </p:nvSpPr>
        <p:spPr>
          <a:xfrm flipH="1">
            <a:off x="1028700" y="5143500"/>
            <a:ext cx="4691403" cy="4015240"/>
          </a:xfrm>
          <a:custGeom>
            <a:rect b="b" l="l" r="r" t="t"/>
            <a:pathLst>
              <a:path extrusionOk="0" h="4015240" w="4691403">
                <a:moveTo>
                  <a:pt x="4691403" y="0"/>
                </a:moveTo>
                <a:lnTo>
                  <a:pt x="0" y="0"/>
                </a:lnTo>
                <a:lnTo>
                  <a:pt x="0" y="4015240"/>
                </a:lnTo>
                <a:lnTo>
                  <a:pt x="4691403" y="4015240"/>
                </a:lnTo>
                <a:lnTo>
                  <a:pt x="4691403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06" name="Google Shape;506;g32fa33cc932_0_320"/>
          <p:cNvSpPr/>
          <p:nvPr/>
        </p:nvSpPr>
        <p:spPr>
          <a:xfrm>
            <a:off x="7584593" y="2205443"/>
            <a:ext cx="1254495" cy="1012763"/>
          </a:xfrm>
          <a:custGeom>
            <a:rect b="b" l="l" r="r" t="t"/>
            <a:pathLst>
              <a:path extrusionOk="0" h="1012763" w="1254495">
                <a:moveTo>
                  <a:pt x="0" y="0"/>
                </a:moveTo>
                <a:lnTo>
                  <a:pt x="1254495" y="0"/>
                </a:lnTo>
                <a:lnTo>
                  <a:pt x="1254495" y="1012764"/>
                </a:lnTo>
                <a:lnTo>
                  <a:pt x="0" y="1012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07" name="Google Shape;507;g32fa33cc932_0_320"/>
          <p:cNvSpPr/>
          <p:nvPr/>
        </p:nvSpPr>
        <p:spPr>
          <a:xfrm>
            <a:off x="7584593" y="3960431"/>
            <a:ext cx="1254495" cy="1012763"/>
          </a:xfrm>
          <a:custGeom>
            <a:rect b="b" l="l" r="r" t="t"/>
            <a:pathLst>
              <a:path extrusionOk="0" h="1012763" w="1254495">
                <a:moveTo>
                  <a:pt x="0" y="0"/>
                </a:moveTo>
                <a:lnTo>
                  <a:pt x="1254495" y="0"/>
                </a:lnTo>
                <a:lnTo>
                  <a:pt x="1254495" y="1012764"/>
                </a:lnTo>
                <a:lnTo>
                  <a:pt x="0" y="1012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08" name="Google Shape;508;g32fa33cc932_0_320"/>
          <p:cNvSpPr/>
          <p:nvPr/>
        </p:nvSpPr>
        <p:spPr>
          <a:xfrm>
            <a:off x="7614530" y="5715418"/>
            <a:ext cx="1254495" cy="1012763"/>
          </a:xfrm>
          <a:custGeom>
            <a:rect b="b" l="l" r="r" t="t"/>
            <a:pathLst>
              <a:path extrusionOk="0" h="1012763" w="1254495">
                <a:moveTo>
                  <a:pt x="0" y="0"/>
                </a:moveTo>
                <a:lnTo>
                  <a:pt x="1254495" y="0"/>
                </a:lnTo>
                <a:lnTo>
                  <a:pt x="1254495" y="1012764"/>
                </a:lnTo>
                <a:lnTo>
                  <a:pt x="0" y="1012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2fa33cc932_0_0"/>
          <p:cNvSpPr txBox="1"/>
          <p:nvPr/>
        </p:nvSpPr>
        <p:spPr>
          <a:xfrm>
            <a:off x="617350" y="939150"/>
            <a:ext cx="16606200" cy="91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514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Impact"/>
              <a:buAutoNum type="arabicParenR"/>
            </a:pPr>
            <a:r>
              <a:rPr i="0" lang="en-US" sz="45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Напишите номер картинки, которая лучше отражает ваши эмоции после </a:t>
            </a:r>
            <a:r>
              <a:rPr lang="en-US" sz="45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мастер-класса</a:t>
            </a:r>
            <a:endParaRPr i="0" sz="45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45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45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45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45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45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45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45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2) </a:t>
            </a:r>
            <a:r>
              <a:rPr i="0" lang="en-US" sz="45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Почему вы выбрали именно эту картинку? </a:t>
            </a:r>
            <a:endParaRPr sz="45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3) Одна мысль</a:t>
            </a:r>
            <a:r>
              <a:rPr i="0" lang="en-US" sz="45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 которую вы вынесли с </a:t>
            </a:r>
            <a:r>
              <a:rPr lang="en-US" sz="45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мастер-класса</a:t>
            </a:r>
            <a:endParaRPr i="0" sz="45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45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14" name="Google Shape;514;g32fa33cc932_0_0"/>
          <p:cNvSpPr txBox="1"/>
          <p:nvPr/>
        </p:nvSpPr>
        <p:spPr>
          <a:xfrm>
            <a:off x="1446286" y="6639639"/>
            <a:ext cx="702900" cy="80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US" sz="70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1</a:t>
            </a:r>
            <a:endParaRPr i="0" sz="70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15" name="Google Shape;515;g32fa33cc932_0_0"/>
          <p:cNvSpPr txBox="1"/>
          <p:nvPr/>
        </p:nvSpPr>
        <p:spPr>
          <a:xfrm>
            <a:off x="5101907" y="6639639"/>
            <a:ext cx="702900" cy="80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US" sz="70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2</a:t>
            </a:r>
            <a:endParaRPr i="0" sz="70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16" name="Google Shape;516;g32fa33cc932_0_0"/>
          <p:cNvSpPr txBox="1"/>
          <p:nvPr/>
        </p:nvSpPr>
        <p:spPr>
          <a:xfrm>
            <a:off x="8757528" y="6639639"/>
            <a:ext cx="702900" cy="80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US" sz="70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3</a:t>
            </a:r>
            <a:endParaRPr i="0" sz="70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17" name="Google Shape;517;g32fa33cc932_0_0"/>
          <p:cNvSpPr txBox="1"/>
          <p:nvPr/>
        </p:nvSpPr>
        <p:spPr>
          <a:xfrm>
            <a:off x="12413149" y="6639639"/>
            <a:ext cx="702900" cy="80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US" sz="70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4</a:t>
            </a:r>
            <a:endParaRPr i="0" sz="70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18" name="Google Shape;518;g32fa33cc932_0_0"/>
          <p:cNvSpPr txBox="1"/>
          <p:nvPr/>
        </p:nvSpPr>
        <p:spPr>
          <a:xfrm>
            <a:off x="16068769" y="6639639"/>
            <a:ext cx="702900" cy="80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US" sz="70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5</a:t>
            </a:r>
            <a:endParaRPr i="0" sz="70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519" name="Google Shape;519;g32fa33cc932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787" y="3067909"/>
            <a:ext cx="3337872" cy="333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g32fa33cc932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55708" y="3067897"/>
            <a:ext cx="3337872" cy="333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g32fa33cc932_0_0"/>
          <p:cNvPicPr preferRelativeResize="0"/>
          <p:nvPr/>
        </p:nvPicPr>
        <p:blipFill rotWithShape="1">
          <a:blip r:embed="rId5">
            <a:alphaModFix/>
          </a:blip>
          <a:srcRect b="14346" l="0" r="0" t="31820"/>
          <a:stretch/>
        </p:blipFill>
        <p:spPr>
          <a:xfrm>
            <a:off x="7382630" y="3123389"/>
            <a:ext cx="3381707" cy="3226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g32fa33cc932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53384" y="3012397"/>
            <a:ext cx="3337872" cy="333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g32fa33cc932_0_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4680353" y="3012411"/>
            <a:ext cx="3381701" cy="3337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15"/>
          <p:cNvSpPr/>
          <p:nvPr/>
        </p:nvSpPr>
        <p:spPr>
          <a:xfrm>
            <a:off x="1485900" y="2797153"/>
            <a:ext cx="4570614" cy="4843618"/>
          </a:xfrm>
          <a:custGeom>
            <a:rect b="b" l="l" r="r" t="t"/>
            <a:pathLst>
              <a:path extrusionOk="0" h="4843618" w="4570614">
                <a:moveTo>
                  <a:pt x="0" y="0"/>
                </a:moveTo>
                <a:lnTo>
                  <a:pt x="4570614" y="0"/>
                </a:lnTo>
                <a:lnTo>
                  <a:pt x="4570614" y="4843617"/>
                </a:lnTo>
                <a:lnTo>
                  <a:pt x="0" y="48436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29" name="Google Shape;529;p15"/>
          <p:cNvSpPr txBox="1"/>
          <p:nvPr/>
        </p:nvSpPr>
        <p:spPr>
          <a:xfrm>
            <a:off x="7264038" y="3429000"/>
            <a:ext cx="94146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699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И последнее…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4" name="Google Shape;534;p10"/>
          <p:cNvGrpSpPr/>
          <p:nvPr/>
        </p:nvGrpSpPr>
        <p:grpSpPr>
          <a:xfrm>
            <a:off x="-340917" y="-544685"/>
            <a:ext cx="19089976" cy="3256298"/>
            <a:chOff x="0" y="-38100"/>
            <a:chExt cx="5027813" cy="857626"/>
          </a:xfrm>
        </p:grpSpPr>
        <p:sp>
          <p:nvSpPr>
            <p:cNvPr id="535" name="Google Shape;535;p10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536" name="Google Shape;536;p10"/>
            <p:cNvSpPr txBox="1"/>
            <p:nvPr/>
          </p:nvSpPr>
          <p:spPr>
            <a:xfrm>
              <a:off x="0" y="-38100"/>
              <a:ext cx="5027813" cy="8576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7" name="Google Shape;537;p10"/>
          <p:cNvGrpSpPr/>
          <p:nvPr/>
        </p:nvGrpSpPr>
        <p:grpSpPr>
          <a:xfrm>
            <a:off x="1028700" y="598455"/>
            <a:ext cx="1545443" cy="1545443"/>
            <a:chOff x="0" y="0"/>
            <a:chExt cx="812800" cy="812800"/>
          </a:xfrm>
        </p:grpSpPr>
        <p:sp>
          <p:nvSpPr>
            <p:cNvPr id="538" name="Google Shape;538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" name="Google Shape;539;p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0" name="Google Shape;540;p10"/>
          <p:cNvSpPr txBox="1"/>
          <p:nvPr/>
        </p:nvSpPr>
        <p:spPr>
          <a:xfrm>
            <a:off x="3143250" y="846525"/>
            <a:ext cx="14364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Чьи силуэты вы видите?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41" name="Google Shape;541;p10"/>
          <p:cNvSpPr txBox="1"/>
          <p:nvPr/>
        </p:nvSpPr>
        <p:spPr>
          <a:xfrm>
            <a:off x="1202182" y="862139"/>
            <a:ext cx="1153800" cy="9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1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1</a:t>
            </a:r>
            <a:endParaRPr sz="23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542" name="Google Shape;542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65497" y="2360125"/>
            <a:ext cx="8917729" cy="7926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95975" y="2360125"/>
            <a:ext cx="6977092" cy="7774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8" name="Google Shape;548;g32fa33cc932_0_360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549" name="Google Shape;549;g32fa33cc932_0_360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550" name="Google Shape;550;g32fa33cc932_0_360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1" name="Google Shape;551;g32fa33cc932_0_360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552" name="Google Shape;552;g32fa33cc932_0_36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" name="Google Shape;553;g32fa33cc932_0_360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4" name="Google Shape;554;g32fa33cc932_0_360"/>
          <p:cNvSpPr txBox="1"/>
          <p:nvPr/>
        </p:nvSpPr>
        <p:spPr>
          <a:xfrm>
            <a:off x="3143250" y="846525"/>
            <a:ext cx="14364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latin typeface="Impact"/>
                <a:ea typeface="Impact"/>
                <a:cs typeface="Impact"/>
                <a:sym typeface="Impact"/>
              </a:rPr>
              <a:t>Чьи силуэты вы видите?</a:t>
            </a:r>
            <a:endParaRPr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55" name="Google Shape;555;g32fa33cc932_0_360"/>
          <p:cNvSpPr txBox="1"/>
          <p:nvPr/>
        </p:nvSpPr>
        <p:spPr>
          <a:xfrm>
            <a:off x="1202182" y="862139"/>
            <a:ext cx="1153800" cy="9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1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1</a:t>
            </a:r>
            <a:endParaRPr sz="23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556" name="Google Shape;556;g32fa33cc932_0_3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65497" y="2360125"/>
            <a:ext cx="8917729" cy="7926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g32fa33cc932_0_3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95975" y="2360125"/>
            <a:ext cx="6977092" cy="7774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oogle Shape;115;p2"/>
          <p:cNvGrpSpPr/>
          <p:nvPr/>
        </p:nvGrpSpPr>
        <p:grpSpPr>
          <a:xfrm>
            <a:off x="7554654" y="2054635"/>
            <a:ext cx="1314379" cy="1314379"/>
            <a:chOff x="0" y="0"/>
            <a:chExt cx="812800" cy="812800"/>
          </a:xfrm>
        </p:grpSpPr>
        <p:sp>
          <p:nvSpPr>
            <p:cNvPr id="116" name="Google Shape;116;p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244B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" name="Google Shape;118;p2"/>
          <p:cNvGrpSpPr/>
          <p:nvPr/>
        </p:nvGrpSpPr>
        <p:grpSpPr>
          <a:xfrm>
            <a:off x="7554654" y="3809619"/>
            <a:ext cx="1314379" cy="1314379"/>
            <a:chOff x="0" y="0"/>
            <a:chExt cx="812800" cy="812800"/>
          </a:xfrm>
        </p:grpSpPr>
        <p:sp>
          <p:nvSpPr>
            <p:cNvPr id="119" name="Google Shape;119;p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244B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" name="Google Shape;121;p2"/>
          <p:cNvGrpSpPr/>
          <p:nvPr/>
        </p:nvGrpSpPr>
        <p:grpSpPr>
          <a:xfrm>
            <a:off x="7554654" y="5564602"/>
            <a:ext cx="1314379" cy="1314379"/>
            <a:chOff x="0" y="0"/>
            <a:chExt cx="812800" cy="812800"/>
          </a:xfrm>
        </p:grpSpPr>
        <p:sp>
          <p:nvSpPr>
            <p:cNvPr id="122" name="Google Shape;122;p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244B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" name="Google Shape;124;p2"/>
          <p:cNvGrpSpPr/>
          <p:nvPr/>
        </p:nvGrpSpPr>
        <p:grpSpPr>
          <a:xfrm>
            <a:off x="-536268" y="-550707"/>
            <a:ext cx="7145724" cy="11453530"/>
            <a:chOff x="0" y="-38100"/>
            <a:chExt cx="1882001" cy="3016567"/>
          </a:xfrm>
        </p:grpSpPr>
        <p:sp>
          <p:nvSpPr>
            <p:cNvPr id="125" name="Google Shape;125;p2"/>
            <p:cNvSpPr/>
            <p:nvPr/>
          </p:nvSpPr>
          <p:spPr>
            <a:xfrm>
              <a:off x="0" y="0"/>
              <a:ext cx="1882001" cy="2978467"/>
            </a:xfrm>
            <a:custGeom>
              <a:rect b="b" l="l" r="r" t="t"/>
              <a:pathLst>
                <a:path extrusionOk="0" h="2978467" w="1882001">
                  <a:moveTo>
                    <a:pt x="0" y="0"/>
                  </a:moveTo>
                  <a:lnTo>
                    <a:pt x="1882001" y="0"/>
                  </a:lnTo>
                  <a:lnTo>
                    <a:pt x="1882001" y="2978467"/>
                  </a:lnTo>
                  <a:lnTo>
                    <a:pt x="0" y="2978467"/>
                  </a:lnTo>
                  <a:close/>
                </a:path>
              </a:pathLst>
            </a:custGeom>
            <a:solidFill>
              <a:srgbClr val="FFCE6D"/>
            </a:solidFill>
            <a:ln>
              <a:noFill/>
            </a:ln>
          </p:spPr>
        </p:sp>
        <p:sp>
          <p:nvSpPr>
            <p:cNvPr id="126" name="Google Shape;126;p2"/>
            <p:cNvSpPr txBox="1"/>
            <p:nvPr/>
          </p:nvSpPr>
          <p:spPr>
            <a:xfrm>
              <a:off x="0" y="-38100"/>
              <a:ext cx="1882001" cy="3016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7" name="Google Shape;127;p2"/>
          <p:cNvSpPr txBox="1"/>
          <p:nvPr/>
        </p:nvSpPr>
        <p:spPr>
          <a:xfrm>
            <a:off x="414150" y="1667050"/>
            <a:ext cx="5920500" cy="21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8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rgbClr val="291B25"/>
                </a:solidFill>
                <a:latin typeface="Impact"/>
                <a:ea typeface="Impact"/>
                <a:cs typeface="Impact"/>
                <a:sym typeface="Impact"/>
              </a:rPr>
              <a:t>Что сделаем сегодня?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28" name="Google Shape;128;p2"/>
          <p:cNvSpPr txBox="1"/>
          <p:nvPr/>
        </p:nvSpPr>
        <p:spPr>
          <a:xfrm>
            <a:off x="7702198" y="2348955"/>
            <a:ext cx="9813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5000" u="none" cap="none" strike="noStrike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01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29" name="Google Shape;129;p2"/>
          <p:cNvSpPr txBox="1"/>
          <p:nvPr/>
        </p:nvSpPr>
        <p:spPr>
          <a:xfrm>
            <a:off x="9158872" y="2019136"/>
            <a:ext cx="8160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291B25"/>
                </a:solidFill>
                <a:latin typeface="Impact"/>
                <a:ea typeface="Impact"/>
                <a:cs typeface="Impact"/>
                <a:sym typeface="Impact"/>
              </a:rPr>
              <a:t>Попробуем на себе два игровых элемента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30" name="Google Shape;130;p2"/>
          <p:cNvSpPr txBox="1"/>
          <p:nvPr/>
        </p:nvSpPr>
        <p:spPr>
          <a:xfrm>
            <a:off x="7721248" y="4103939"/>
            <a:ext cx="9813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5000" u="none" cap="none" strike="noStrike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02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31" name="Google Shape;131;p2"/>
          <p:cNvSpPr txBox="1"/>
          <p:nvPr/>
        </p:nvSpPr>
        <p:spPr>
          <a:xfrm>
            <a:off x="9158872" y="3774119"/>
            <a:ext cx="8160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291B25"/>
                </a:solidFill>
                <a:latin typeface="Impact"/>
                <a:ea typeface="Impact"/>
                <a:cs typeface="Impact"/>
                <a:sym typeface="Impact"/>
              </a:rPr>
              <a:t>Придумаем идеи для своих уроков по аналогии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32" name="Google Shape;132;p2"/>
          <p:cNvSpPr txBox="1"/>
          <p:nvPr/>
        </p:nvSpPr>
        <p:spPr>
          <a:xfrm>
            <a:off x="7721248" y="5857422"/>
            <a:ext cx="9813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5000" u="none" cap="none" strike="noStrike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03</a:t>
            </a:r>
            <a:endParaRPr sz="19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33" name="Google Shape;133;p2"/>
          <p:cNvSpPr txBox="1"/>
          <p:nvPr/>
        </p:nvSpPr>
        <p:spPr>
          <a:xfrm>
            <a:off x="9158872" y="5529102"/>
            <a:ext cx="8160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291B25"/>
                </a:solidFill>
                <a:latin typeface="Impact"/>
                <a:ea typeface="Impact"/>
                <a:cs typeface="Impact"/>
                <a:sym typeface="Impact"/>
              </a:rPr>
              <a:t>Посмотрим, как оценивать игровые элементы</a:t>
            </a:r>
            <a:endParaRPr sz="4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34" name="Google Shape;134;p2"/>
          <p:cNvSpPr/>
          <p:nvPr/>
        </p:nvSpPr>
        <p:spPr>
          <a:xfrm flipH="1">
            <a:off x="1028700" y="5143500"/>
            <a:ext cx="4691403" cy="4015240"/>
          </a:xfrm>
          <a:custGeom>
            <a:rect b="b" l="l" r="r" t="t"/>
            <a:pathLst>
              <a:path extrusionOk="0" h="4015240" w="4691403">
                <a:moveTo>
                  <a:pt x="4691403" y="0"/>
                </a:moveTo>
                <a:lnTo>
                  <a:pt x="0" y="0"/>
                </a:lnTo>
                <a:lnTo>
                  <a:pt x="0" y="4015240"/>
                </a:lnTo>
                <a:lnTo>
                  <a:pt x="4691403" y="4015240"/>
                </a:lnTo>
                <a:lnTo>
                  <a:pt x="4691403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g32fa33cc932_0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8075" y="835625"/>
            <a:ext cx="8615750" cy="86157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g32fa33cc932_0_11"/>
          <p:cNvSpPr txBox="1"/>
          <p:nvPr/>
        </p:nvSpPr>
        <p:spPr>
          <a:xfrm>
            <a:off x="10365825" y="1295700"/>
            <a:ext cx="5920500" cy="21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8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это шкала оценивания</a:t>
            </a:r>
            <a:endParaRPr sz="7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41" name="Google Shape;141;g32fa33cc932_0_11"/>
          <p:cNvSpPr txBox="1"/>
          <p:nvPr/>
        </p:nvSpPr>
        <p:spPr>
          <a:xfrm>
            <a:off x="10365825" y="5745575"/>
            <a:ext cx="7017300" cy="20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в процессе отмечайте на ней, сколько верных ответов вы дали</a:t>
            </a:r>
            <a:endParaRPr sz="45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cxnSp>
        <p:nvCxnSpPr>
          <p:cNvPr id="142" name="Google Shape;142;g32fa33cc932_0_11"/>
          <p:cNvCxnSpPr>
            <a:stCxn id="140" idx="1"/>
          </p:cNvCxnSpPr>
          <p:nvPr/>
        </p:nvCxnSpPr>
        <p:spPr>
          <a:xfrm rot="10800000">
            <a:off x="8247525" y="2362350"/>
            <a:ext cx="2118300" cy="0"/>
          </a:xfrm>
          <a:prstGeom prst="straightConnector1">
            <a:avLst/>
          </a:prstGeom>
          <a:noFill/>
          <a:ln cap="flat" cmpd="sng" w="114300">
            <a:solidFill>
              <a:schemeClr val="lt1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CE6D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oogle Shape;147;p9"/>
          <p:cNvGrpSpPr/>
          <p:nvPr/>
        </p:nvGrpSpPr>
        <p:grpSpPr>
          <a:xfrm>
            <a:off x="7600950" y="-886490"/>
            <a:ext cx="11686615" cy="11467085"/>
            <a:chOff x="0" y="-38100"/>
            <a:chExt cx="3077956" cy="3020138"/>
          </a:xfrm>
        </p:grpSpPr>
        <p:sp>
          <p:nvSpPr>
            <p:cNvPr id="148" name="Google Shape;148;p9"/>
            <p:cNvSpPr/>
            <p:nvPr/>
          </p:nvSpPr>
          <p:spPr>
            <a:xfrm>
              <a:off x="0" y="0"/>
              <a:ext cx="3077956" cy="2982038"/>
            </a:xfrm>
            <a:custGeom>
              <a:rect b="b" l="l" r="r" t="t"/>
              <a:pathLst>
                <a:path extrusionOk="0" h="2982038" w="3077956">
                  <a:moveTo>
                    <a:pt x="0" y="0"/>
                  </a:moveTo>
                  <a:lnTo>
                    <a:pt x="3077956" y="0"/>
                  </a:lnTo>
                  <a:lnTo>
                    <a:pt x="3077956" y="2982038"/>
                  </a:lnTo>
                  <a:lnTo>
                    <a:pt x="0" y="2982038"/>
                  </a:lnTo>
                  <a:close/>
                </a:path>
              </a:pathLst>
            </a:custGeom>
            <a:solidFill>
              <a:srgbClr val="285598"/>
            </a:solidFill>
            <a:ln>
              <a:noFill/>
            </a:ln>
          </p:spPr>
        </p:sp>
        <p:sp>
          <p:nvSpPr>
            <p:cNvPr id="149" name="Google Shape;149;p9"/>
            <p:cNvSpPr txBox="1"/>
            <p:nvPr/>
          </p:nvSpPr>
          <p:spPr>
            <a:xfrm>
              <a:off x="0" y="-38100"/>
              <a:ext cx="3077956" cy="302013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" name="Google Shape;150;p9"/>
          <p:cNvSpPr/>
          <p:nvPr/>
        </p:nvSpPr>
        <p:spPr>
          <a:xfrm>
            <a:off x="2305558" y="4919382"/>
            <a:ext cx="3432466" cy="3756460"/>
          </a:xfrm>
          <a:custGeom>
            <a:rect b="b" l="l" r="r" t="t"/>
            <a:pathLst>
              <a:path extrusionOk="0" h="3756460" w="3432466">
                <a:moveTo>
                  <a:pt x="0" y="0"/>
                </a:moveTo>
                <a:lnTo>
                  <a:pt x="3432466" y="0"/>
                </a:lnTo>
                <a:lnTo>
                  <a:pt x="3432466" y="3756461"/>
                </a:lnTo>
                <a:lnTo>
                  <a:pt x="0" y="37564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1" name="Google Shape;151;p9"/>
          <p:cNvSpPr txBox="1"/>
          <p:nvPr/>
        </p:nvSpPr>
        <p:spPr>
          <a:xfrm>
            <a:off x="8917751" y="1241712"/>
            <a:ext cx="9053100" cy="55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На экране появится три изображения. По поднятой руке назовите, что их объединяет.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52" name="Google Shape;152;p9"/>
          <p:cNvSpPr txBox="1"/>
          <p:nvPr/>
        </p:nvSpPr>
        <p:spPr>
          <a:xfrm>
            <a:off x="1196837" y="1241700"/>
            <a:ext cx="5226600" cy="21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Элемент 1. 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l">
              <a:lnSpc>
                <a:spcPct val="10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Где логика?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2"/>
          <p:cNvGrpSpPr/>
          <p:nvPr/>
        </p:nvGrpSpPr>
        <p:grpSpPr>
          <a:xfrm>
            <a:off x="-340917" y="-544685"/>
            <a:ext cx="19089976" cy="3256298"/>
            <a:chOff x="0" y="-38100"/>
            <a:chExt cx="5027813" cy="857626"/>
          </a:xfrm>
        </p:grpSpPr>
        <p:sp>
          <p:nvSpPr>
            <p:cNvPr id="158" name="Google Shape;158;p12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59" name="Google Shape;159;p12"/>
            <p:cNvSpPr txBox="1"/>
            <p:nvPr/>
          </p:nvSpPr>
          <p:spPr>
            <a:xfrm>
              <a:off x="0" y="-38100"/>
              <a:ext cx="5027813" cy="8576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" name="Google Shape;160;p12"/>
          <p:cNvGrpSpPr/>
          <p:nvPr/>
        </p:nvGrpSpPr>
        <p:grpSpPr>
          <a:xfrm>
            <a:off x="1028700" y="598455"/>
            <a:ext cx="1545443" cy="1545443"/>
            <a:chOff x="0" y="0"/>
            <a:chExt cx="812800" cy="812800"/>
          </a:xfrm>
        </p:grpSpPr>
        <p:sp>
          <p:nvSpPr>
            <p:cNvPr id="161" name="Google Shape;161;p1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1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3" name="Google Shape;163;p12"/>
          <p:cNvSpPr txBox="1"/>
          <p:nvPr/>
        </p:nvSpPr>
        <p:spPr>
          <a:xfrm>
            <a:off x="3143250" y="868300"/>
            <a:ext cx="14830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Что объединяет эти изображения?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64" name="Google Shape;164;p12"/>
          <p:cNvSpPr txBox="1"/>
          <p:nvPr/>
        </p:nvSpPr>
        <p:spPr>
          <a:xfrm>
            <a:off x="1202182" y="938339"/>
            <a:ext cx="11538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1</a:t>
            </a:r>
            <a:endParaRPr sz="22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165" name="Google Shape;165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25" y="3243575"/>
            <a:ext cx="6274199" cy="6274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2"/>
          <p:cNvPicPr preferRelativeResize="0"/>
          <p:nvPr/>
        </p:nvPicPr>
        <p:blipFill rotWithShape="1">
          <a:blip r:embed="rId4">
            <a:alphaModFix/>
          </a:blip>
          <a:srcRect b="0" l="19003" r="18873" t="0"/>
          <a:stretch/>
        </p:blipFill>
        <p:spPr>
          <a:xfrm>
            <a:off x="6573342" y="3238500"/>
            <a:ext cx="5846451" cy="627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886400" y="3243575"/>
            <a:ext cx="6274200" cy="627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oogle Shape;172;g32fa33cc932_0_72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173" name="Google Shape;173;g32fa33cc932_0_72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74" name="Google Shape;174;g32fa33cc932_0_72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" name="Google Shape;175;g32fa33cc932_0_72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176" name="Google Shape;176;g32fa33cc932_0_7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g32fa33cc932_0_72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8" name="Google Shape;178;g32fa33cc932_0_72"/>
          <p:cNvSpPr txBox="1"/>
          <p:nvPr/>
        </p:nvSpPr>
        <p:spPr>
          <a:xfrm>
            <a:off x="3143250" y="868300"/>
            <a:ext cx="14830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падение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79" name="Google Shape;179;g32fa33cc932_0_72"/>
          <p:cNvSpPr txBox="1"/>
          <p:nvPr/>
        </p:nvSpPr>
        <p:spPr>
          <a:xfrm>
            <a:off x="1202182" y="938339"/>
            <a:ext cx="11538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1</a:t>
            </a:r>
            <a:endParaRPr sz="22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180" name="Google Shape;180;g32fa33cc932_0_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25" y="3243575"/>
            <a:ext cx="6274199" cy="6274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g32fa33cc932_0_72"/>
          <p:cNvPicPr preferRelativeResize="0"/>
          <p:nvPr/>
        </p:nvPicPr>
        <p:blipFill rotWithShape="1">
          <a:blip r:embed="rId4">
            <a:alphaModFix/>
          </a:blip>
          <a:srcRect b="0" l="19003" r="18873" t="0"/>
          <a:stretch/>
        </p:blipFill>
        <p:spPr>
          <a:xfrm>
            <a:off x="6573342" y="3238500"/>
            <a:ext cx="5846451" cy="627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g32fa33cc932_0_7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886400" y="3243575"/>
            <a:ext cx="6274200" cy="627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85598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Google Shape;187;g32fa33cc932_0_24"/>
          <p:cNvGrpSpPr/>
          <p:nvPr/>
        </p:nvGrpSpPr>
        <p:grpSpPr>
          <a:xfrm>
            <a:off x="-340917" y="-544686"/>
            <a:ext cx="19090103" cy="3256601"/>
            <a:chOff x="0" y="-38100"/>
            <a:chExt cx="5027813" cy="857700"/>
          </a:xfrm>
        </p:grpSpPr>
        <p:sp>
          <p:nvSpPr>
            <p:cNvPr id="188" name="Google Shape;188;g32fa33cc932_0_24"/>
            <p:cNvSpPr/>
            <p:nvPr/>
          </p:nvSpPr>
          <p:spPr>
            <a:xfrm>
              <a:off x="0" y="0"/>
              <a:ext cx="5027813" cy="819526"/>
            </a:xfrm>
            <a:custGeom>
              <a:rect b="b" l="l" r="r" t="t"/>
              <a:pathLst>
                <a:path extrusionOk="0" h="819526" w="5027813">
                  <a:moveTo>
                    <a:pt x="0" y="0"/>
                  </a:moveTo>
                  <a:lnTo>
                    <a:pt x="5027813" y="0"/>
                  </a:lnTo>
                  <a:lnTo>
                    <a:pt x="5027813" y="819526"/>
                  </a:lnTo>
                  <a:lnTo>
                    <a:pt x="0" y="819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89" name="Google Shape;189;g32fa33cc932_0_24"/>
            <p:cNvSpPr txBox="1"/>
            <p:nvPr/>
          </p:nvSpPr>
          <p:spPr>
            <a:xfrm>
              <a:off x="0" y="-38100"/>
              <a:ext cx="5027700" cy="85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" name="Google Shape;190;g32fa33cc932_0_24"/>
          <p:cNvGrpSpPr/>
          <p:nvPr/>
        </p:nvGrpSpPr>
        <p:grpSpPr>
          <a:xfrm>
            <a:off x="1028700" y="598455"/>
            <a:ext cx="1545458" cy="1545458"/>
            <a:chOff x="0" y="0"/>
            <a:chExt cx="812800" cy="812800"/>
          </a:xfrm>
        </p:grpSpPr>
        <p:sp>
          <p:nvSpPr>
            <p:cNvPr id="191" name="Google Shape;191;g32fa33cc932_0_2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g32fa33cc932_0_24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9725" lIns="59725" spcFirstLastPara="1" rIns="59725" wrap="square" tIns="59725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3" name="Google Shape;193;g32fa33cc932_0_24"/>
          <p:cNvSpPr txBox="1"/>
          <p:nvPr/>
        </p:nvSpPr>
        <p:spPr>
          <a:xfrm>
            <a:off x="3143250" y="868300"/>
            <a:ext cx="148308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latin typeface="Impact"/>
                <a:ea typeface="Impact"/>
                <a:cs typeface="Impact"/>
                <a:sym typeface="Impact"/>
              </a:rPr>
              <a:t>Что объединяет эти изображения?</a:t>
            </a:r>
            <a:endParaRPr sz="7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94" name="Google Shape;194;g32fa33cc932_0_24"/>
          <p:cNvSpPr txBox="1"/>
          <p:nvPr/>
        </p:nvSpPr>
        <p:spPr>
          <a:xfrm>
            <a:off x="1202182" y="938339"/>
            <a:ext cx="11538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9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2</a:t>
            </a:r>
            <a:endParaRPr sz="22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195" name="Google Shape;195;g32fa33cc932_0_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388" y="3462444"/>
            <a:ext cx="7031325" cy="5671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g32fa33cc932_0_24"/>
          <p:cNvPicPr preferRelativeResize="0"/>
          <p:nvPr/>
        </p:nvPicPr>
        <p:blipFill rotWithShape="1">
          <a:blip r:embed="rId4">
            <a:alphaModFix/>
          </a:blip>
          <a:srcRect b="0" l="0" r="44961" t="0"/>
          <a:stretch/>
        </p:blipFill>
        <p:spPr>
          <a:xfrm>
            <a:off x="6845750" y="3462444"/>
            <a:ext cx="4694342" cy="5671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g32fa33cc932_0_24"/>
          <p:cNvPicPr preferRelativeResize="0"/>
          <p:nvPr/>
        </p:nvPicPr>
        <p:blipFill rotWithShape="1">
          <a:blip r:embed="rId5">
            <a:alphaModFix/>
          </a:blip>
          <a:srcRect b="0" l="16637" r="15867" t="0"/>
          <a:stretch/>
        </p:blipFill>
        <p:spPr>
          <a:xfrm>
            <a:off x="11540100" y="3429009"/>
            <a:ext cx="6589512" cy="5738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