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8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32"/>
  </p:notesMasterIdLst>
  <p:sldIdLst>
    <p:sldId id="256" r:id="rId2"/>
    <p:sldId id="288" r:id="rId3"/>
    <p:sldId id="289" r:id="rId4"/>
    <p:sldId id="302" r:id="rId5"/>
    <p:sldId id="303" r:id="rId6"/>
    <p:sldId id="304" r:id="rId7"/>
    <p:sldId id="261" r:id="rId8"/>
    <p:sldId id="269" r:id="rId9"/>
    <p:sldId id="263" r:id="rId10"/>
    <p:sldId id="272" r:id="rId11"/>
    <p:sldId id="273" r:id="rId12"/>
    <p:sldId id="270" r:id="rId13"/>
    <p:sldId id="271" r:id="rId14"/>
    <p:sldId id="279" r:id="rId15"/>
    <p:sldId id="280" r:id="rId16"/>
    <p:sldId id="291" r:id="rId17"/>
    <p:sldId id="292" r:id="rId18"/>
    <p:sldId id="293" r:id="rId19"/>
    <p:sldId id="294" r:id="rId20"/>
    <p:sldId id="284" r:id="rId21"/>
    <p:sldId id="285" r:id="rId22"/>
    <p:sldId id="286" r:id="rId23"/>
    <p:sldId id="287" r:id="rId24"/>
    <p:sldId id="277" r:id="rId25"/>
    <p:sldId id="295" r:id="rId26"/>
    <p:sldId id="298" r:id="rId27"/>
    <p:sldId id="299" r:id="rId28"/>
    <p:sldId id="297" r:id="rId29"/>
    <p:sldId id="301" r:id="rId30"/>
    <p:sldId id="278" r:id="rId3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35FDEC1-387F-4B9D-839A-3C19A7997153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/>
      <dgm:spPr/>
    </dgm:pt>
    <dgm:pt modelId="{D57DED47-7A31-41F2-8509-32EC06339E12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rPr>
            <a:t> </a:t>
          </a:r>
          <a:r>
            <a:rPr kumimoji="0" lang="ru-RU" altLang="ru-RU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rPr>
            <a:t>Научно-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rPr>
            <a:t>исследовательская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rPr>
            <a:t> деятельность</a:t>
          </a:r>
        </a:p>
      </dgm:t>
    </dgm:pt>
    <dgm:pt modelId="{2BEDA632-69C1-4838-8D1A-E828C4211A09}" type="parTrans" cxnId="{1BE9B6DA-40B3-4CA9-88CB-BF3E7EDCBAD6}">
      <dgm:prSet/>
      <dgm:spPr/>
    </dgm:pt>
    <dgm:pt modelId="{E8FA75E5-8D69-4032-B9F4-3B081F4F966E}" type="sibTrans" cxnId="{1BE9B6DA-40B3-4CA9-88CB-BF3E7EDCBAD6}">
      <dgm:prSet/>
      <dgm:spPr/>
    </dgm:pt>
    <dgm:pt modelId="{8AE66377-AFB8-4A34-810C-6CC4F0395ADD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rPr>
            <a:t>Объект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rPr>
            <a:t>исследования</a:t>
          </a:r>
        </a:p>
      </dgm:t>
    </dgm:pt>
    <dgm:pt modelId="{FD5F00F3-7455-4006-9BAF-2D3E302CEDAE}" type="parTrans" cxnId="{269261A6-1C22-4ABA-8837-5EB48726E17F}">
      <dgm:prSet/>
      <dgm:spPr/>
    </dgm:pt>
    <dgm:pt modelId="{D4857520-524B-4AC0-9A70-330AA14054DC}" type="sibTrans" cxnId="{269261A6-1C22-4ABA-8837-5EB48726E17F}">
      <dgm:prSet/>
      <dgm:spPr/>
    </dgm:pt>
    <dgm:pt modelId="{7DFBEA4D-1DCC-45E2-87A5-5BB3DDDD077E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rPr>
            <a:t>Предмет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rPr>
            <a:t>исследования</a:t>
          </a:r>
        </a:p>
      </dgm:t>
    </dgm:pt>
    <dgm:pt modelId="{77E8548D-92BE-47C8-8079-4EE9E7DBE30A}" type="parTrans" cxnId="{68587D49-9F02-434B-8AA6-2AB8F7FAB57E}">
      <dgm:prSet/>
      <dgm:spPr/>
    </dgm:pt>
    <dgm:pt modelId="{29E28C84-D41B-4D7B-A6CF-BBD492B74E70}" type="sibTrans" cxnId="{68587D49-9F02-434B-8AA6-2AB8F7FAB57E}">
      <dgm:prSet/>
      <dgm:spPr/>
    </dgm:pt>
    <dgm:pt modelId="{5A7CF334-2493-4E32-922D-4D2C52946E0A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rPr>
            <a:t>Объектная область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rPr>
            <a:t>исследования</a:t>
          </a:r>
        </a:p>
      </dgm:t>
    </dgm:pt>
    <dgm:pt modelId="{97A43CCA-6916-4E36-917E-E632F2986ADD}" type="parTrans" cxnId="{3C0AC0D7-4602-4B0E-B997-6CB1913DA391}">
      <dgm:prSet/>
      <dgm:spPr/>
    </dgm:pt>
    <dgm:pt modelId="{A880D911-56FC-429C-A700-2C3BCF216B4F}" type="sibTrans" cxnId="{3C0AC0D7-4602-4B0E-B997-6CB1913DA391}">
      <dgm:prSet/>
      <dgm:spPr/>
    </dgm:pt>
    <dgm:pt modelId="{DA093B96-F26D-4105-BD28-E7B871136542}" type="pres">
      <dgm:prSet presAssocID="{E35FDEC1-387F-4B9D-839A-3C19A7997153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724C7BE1-F748-49E5-9765-EFB75E808254}" type="pres">
      <dgm:prSet presAssocID="{D57DED47-7A31-41F2-8509-32EC06339E12}" presName="hierRoot1" presStyleCnt="0">
        <dgm:presLayoutVars>
          <dgm:hierBranch/>
        </dgm:presLayoutVars>
      </dgm:prSet>
      <dgm:spPr/>
    </dgm:pt>
    <dgm:pt modelId="{EC4D7D91-DC40-4AC2-ADEF-D0D363F92791}" type="pres">
      <dgm:prSet presAssocID="{D57DED47-7A31-41F2-8509-32EC06339E12}" presName="rootComposite1" presStyleCnt="0"/>
      <dgm:spPr/>
    </dgm:pt>
    <dgm:pt modelId="{6C95FF26-23D1-4E32-8239-8F8D5D2CFC57}" type="pres">
      <dgm:prSet presAssocID="{D57DED47-7A31-41F2-8509-32EC06339E12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BA858B3-9F3E-43FC-AE71-05E0EC2B1AD0}" type="pres">
      <dgm:prSet presAssocID="{D57DED47-7A31-41F2-8509-32EC06339E12}" presName="rootConnector1" presStyleLbl="node1" presStyleIdx="0" presStyleCnt="0"/>
      <dgm:spPr/>
      <dgm:t>
        <a:bodyPr/>
        <a:lstStyle/>
        <a:p>
          <a:endParaRPr lang="ru-RU"/>
        </a:p>
      </dgm:t>
    </dgm:pt>
    <dgm:pt modelId="{9F423CEE-FD7C-4555-8568-1943C0C56C32}" type="pres">
      <dgm:prSet presAssocID="{D57DED47-7A31-41F2-8509-32EC06339E12}" presName="hierChild2" presStyleCnt="0"/>
      <dgm:spPr/>
    </dgm:pt>
    <dgm:pt modelId="{EEF3640D-13CA-4BEF-B092-A0E9A2D8A3AF}" type="pres">
      <dgm:prSet presAssocID="{FD5F00F3-7455-4006-9BAF-2D3E302CEDAE}" presName="Name35" presStyleLbl="parChTrans1D2" presStyleIdx="0" presStyleCnt="3"/>
      <dgm:spPr/>
    </dgm:pt>
    <dgm:pt modelId="{58B06572-0102-49C7-852C-4ABD539E7307}" type="pres">
      <dgm:prSet presAssocID="{8AE66377-AFB8-4A34-810C-6CC4F0395ADD}" presName="hierRoot2" presStyleCnt="0">
        <dgm:presLayoutVars>
          <dgm:hierBranch/>
        </dgm:presLayoutVars>
      </dgm:prSet>
      <dgm:spPr/>
    </dgm:pt>
    <dgm:pt modelId="{422B2F94-AEF4-4328-A628-DAF3A0A27023}" type="pres">
      <dgm:prSet presAssocID="{8AE66377-AFB8-4A34-810C-6CC4F0395ADD}" presName="rootComposite" presStyleCnt="0"/>
      <dgm:spPr/>
    </dgm:pt>
    <dgm:pt modelId="{B2E84B12-00B8-4F89-9A60-774709112D36}" type="pres">
      <dgm:prSet presAssocID="{8AE66377-AFB8-4A34-810C-6CC4F0395ADD}" presName="rootText" presStyleLbl="node2" presStyleIdx="0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8676CB9-9700-49CE-97F2-2D306E3BD8E6}" type="pres">
      <dgm:prSet presAssocID="{8AE66377-AFB8-4A34-810C-6CC4F0395ADD}" presName="rootConnector" presStyleLbl="node2" presStyleIdx="0" presStyleCnt="3"/>
      <dgm:spPr/>
      <dgm:t>
        <a:bodyPr/>
        <a:lstStyle/>
        <a:p>
          <a:endParaRPr lang="ru-RU"/>
        </a:p>
      </dgm:t>
    </dgm:pt>
    <dgm:pt modelId="{8FF8135D-3B3F-44DC-87D5-4F3507C19F2A}" type="pres">
      <dgm:prSet presAssocID="{8AE66377-AFB8-4A34-810C-6CC4F0395ADD}" presName="hierChild4" presStyleCnt="0"/>
      <dgm:spPr/>
    </dgm:pt>
    <dgm:pt modelId="{97713514-7E6F-4E9C-8C58-4823FD2495CE}" type="pres">
      <dgm:prSet presAssocID="{8AE66377-AFB8-4A34-810C-6CC4F0395ADD}" presName="hierChild5" presStyleCnt="0"/>
      <dgm:spPr/>
    </dgm:pt>
    <dgm:pt modelId="{28C103E5-4F9B-4C8B-AF8E-D794421C58EB}" type="pres">
      <dgm:prSet presAssocID="{77E8548D-92BE-47C8-8079-4EE9E7DBE30A}" presName="Name35" presStyleLbl="parChTrans1D2" presStyleIdx="1" presStyleCnt="3"/>
      <dgm:spPr/>
    </dgm:pt>
    <dgm:pt modelId="{6A9A9079-59A7-4CBC-8615-3E663797B5C7}" type="pres">
      <dgm:prSet presAssocID="{7DFBEA4D-1DCC-45E2-87A5-5BB3DDDD077E}" presName="hierRoot2" presStyleCnt="0">
        <dgm:presLayoutVars>
          <dgm:hierBranch/>
        </dgm:presLayoutVars>
      </dgm:prSet>
      <dgm:spPr/>
    </dgm:pt>
    <dgm:pt modelId="{6388F200-726F-4261-81ED-1030E254F1F2}" type="pres">
      <dgm:prSet presAssocID="{7DFBEA4D-1DCC-45E2-87A5-5BB3DDDD077E}" presName="rootComposite" presStyleCnt="0"/>
      <dgm:spPr/>
    </dgm:pt>
    <dgm:pt modelId="{AF84B162-D28B-4620-ACDD-8580BB7A37C5}" type="pres">
      <dgm:prSet presAssocID="{7DFBEA4D-1DCC-45E2-87A5-5BB3DDDD077E}" presName="rootText" presStyleLbl="node2" presStyleIdx="1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CC6E002-832C-43E4-8A62-D4FF6C7EAA4F}" type="pres">
      <dgm:prSet presAssocID="{7DFBEA4D-1DCC-45E2-87A5-5BB3DDDD077E}" presName="rootConnector" presStyleLbl="node2" presStyleIdx="1" presStyleCnt="3"/>
      <dgm:spPr/>
      <dgm:t>
        <a:bodyPr/>
        <a:lstStyle/>
        <a:p>
          <a:endParaRPr lang="ru-RU"/>
        </a:p>
      </dgm:t>
    </dgm:pt>
    <dgm:pt modelId="{273FE549-A3B2-4CCC-B500-41FE2692D19D}" type="pres">
      <dgm:prSet presAssocID="{7DFBEA4D-1DCC-45E2-87A5-5BB3DDDD077E}" presName="hierChild4" presStyleCnt="0"/>
      <dgm:spPr/>
    </dgm:pt>
    <dgm:pt modelId="{B1CEDFAA-324D-4E7F-9C0C-5911EDB2CE60}" type="pres">
      <dgm:prSet presAssocID="{7DFBEA4D-1DCC-45E2-87A5-5BB3DDDD077E}" presName="hierChild5" presStyleCnt="0"/>
      <dgm:spPr/>
    </dgm:pt>
    <dgm:pt modelId="{73B4F3FE-5BB1-4665-BF79-F441DD2A8084}" type="pres">
      <dgm:prSet presAssocID="{97A43CCA-6916-4E36-917E-E632F2986ADD}" presName="Name35" presStyleLbl="parChTrans1D2" presStyleIdx="2" presStyleCnt="3"/>
      <dgm:spPr/>
    </dgm:pt>
    <dgm:pt modelId="{D11FBC30-2542-4ED6-9204-085FE729B0B4}" type="pres">
      <dgm:prSet presAssocID="{5A7CF334-2493-4E32-922D-4D2C52946E0A}" presName="hierRoot2" presStyleCnt="0">
        <dgm:presLayoutVars>
          <dgm:hierBranch/>
        </dgm:presLayoutVars>
      </dgm:prSet>
      <dgm:spPr/>
    </dgm:pt>
    <dgm:pt modelId="{4C30AA61-096B-4B2B-8C64-C3D5E02AF7BF}" type="pres">
      <dgm:prSet presAssocID="{5A7CF334-2493-4E32-922D-4D2C52946E0A}" presName="rootComposite" presStyleCnt="0"/>
      <dgm:spPr/>
    </dgm:pt>
    <dgm:pt modelId="{B79EA7D3-B97B-4A6E-9337-3E9DBBD38363}" type="pres">
      <dgm:prSet presAssocID="{5A7CF334-2493-4E32-922D-4D2C52946E0A}" presName="rootText" presStyleLbl="node2" presStyleIdx="2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0107125-4C43-42C0-9B93-AE1D1AD54A8F}" type="pres">
      <dgm:prSet presAssocID="{5A7CF334-2493-4E32-922D-4D2C52946E0A}" presName="rootConnector" presStyleLbl="node2" presStyleIdx="2" presStyleCnt="3"/>
      <dgm:spPr/>
      <dgm:t>
        <a:bodyPr/>
        <a:lstStyle/>
        <a:p>
          <a:endParaRPr lang="ru-RU"/>
        </a:p>
      </dgm:t>
    </dgm:pt>
    <dgm:pt modelId="{BA9A8DF7-114E-4139-BBCE-8693EC932200}" type="pres">
      <dgm:prSet presAssocID="{5A7CF334-2493-4E32-922D-4D2C52946E0A}" presName="hierChild4" presStyleCnt="0"/>
      <dgm:spPr/>
    </dgm:pt>
    <dgm:pt modelId="{C39F509A-C150-424D-8F60-B01F92459FAA}" type="pres">
      <dgm:prSet presAssocID="{5A7CF334-2493-4E32-922D-4D2C52946E0A}" presName="hierChild5" presStyleCnt="0"/>
      <dgm:spPr/>
    </dgm:pt>
    <dgm:pt modelId="{F5D2DB8F-7157-46E1-8773-B30612C301E8}" type="pres">
      <dgm:prSet presAssocID="{D57DED47-7A31-41F2-8509-32EC06339E12}" presName="hierChild3" presStyleCnt="0"/>
      <dgm:spPr/>
    </dgm:pt>
  </dgm:ptLst>
  <dgm:cxnLst>
    <dgm:cxn modelId="{73086B1B-E7F4-486E-9819-0E8E948880C0}" type="presOf" srcId="{97A43CCA-6916-4E36-917E-E632F2986ADD}" destId="{73B4F3FE-5BB1-4665-BF79-F441DD2A8084}" srcOrd="0" destOrd="0" presId="urn:microsoft.com/office/officeart/2005/8/layout/orgChart1"/>
    <dgm:cxn modelId="{884569CE-D8B2-48EA-A9A4-E4A636F78753}" type="presOf" srcId="{8AE66377-AFB8-4A34-810C-6CC4F0395ADD}" destId="{C8676CB9-9700-49CE-97F2-2D306E3BD8E6}" srcOrd="1" destOrd="0" presId="urn:microsoft.com/office/officeart/2005/8/layout/orgChart1"/>
    <dgm:cxn modelId="{02DD929E-C6DE-47A2-8780-6F2E3AFA8BAD}" type="presOf" srcId="{7DFBEA4D-1DCC-45E2-87A5-5BB3DDDD077E}" destId="{AF84B162-D28B-4620-ACDD-8580BB7A37C5}" srcOrd="0" destOrd="0" presId="urn:microsoft.com/office/officeart/2005/8/layout/orgChart1"/>
    <dgm:cxn modelId="{7C5142A0-2746-4B02-BF9D-01F9344D5F29}" type="presOf" srcId="{77E8548D-92BE-47C8-8079-4EE9E7DBE30A}" destId="{28C103E5-4F9B-4C8B-AF8E-D794421C58EB}" srcOrd="0" destOrd="0" presId="urn:microsoft.com/office/officeart/2005/8/layout/orgChart1"/>
    <dgm:cxn modelId="{671372A5-CBAA-4502-9CEC-F6F8B939FF11}" type="presOf" srcId="{FD5F00F3-7455-4006-9BAF-2D3E302CEDAE}" destId="{EEF3640D-13CA-4BEF-B092-A0E9A2D8A3AF}" srcOrd="0" destOrd="0" presId="urn:microsoft.com/office/officeart/2005/8/layout/orgChart1"/>
    <dgm:cxn modelId="{4851440C-DB65-46C3-9B03-4717D7F11CDF}" type="presOf" srcId="{E35FDEC1-387F-4B9D-839A-3C19A7997153}" destId="{DA093B96-F26D-4105-BD28-E7B871136542}" srcOrd="0" destOrd="0" presId="urn:microsoft.com/office/officeart/2005/8/layout/orgChart1"/>
    <dgm:cxn modelId="{1BE9B6DA-40B3-4CA9-88CB-BF3E7EDCBAD6}" srcId="{E35FDEC1-387F-4B9D-839A-3C19A7997153}" destId="{D57DED47-7A31-41F2-8509-32EC06339E12}" srcOrd="0" destOrd="0" parTransId="{2BEDA632-69C1-4838-8D1A-E828C4211A09}" sibTransId="{E8FA75E5-8D69-4032-B9F4-3B081F4F966E}"/>
    <dgm:cxn modelId="{F91CF43A-2C6A-4922-AEFA-DBF6674352AF}" type="presOf" srcId="{7DFBEA4D-1DCC-45E2-87A5-5BB3DDDD077E}" destId="{2CC6E002-832C-43E4-8A62-D4FF6C7EAA4F}" srcOrd="1" destOrd="0" presId="urn:microsoft.com/office/officeart/2005/8/layout/orgChart1"/>
    <dgm:cxn modelId="{492E1419-35AE-4040-B023-A975309BF807}" type="presOf" srcId="{D57DED47-7A31-41F2-8509-32EC06339E12}" destId="{6BA858B3-9F3E-43FC-AE71-05E0EC2B1AD0}" srcOrd="1" destOrd="0" presId="urn:microsoft.com/office/officeart/2005/8/layout/orgChart1"/>
    <dgm:cxn modelId="{02FF9703-B62C-40B1-8828-6E879E952B61}" type="presOf" srcId="{D57DED47-7A31-41F2-8509-32EC06339E12}" destId="{6C95FF26-23D1-4E32-8239-8F8D5D2CFC57}" srcOrd="0" destOrd="0" presId="urn:microsoft.com/office/officeart/2005/8/layout/orgChart1"/>
    <dgm:cxn modelId="{68587D49-9F02-434B-8AA6-2AB8F7FAB57E}" srcId="{D57DED47-7A31-41F2-8509-32EC06339E12}" destId="{7DFBEA4D-1DCC-45E2-87A5-5BB3DDDD077E}" srcOrd="1" destOrd="0" parTransId="{77E8548D-92BE-47C8-8079-4EE9E7DBE30A}" sibTransId="{29E28C84-D41B-4D7B-A6CF-BBD492B74E70}"/>
    <dgm:cxn modelId="{3B8D28C0-BE29-4B48-A697-752D06A9E83F}" type="presOf" srcId="{5A7CF334-2493-4E32-922D-4D2C52946E0A}" destId="{50107125-4C43-42C0-9B93-AE1D1AD54A8F}" srcOrd="1" destOrd="0" presId="urn:microsoft.com/office/officeart/2005/8/layout/orgChart1"/>
    <dgm:cxn modelId="{3C0AC0D7-4602-4B0E-B997-6CB1913DA391}" srcId="{D57DED47-7A31-41F2-8509-32EC06339E12}" destId="{5A7CF334-2493-4E32-922D-4D2C52946E0A}" srcOrd="2" destOrd="0" parTransId="{97A43CCA-6916-4E36-917E-E632F2986ADD}" sibTransId="{A880D911-56FC-429C-A700-2C3BCF216B4F}"/>
    <dgm:cxn modelId="{269261A6-1C22-4ABA-8837-5EB48726E17F}" srcId="{D57DED47-7A31-41F2-8509-32EC06339E12}" destId="{8AE66377-AFB8-4A34-810C-6CC4F0395ADD}" srcOrd="0" destOrd="0" parTransId="{FD5F00F3-7455-4006-9BAF-2D3E302CEDAE}" sibTransId="{D4857520-524B-4AC0-9A70-330AA14054DC}"/>
    <dgm:cxn modelId="{82D2B98A-1B32-49E8-8FE9-0C9387A6A4EE}" type="presOf" srcId="{8AE66377-AFB8-4A34-810C-6CC4F0395ADD}" destId="{B2E84B12-00B8-4F89-9A60-774709112D36}" srcOrd="0" destOrd="0" presId="urn:microsoft.com/office/officeart/2005/8/layout/orgChart1"/>
    <dgm:cxn modelId="{F2D305C6-6780-4EBC-8573-ACECF2E326B7}" type="presOf" srcId="{5A7CF334-2493-4E32-922D-4D2C52946E0A}" destId="{B79EA7D3-B97B-4A6E-9337-3E9DBBD38363}" srcOrd="0" destOrd="0" presId="urn:microsoft.com/office/officeart/2005/8/layout/orgChart1"/>
    <dgm:cxn modelId="{9B4A8AAC-7582-4421-B195-EF1264F78276}" type="presParOf" srcId="{DA093B96-F26D-4105-BD28-E7B871136542}" destId="{724C7BE1-F748-49E5-9765-EFB75E808254}" srcOrd="0" destOrd="0" presId="urn:microsoft.com/office/officeart/2005/8/layout/orgChart1"/>
    <dgm:cxn modelId="{B473C8FE-E27E-4633-8C6E-140A81666DC3}" type="presParOf" srcId="{724C7BE1-F748-49E5-9765-EFB75E808254}" destId="{EC4D7D91-DC40-4AC2-ADEF-D0D363F92791}" srcOrd="0" destOrd="0" presId="urn:microsoft.com/office/officeart/2005/8/layout/orgChart1"/>
    <dgm:cxn modelId="{9C2F4755-A395-4217-944C-7236EC1695F0}" type="presParOf" srcId="{EC4D7D91-DC40-4AC2-ADEF-D0D363F92791}" destId="{6C95FF26-23D1-4E32-8239-8F8D5D2CFC57}" srcOrd="0" destOrd="0" presId="urn:microsoft.com/office/officeart/2005/8/layout/orgChart1"/>
    <dgm:cxn modelId="{0E4726E4-D703-4112-B3C5-C8298D0BBC77}" type="presParOf" srcId="{EC4D7D91-DC40-4AC2-ADEF-D0D363F92791}" destId="{6BA858B3-9F3E-43FC-AE71-05E0EC2B1AD0}" srcOrd="1" destOrd="0" presId="urn:microsoft.com/office/officeart/2005/8/layout/orgChart1"/>
    <dgm:cxn modelId="{C9DD2C40-1BC8-4BD6-80A4-090B8E13031F}" type="presParOf" srcId="{724C7BE1-F748-49E5-9765-EFB75E808254}" destId="{9F423CEE-FD7C-4555-8568-1943C0C56C32}" srcOrd="1" destOrd="0" presId="urn:microsoft.com/office/officeart/2005/8/layout/orgChart1"/>
    <dgm:cxn modelId="{7B032F94-D1FA-43CF-AEEA-0F83C737DD8C}" type="presParOf" srcId="{9F423CEE-FD7C-4555-8568-1943C0C56C32}" destId="{EEF3640D-13CA-4BEF-B092-A0E9A2D8A3AF}" srcOrd="0" destOrd="0" presId="urn:microsoft.com/office/officeart/2005/8/layout/orgChart1"/>
    <dgm:cxn modelId="{16A761E1-71ED-4543-8C37-A46E479D7C3B}" type="presParOf" srcId="{9F423CEE-FD7C-4555-8568-1943C0C56C32}" destId="{58B06572-0102-49C7-852C-4ABD539E7307}" srcOrd="1" destOrd="0" presId="urn:microsoft.com/office/officeart/2005/8/layout/orgChart1"/>
    <dgm:cxn modelId="{BF7A089B-8E1B-4C2D-88A2-040FDE081E6E}" type="presParOf" srcId="{58B06572-0102-49C7-852C-4ABD539E7307}" destId="{422B2F94-AEF4-4328-A628-DAF3A0A27023}" srcOrd="0" destOrd="0" presId="urn:microsoft.com/office/officeart/2005/8/layout/orgChart1"/>
    <dgm:cxn modelId="{DAB384CE-6F6D-4FC1-BF7F-FC0BB5ECBB22}" type="presParOf" srcId="{422B2F94-AEF4-4328-A628-DAF3A0A27023}" destId="{B2E84B12-00B8-4F89-9A60-774709112D36}" srcOrd="0" destOrd="0" presId="urn:microsoft.com/office/officeart/2005/8/layout/orgChart1"/>
    <dgm:cxn modelId="{60601EF6-182B-4703-AC1B-D22C7B95B66C}" type="presParOf" srcId="{422B2F94-AEF4-4328-A628-DAF3A0A27023}" destId="{C8676CB9-9700-49CE-97F2-2D306E3BD8E6}" srcOrd="1" destOrd="0" presId="urn:microsoft.com/office/officeart/2005/8/layout/orgChart1"/>
    <dgm:cxn modelId="{618651A8-E87E-4EC7-AC9A-3A816C0A5399}" type="presParOf" srcId="{58B06572-0102-49C7-852C-4ABD539E7307}" destId="{8FF8135D-3B3F-44DC-87D5-4F3507C19F2A}" srcOrd="1" destOrd="0" presId="urn:microsoft.com/office/officeart/2005/8/layout/orgChart1"/>
    <dgm:cxn modelId="{0A02A747-6AD5-491E-BD32-092C4151CB94}" type="presParOf" srcId="{58B06572-0102-49C7-852C-4ABD539E7307}" destId="{97713514-7E6F-4E9C-8C58-4823FD2495CE}" srcOrd="2" destOrd="0" presId="urn:microsoft.com/office/officeart/2005/8/layout/orgChart1"/>
    <dgm:cxn modelId="{C93B3738-AA0A-4DF2-A2E5-E137276B7F6C}" type="presParOf" srcId="{9F423CEE-FD7C-4555-8568-1943C0C56C32}" destId="{28C103E5-4F9B-4C8B-AF8E-D794421C58EB}" srcOrd="2" destOrd="0" presId="urn:microsoft.com/office/officeart/2005/8/layout/orgChart1"/>
    <dgm:cxn modelId="{7FDB177F-ACCD-4DAE-B220-ACB545803AEB}" type="presParOf" srcId="{9F423CEE-FD7C-4555-8568-1943C0C56C32}" destId="{6A9A9079-59A7-4CBC-8615-3E663797B5C7}" srcOrd="3" destOrd="0" presId="urn:microsoft.com/office/officeart/2005/8/layout/orgChart1"/>
    <dgm:cxn modelId="{88D3B2A0-56E7-4D95-9730-094E1A6D86FA}" type="presParOf" srcId="{6A9A9079-59A7-4CBC-8615-3E663797B5C7}" destId="{6388F200-726F-4261-81ED-1030E254F1F2}" srcOrd="0" destOrd="0" presId="urn:microsoft.com/office/officeart/2005/8/layout/orgChart1"/>
    <dgm:cxn modelId="{306A0A05-28DA-4C44-B709-0912DD5E0F39}" type="presParOf" srcId="{6388F200-726F-4261-81ED-1030E254F1F2}" destId="{AF84B162-D28B-4620-ACDD-8580BB7A37C5}" srcOrd="0" destOrd="0" presId="urn:microsoft.com/office/officeart/2005/8/layout/orgChart1"/>
    <dgm:cxn modelId="{4628E885-9FEF-4034-A86A-1BCEC41ABEE8}" type="presParOf" srcId="{6388F200-726F-4261-81ED-1030E254F1F2}" destId="{2CC6E002-832C-43E4-8A62-D4FF6C7EAA4F}" srcOrd="1" destOrd="0" presId="urn:microsoft.com/office/officeart/2005/8/layout/orgChart1"/>
    <dgm:cxn modelId="{13CE9897-03F8-42B9-BD4C-7B6CA068D08A}" type="presParOf" srcId="{6A9A9079-59A7-4CBC-8615-3E663797B5C7}" destId="{273FE549-A3B2-4CCC-B500-41FE2692D19D}" srcOrd="1" destOrd="0" presId="urn:microsoft.com/office/officeart/2005/8/layout/orgChart1"/>
    <dgm:cxn modelId="{F5C07243-509C-4A6F-A18E-BFD8CE67FD78}" type="presParOf" srcId="{6A9A9079-59A7-4CBC-8615-3E663797B5C7}" destId="{B1CEDFAA-324D-4E7F-9C0C-5911EDB2CE60}" srcOrd="2" destOrd="0" presId="urn:microsoft.com/office/officeart/2005/8/layout/orgChart1"/>
    <dgm:cxn modelId="{853D38BA-6DE6-4BAB-B702-9B07FF68803F}" type="presParOf" srcId="{9F423CEE-FD7C-4555-8568-1943C0C56C32}" destId="{73B4F3FE-5BB1-4665-BF79-F441DD2A8084}" srcOrd="4" destOrd="0" presId="urn:microsoft.com/office/officeart/2005/8/layout/orgChart1"/>
    <dgm:cxn modelId="{C3841529-F6CE-4675-8FC1-E3181588DD29}" type="presParOf" srcId="{9F423CEE-FD7C-4555-8568-1943C0C56C32}" destId="{D11FBC30-2542-4ED6-9204-085FE729B0B4}" srcOrd="5" destOrd="0" presId="urn:microsoft.com/office/officeart/2005/8/layout/orgChart1"/>
    <dgm:cxn modelId="{4C209BC3-70F5-4EAD-9926-D6BA23911626}" type="presParOf" srcId="{D11FBC30-2542-4ED6-9204-085FE729B0B4}" destId="{4C30AA61-096B-4B2B-8C64-C3D5E02AF7BF}" srcOrd="0" destOrd="0" presId="urn:microsoft.com/office/officeart/2005/8/layout/orgChart1"/>
    <dgm:cxn modelId="{BA0C99E8-7E07-4DE0-A2D6-9FD289610B40}" type="presParOf" srcId="{4C30AA61-096B-4B2B-8C64-C3D5E02AF7BF}" destId="{B79EA7D3-B97B-4A6E-9337-3E9DBBD38363}" srcOrd="0" destOrd="0" presId="urn:microsoft.com/office/officeart/2005/8/layout/orgChart1"/>
    <dgm:cxn modelId="{C6E41F43-4B3D-4DF6-9EC3-433386CEF534}" type="presParOf" srcId="{4C30AA61-096B-4B2B-8C64-C3D5E02AF7BF}" destId="{50107125-4C43-42C0-9B93-AE1D1AD54A8F}" srcOrd="1" destOrd="0" presId="urn:microsoft.com/office/officeart/2005/8/layout/orgChart1"/>
    <dgm:cxn modelId="{13A2BA88-AA56-46B5-BBFF-10B8B12C7109}" type="presParOf" srcId="{D11FBC30-2542-4ED6-9204-085FE729B0B4}" destId="{BA9A8DF7-114E-4139-BBCE-8693EC932200}" srcOrd="1" destOrd="0" presId="urn:microsoft.com/office/officeart/2005/8/layout/orgChart1"/>
    <dgm:cxn modelId="{DC6442C2-F9EE-41DB-ADD5-5C85AA9C6592}" type="presParOf" srcId="{D11FBC30-2542-4ED6-9204-085FE729B0B4}" destId="{C39F509A-C150-424D-8F60-B01F92459FAA}" srcOrd="2" destOrd="0" presId="urn:microsoft.com/office/officeart/2005/8/layout/orgChart1"/>
    <dgm:cxn modelId="{46F54CBA-4E66-4131-B645-243C2C9A357D}" type="presParOf" srcId="{724C7BE1-F748-49E5-9765-EFB75E808254}" destId="{F5D2DB8F-7157-46E1-8773-B30612C301E8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9697196-7EB8-4392-96B1-09797047CC11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/>
      <dgm:spPr/>
    </dgm:pt>
    <dgm:pt modelId="{BB38D8A1-9542-4EE9-BF20-DB0A991D102D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rPr>
            <a:t>Степень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rPr>
            <a:t> сложности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rPr>
            <a:t>экспериментальных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rPr>
            <a:t>данных</a:t>
          </a:r>
        </a:p>
      </dgm:t>
    </dgm:pt>
    <dgm:pt modelId="{D14A057E-3B18-41BF-8745-004F28254A16}" type="parTrans" cxnId="{B8E403AA-322C-42D4-9146-AD6E30E6D489}">
      <dgm:prSet/>
      <dgm:spPr/>
    </dgm:pt>
    <dgm:pt modelId="{4E461599-83BB-4DCA-8B5C-59675859AE64}" type="sibTrans" cxnId="{B8E403AA-322C-42D4-9146-AD6E30E6D489}">
      <dgm:prSet/>
      <dgm:spPr/>
    </dgm:pt>
    <dgm:pt modelId="{38CF99D1-99CF-4BC7-973F-CA3A9E5F9001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rPr>
            <a:t>Практические</a:t>
          </a:r>
        </a:p>
      </dgm:t>
    </dgm:pt>
    <dgm:pt modelId="{C927EE08-41B7-4377-AF34-6C779F72817B}" type="parTrans" cxnId="{B4E4DFF5-2CD6-4DE7-831B-7553A3BF6BC8}">
      <dgm:prSet/>
      <dgm:spPr/>
    </dgm:pt>
    <dgm:pt modelId="{703C0C19-479E-4381-83EB-BA41505B756A}" type="sibTrans" cxnId="{B4E4DFF5-2CD6-4DE7-831B-7553A3BF6BC8}">
      <dgm:prSet/>
      <dgm:spPr/>
    </dgm:pt>
    <dgm:pt modelId="{6FC67E26-8220-4A55-A357-F423BD6F945E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rPr>
            <a:t>Собственно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rPr>
            <a:t> исследовательские</a:t>
          </a:r>
        </a:p>
      </dgm:t>
    </dgm:pt>
    <dgm:pt modelId="{45DC7C33-4274-488A-8A84-5108ADAF6EA7}" type="parTrans" cxnId="{D9475305-76C4-42F8-B5CA-9D669B7C24AC}">
      <dgm:prSet/>
      <dgm:spPr/>
    </dgm:pt>
    <dgm:pt modelId="{1BD4F526-240B-4700-ABF8-98C94CBB53CD}" type="sibTrans" cxnId="{D9475305-76C4-42F8-B5CA-9D669B7C24AC}">
      <dgm:prSet/>
      <dgm:spPr/>
    </dgm:pt>
    <dgm:pt modelId="{B47DE3C3-2C9C-42CF-9C1F-DBAA3BE6FEE8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rPr>
            <a:t>Научные</a:t>
          </a:r>
        </a:p>
      </dgm:t>
    </dgm:pt>
    <dgm:pt modelId="{DDB875CF-7BD8-44BB-AF9B-41823ECD15BD}" type="parTrans" cxnId="{23EF3E69-440B-4037-A2E9-2A3123BFA456}">
      <dgm:prSet/>
      <dgm:spPr/>
    </dgm:pt>
    <dgm:pt modelId="{5B7AFB08-7865-42D4-96F0-0D6DAEC06D9C}" type="sibTrans" cxnId="{23EF3E69-440B-4037-A2E9-2A3123BFA456}">
      <dgm:prSet/>
      <dgm:spPr/>
    </dgm:pt>
    <dgm:pt modelId="{CDF4B738-2378-4392-A6D3-202B0A4EDB6A}" type="pres">
      <dgm:prSet presAssocID="{09697196-7EB8-4392-96B1-09797047CC11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359E5AC8-68F1-4ABB-B85F-310C3BA155B4}" type="pres">
      <dgm:prSet presAssocID="{BB38D8A1-9542-4EE9-BF20-DB0A991D102D}" presName="hierRoot1" presStyleCnt="0">
        <dgm:presLayoutVars>
          <dgm:hierBranch/>
        </dgm:presLayoutVars>
      </dgm:prSet>
      <dgm:spPr/>
    </dgm:pt>
    <dgm:pt modelId="{992AA89B-0909-4AC5-A208-3EE82027DEA7}" type="pres">
      <dgm:prSet presAssocID="{BB38D8A1-9542-4EE9-BF20-DB0A991D102D}" presName="rootComposite1" presStyleCnt="0"/>
      <dgm:spPr/>
    </dgm:pt>
    <dgm:pt modelId="{CEC8362D-43F1-4D04-B095-9481F841294F}" type="pres">
      <dgm:prSet presAssocID="{BB38D8A1-9542-4EE9-BF20-DB0A991D102D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88C0853-23CF-4800-8B9E-BEF798735496}" type="pres">
      <dgm:prSet presAssocID="{BB38D8A1-9542-4EE9-BF20-DB0A991D102D}" presName="rootConnector1" presStyleLbl="node1" presStyleIdx="0" presStyleCnt="0"/>
      <dgm:spPr/>
      <dgm:t>
        <a:bodyPr/>
        <a:lstStyle/>
        <a:p>
          <a:endParaRPr lang="ru-RU"/>
        </a:p>
      </dgm:t>
    </dgm:pt>
    <dgm:pt modelId="{4B8A492A-8A17-4410-82A9-357306988827}" type="pres">
      <dgm:prSet presAssocID="{BB38D8A1-9542-4EE9-BF20-DB0A991D102D}" presName="hierChild2" presStyleCnt="0"/>
      <dgm:spPr/>
    </dgm:pt>
    <dgm:pt modelId="{9717B550-9717-42D9-ACCA-CF2A004D1BCB}" type="pres">
      <dgm:prSet presAssocID="{C927EE08-41B7-4377-AF34-6C779F72817B}" presName="Name35" presStyleLbl="parChTrans1D2" presStyleIdx="0" presStyleCnt="3"/>
      <dgm:spPr/>
    </dgm:pt>
    <dgm:pt modelId="{9FA2BB2D-9F2E-481F-BF49-F469B745AFAC}" type="pres">
      <dgm:prSet presAssocID="{38CF99D1-99CF-4BC7-973F-CA3A9E5F9001}" presName="hierRoot2" presStyleCnt="0">
        <dgm:presLayoutVars>
          <dgm:hierBranch/>
        </dgm:presLayoutVars>
      </dgm:prSet>
      <dgm:spPr/>
    </dgm:pt>
    <dgm:pt modelId="{38D1744A-A326-47F7-A660-58DEBE330E2A}" type="pres">
      <dgm:prSet presAssocID="{38CF99D1-99CF-4BC7-973F-CA3A9E5F9001}" presName="rootComposite" presStyleCnt="0"/>
      <dgm:spPr/>
    </dgm:pt>
    <dgm:pt modelId="{0AFB3B2A-A0FC-4676-A826-3A1C73F8E2E1}" type="pres">
      <dgm:prSet presAssocID="{38CF99D1-99CF-4BC7-973F-CA3A9E5F9001}" presName="rootText" presStyleLbl="node2" presStyleIdx="0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BD751D8-0596-4FCF-8CBB-352486EC5548}" type="pres">
      <dgm:prSet presAssocID="{38CF99D1-99CF-4BC7-973F-CA3A9E5F9001}" presName="rootConnector" presStyleLbl="node2" presStyleIdx="0" presStyleCnt="3"/>
      <dgm:spPr/>
      <dgm:t>
        <a:bodyPr/>
        <a:lstStyle/>
        <a:p>
          <a:endParaRPr lang="ru-RU"/>
        </a:p>
      </dgm:t>
    </dgm:pt>
    <dgm:pt modelId="{620702EC-D66C-4C4D-8E0E-D2FCD022AF38}" type="pres">
      <dgm:prSet presAssocID="{38CF99D1-99CF-4BC7-973F-CA3A9E5F9001}" presName="hierChild4" presStyleCnt="0"/>
      <dgm:spPr/>
    </dgm:pt>
    <dgm:pt modelId="{18301867-4F75-4ED8-BE92-C75BFDCEDFE5}" type="pres">
      <dgm:prSet presAssocID="{38CF99D1-99CF-4BC7-973F-CA3A9E5F9001}" presName="hierChild5" presStyleCnt="0"/>
      <dgm:spPr/>
    </dgm:pt>
    <dgm:pt modelId="{029F80BE-DBA0-4297-AF2E-3EE1A398912E}" type="pres">
      <dgm:prSet presAssocID="{45DC7C33-4274-488A-8A84-5108ADAF6EA7}" presName="Name35" presStyleLbl="parChTrans1D2" presStyleIdx="1" presStyleCnt="3"/>
      <dgm:spPr/>
    </dgm:pt>
    <dgm:pt modelId="{293339D7-8811-4BCF-B249-681BC3C1730C}" type="pres">
      <dgm:prSet presAssocID="{6FC67E26-8220-4A55-A357-F423BD6F945E}" presName="hierRoot2" presStyleCnt="0">
        <dgm:presLayoutVars>
          <dgm:hierBranch/>
        </dgm:presLayoutVars>
      </dgm:prSet>
      <dgm:spPr/>
    </dgm:pt>
    <dgm:pt modelId="{50ACC3C2-DDEB-4A47-9EFA-6FFD609D6F54}" type="pres">
      <dgm:prSet presAssocID="{6FC67E26-8220-4A55-A357-F423BD6F945E}" presName="rootComposite" presStyleCnt="0"/>
      <dgm:spPr/>
    </dgm:pt>
    <dgm:pt modelId="{5233FD31-EE81-46C3-85BC-E02D765F1B02}" type="pres">
      <dgm:prSet presAssocID="{6FC67E26-8220-4A55-A357-F423BD6F945E}" presName="rootText" presStyleLbl="node2" presStyleIdx="1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3499D98-639C-4CF6-B910-90597E0DCF0B}" type="pres">
      <dgm:prSet presAssocID="{6FC67E26-8220-4A55-A357-F423BD6F945E}" presName="rootConnector" presStyleLbl="node2" presStyleIdx="1" presStyleCnt="3"/>
      <dgm:spPr/>
      <dgm:t>
        <a:bodyPr/>
        <a:lstStyle/>
        <a:p>
          <a:endParaRPr lang="ru-RU"/>
        </a:p>
      </dgm:t>
    </dgm:pt>
    <dgm:pt modelId="{F15F33EB-C2CA-4AFE-9D31-FEBB19492670}" type="pres">
      <dgm:prSet presAssocID="{6FC67E26-8220-4A55-A357-F423BD6F945E}" presName="hierChild4" presStyleCnt="0"/>
      <dgm:spPr/>
    </dgm:pt>
    <dgm:pt modelId="{58ABBC10-1967-424D-8933-BB68BCE1A454}" type="pres">
      <dgm:prSet presAssocID="{6FC67E26-8220-4A55-A357-F423BD6F945E}" presName="hierChild5" presStyleCnt="0"/>
      <dgm:spPr/>
    </dgm:pt>
    <dgm:pt modelId="{0712C0D0-1030-4F79-87C3-48A308F78E0B}" type="pres">
      <dgm:prSet presAssocID="{DDB875CF-7BD8-44BB-AF9B-41823ECD15BD}" presName="Name35" presStyleLbl="parChTrans1D2" presStyleIdx="2" presStyleCnt="3"/>
      <dgm:spPr/>
    </dgm:pt>
    <dgm:pt modelId="{A93DE663-D6B6-4EBE-BDD1-820674CE9C6F}" type="pres">
      <dgm:prSet presAssocID="{B47DE3C3-2C9C-42CF-9C1F-DBAA3BE6FEE8}" presName="hierRoot2" presStyleCnt="0">
        <dgm:presLayoutVars>
          <dgm:hierBranch/>
        </dgm:presLayoutVars>
      </dgm:prSet>
      <dgm:spPr/>
    </dgm:pt>
    <dgm:pt modelId="{EBB0C41B-51A7-4137-8269-560DEF72E5E7}" type="pres">
      <dgm:prSet presAssocID="{B47DE3C3-2C9C-42CF-9C1F-DBAA3BE6FEE8}" presName="rootComposite" presStyleCnt="0"/>
      <dgm:spPr/>
    </dgm:pt>
    <dgm:pt modelId="{2DE92CF4-3733-4BCC-88EA-9B6199E86A13}" type="pres">
      <dgm:prSet presAssocID="{B47DE3C3-2C9C-42CF-9C1F-DBAA3BE6FEE8}" presName="rootText" presStyleLbl="node2" presStyleIdx="2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4311425-C587-4282-B7C1-0F246BC126B1}" type="pres">
      <dgm:prSet presAssocID="{B47DE3C3-2C9C-42CF-9C1F-DBAA3BE6FEE8}" presName="rootConnector" presStyleLbl="node2" presStyleIdx="2" presStyleCnt="3"/>
      <dgm:spPr/>
      <dgm:t>
        <a:bodyPr/>
        <a:lstStyle/>
        <a:p>
          <a:endParaRPr lang="ru-RU"/>
        </a:p>
      </dgm:t>
    </dgm:pt>
    <dgm:pt modelId="{CD956215-1256-46CF-91C6-4E787D4589C6}" type="pres">
      <dgm:prSet presAssocID="{B47DE3C3-2C9C-42CF-9C1F-DBAA3BE6FEE8}" presName="hierChild4" presStyleCnt="0"/>
      <dgm:spPr/>
    </dgm:pt>
    <dgm:pt modelId="{B18B6C09-8CF7-4074-AA85-6D65753E9D6B}" type="pres">
      <dgm:prSet presAssocID="{B47DE3C3-2C9C-42CF-9C1F-DBAA3BE6FEE8}" presName="hierChild5" presStyleCnt="0"/>
      <dgm:spPr/>
    </dgm:pt>
    <dgm:pt modelId="{47696F6E-1C93-4EEF-8C28-703302D9619C}" type="pres">
      <dgm:prSet presAssocID="{BB38D8A1-9542-4EE9-BF20-DB0A991D102D}" presName="hierChild3" presStyleCnt="0"/>
      <dgm:spPr/>
    </dgm:pt>
  </dgm:ptLst>
  <dgm:cxnLst>
    <dgm:cxn modelId="{A4E82BEB-1EEA-487D-9373-AA7AA31A0427}" type="presOf" srcId="{45DC7C33-4274-488A-8A84-5108ADAF6EA7}" destId="{029F80BE-DBA0-4297-AF2E-3EE1A398912E}" srcOrd="0" destOrd="0" presId="urn:microsoft.com/office/officeart/2005/8/layout/orgChart1"/>
    <dgm:cxn modelId="{B8E403AA-322C-42D4-9146-AD6E30E6D489}" srcId="{09697196-7EB8-4392-96B1-09797047CC11}" destId="{BB38D8A1-9542-4EE9-BF20-DB0A991D102D}" srcOrd="0" destOrd="0" parTransId="{D14A057E-3B18-41BF-8745-004F28254A16}" sibTransId="{4E461599-83BB-4DCA-8B5C-59675859AE64}"/>
    <dgm:cxn modelId="{B4E4DFF5-2CD6-4DE7-831B-7553A3BF6BC8}" srcId="{BB38D8A1-9542-4EE9-BF20-DB0A991D102D}" destId="{38CF99D1-99CF-4BC7-973F-CA3A9E5F9001}" srcOrd="0" destOrd="0" parTransId="{C927EE08-41B7-4377-AF34-6C779F72817B}" sibTransId="{703C0C19-479E-4381-83EB-BA41505B756A}"/>
    <dgm:cxn modelId="{996ACDB9-6DB1-4206-B367-724701719145}" type="presOf" srcId="{DDB875CF-7BD8-44BB-AF9B-41823ECD15BD}" destId="{0712C0D0-1030-4F79-87C3-48A308F78E0B}" srcOrd="0" destOrd="0" presId="urn:microsoft.com/office/officeart/2005/8/layout/orgChart1"/>
    <dgm:cxn modelId="{21390476-3B09-4F9F-9F51-7761F5A29770}" type="presOf" srcId="{38CF99D1-99CF-4BC7-973F-CA3A9E5F9001}" destId="{1BD751D8-0596-4FCF-8CBB-352486EC5548}" srcOrd="1" destOrd="0" presId="urn:microsoft.com/office/officeart/2005/8/layout/orgChart1"/>
    <dgm:cxn modelId="{DAAAA486-9968-47DE-9CCB-95A4332E828B}" type="presOf" srcId="{B47DE3C3-2C9C-42CF-9C1F-DBAA3BE6FEE8}" destId="{2DE92CF4-3733-4BCC-88EA-9B6199E86A13}" srcOrd="0" destOrd="0" presId="urn:microsoft.com/office/officeart/2005/8/layout/orgChart1"/>
    <dgm:cxn modelId="{B8692BC0-1550-43CD-ADB2-CD891D310940}" type="presOf" srcId="{BB38D8A1-9542-4EE9-BF20-DB0A991D102D}" destId="{188C0853-23CF-4800-8B9E-BEF798735496}" srcOrd="1" destOrd="0" presId="urn:microsoft.com/office/officeart/2005/8/layout/orgChart1"/>
    <dgm:cxn modelId="{C7993637-EF9C-4260-9CFA-2F819DE70832}" type="presOf" srcId="{C927EE08-41B7-4377-AF34-6C779F72817B}" destId="{9717B550-9717-42D9-ACCA-CF2A004D1BCB}" srcOrd="0" destOrd="0" presId="urn:microsoft.com/office/officeart/2005/8/layout/orgChart1"/>
    <dgm:cxn modelId="{84EB2DB5-40ED-4B73-A259-D6CE8272E6E4}" type="presOf" srcId="{6FC67E26-8220-4A55-A357-F423BD6F945E}" destId="{5233FD31-EE81-46C3-85BC-E02D765F1B02}" srcOrd="0" destOrd="0" presId="urn:microsoft.com/office/officeart/2005/8/layout/orgChart1"/>
    <dgm:cxn modelId="{798D4F8A-3052-43A8-89DD-C4C142011D05}" type="presOf" srcId="{09697196-7EB8-4392-96B1-09797047CC11}" destId="{CDF4B738-2378-4392-A6D3-202B0A4EDB6A}" srcOrd="0" destOrd="0" presId="urn:microsoft.com/office/officeart/2005/8/layout/orgChart1"/>
    <dgm:cxn modelId="{D9475305-76C4-42F8-B5CA-9D669B7C24AC}" srcId="{BB38D8A1-9542-4EE9-BF20-DB0A991D102D}" destId="{6FC67E26-8220-4A55-A357-F423BD6F945E}" srcOrd="1" destOrd="0" parTransId="{45DC7C33-4274-488A-8A84-5108ADAF6EA7}" sibTransId="{1BD4F526-240B-4700-ABF8-98C94CBB53CD}"/>
    <dgm:cxn modelId="{646FB87F-57B2-47B6-9C65-590DB9DD4C16}" type="presOf" srcId="{B47DE3C3-2C9C-42CF-9C1F-DBAA3BE6FEE8}" destId="{14311425-C587-4282-B7C1-0F246BC126B1}" srcOrd="1" destOrd="0" presId="urn:microsoft.com/office/officeart/2005/8/layout/orgChart1"/>
    <dgm:cxn modelId="{9E31ABD0-DC3F-49C1-AB50-266133745440}" type="presOf" srcId="{6FC67E26-8220-4A55-A357-F423BD6F945E}" destId="{E3499D98-639C-4CF6-B910-90597E0DCF0B}" srcOrd="1" destOrd="0" presId="urn:microsoft.com/office/officeart/2005/8/layout/orgChart1"/>
    <dgm:cxn modelId="{23EF3E69-440B-4037-A2E9-2A3123BFA456}" srcId="{BB38D8A1-9542-4EE9-BF20-DB0A991D102D}" destId="{B47DE3C3-2C9C-42CF-9C1F-DBAA3BE6FEE8}" srcOrd="2" destOrd="0" parTransId="{DDB875CF-7BD8-44BB-AF9B-41823ECD15BD}" sibTransId="{5B7AFB08-7865-42D4-96F0-0D6DAEC06D9C}"/>
    <dgm:cxn modelId="{E9E7CAF0-9592-44A8-BB8A-A0462C3EB16A}" type="presOf" srcId="{38CF99D1-99CF-4BC7-973F-CA3A9E5F9001}" destId="{0AFB3B2A-A0FC-4676-A826-3A1C73F8E2E1}" srcOrd="0" destOrd="0" presId="urn:microsoft.com/office/officeart/2005/8/layout/orgChart1"/>
    <dgm:cxn modelId="{7F10AA68-8BAC-4D61-823C-EECB35AAB34F}" type="presOf" srcId="{BB38D8A1-9542-4EE9-BF20-DB0A991D102D}" destId="{CEC8362D-43F1-4D04-B095-9481F841294F}" srcOrd="0" destOrd="0" presId="urn:microsoft.com/office/officeart/2005/8/layout/orgChart1"/>
    <dgm:cxn modelId="{F1A1877E-CACF-41EA-BA10-36B2978884EF}" type="presParOf" srcId="{CDF4B738-2378-4392-A6D3-202B0A4EDB6A}" destId="{359E5AC8-68F1-4ABB-B85F-310C3BA155B4}" srcOrd="0" destOrd="0" presId="urn:microsoft.com/office/officeart/2005/8/layout/orgChart1"/>
    <dgm:cxn modelId="{3215151B-350A-42ED-BBFE-34B89543460C}" type="presParOf" srcId="{359E5AC8-68F1-4ABB-B85F-310C3BA155B4}" destId="{992AA89B-0909-4AC5-A208-3EE82027DEA7}" srcOrd="0" destOrd="0" presId="urn:microsoft.com/office/officeart/2005/8/layout/orgChart1"/>
    <dgm:cxn modelId="{BA0D1DAB-265D-44CD-8427-51D0D87C6084}" type="presParOf" srcId="{992AA89B-0909-4AC5-A208-3EE82027DEA7}" destId="{CEC8362D-43F1-4D04-B095-9481F841294F}" srcOrd="0" destOrd="0" presId="urn:microsoft.com/office/officeart/2005/8/layout/orgChart1"/>
    <dgm:cxn modelId="{7F016766-55EE-4C5D-9114-BB3912D88570}" type="presParOf" srcId="{992AA89B-0909-4AC5-A208-3EE82027DEA7}" destId="{188C0853-23CF-4800-8B9E-BEF798735496}" srcOrd="1" destOrd="0" presId="urn:microsoft.com/office/officeart/2005/8/layout/orgChart1"/>
    <dgm:cxn modelId="{81F61F12-20BC-41C0-82AF-B70B8445AB3B}" type="presParOf" srcId="{359E5AC8-68F1-4ABB-B85F-310C3BA155B4}" destId="{4B8A492A-8A17-4410-82A9-357306988827}" srcOrd="1" destOrd="0" presId="urn:microsoft.com/office/officeart/2005/8/layout/orgChart1"/>
    <dgm:cxn modelId="{1A3395B1-A91D-4196-B97E-615CE42E1613}" type="presParOf" srcId="{4B8A492A-8A17-4410-82A9-357306988827}" destId="{9717B550-9717-42D9-ACCA-CF2A004D1BCB}" srcOrd="0" destOrd="0" presId="urn:microsoft.com/office/officeart/2005/8/layout/orgChart1"/>
    <dgm:cxn modelId="{E33B2B82-530F-43D9-BC6C-E5199DA18F73}" type="presParOf" srcId="{4B8A492A-8A17-4410-82A9-357306988827}" destId="{9FA2BB2D-9F2E-481F-BF49-F469B745AFAC}" srcOrd="1" destOrd="0" presId="urn:microsoft.com/office/officeart/2005/8/layout/orgChart1"/>
    <dgm:cxn modelId="{6C43A3D5-FD1B-4512-A3A5-5EF5634B1E2C}" type="presParOf" srcId="{9FA2BB2D-9F2E-481F-BF49-F469B745AFAC}" destId="{38D1744A-A326-47F7-A660-58DEBE330E2A}" srcOrd="0" destOrd="0" presId="urn:microsoft.com/office/officeart/2005/8/layout/orgChart1"/>
    <dgm:cxn modelId="{3F894DCF-B001-4F6F-9E94-35648ABE48D9}" type="presParOf" srcId="{38D1744A-A326-47F7-A660-58DEBE330E2A}" destId="{0AFB3B2A-A0FC-4676-A826-3A1C73F8E2E1}" srcOrd="0" destOrd="0" presId="urn:microsoft.com/office/officeart/2005/8/layout/orgChart1"/>
    <dgm:cxn modelId="{64F3598B-4FA1-4958-AF90-37F25A78B854}" type="presParOf" srcId="{38D1744A-A326-47F7-A660-58DEBE330E2A}" destId="{1BD751D8-0596-4FCF-8CBB-352486EC5548}" srcOrd="1" destOrd="0" presId="urn:microsoft.com/office/officeart/2005/8/layout/orgChart1"/>
    <dgm:cxn modelId="{393D5481-7EF8-44DD-B0D6-3DCEBAE59414}" type="presParOf" srcId="{9FA2BB2D-9F2E-481F-BF49-F469B745AFAC}" destId="{620702EC-D66C-4C4D-8E0E-D2FCD022AF38}" srcOrd="1" destOrd="0" presId="urn:microsoft.com/office/officeart/2005/8/layout/orgChart1"/>
    <dgm:cxn modelId="{665A82C9-9575-461E-B9A0-392EE7E484AC}" type="presParOf" srcId="{9FA2BB2D-9F2E-481F-BF49-F469B745AFAC}" destId="{18301867-4F75-4ED8-BE92-C75BFDCEDFE5}" srcOrd="2" destOrd="0" presId="urn:microsoft.com/office/officeart/2005/8/layout/orgChart1"/>
    <dgm:cxn modelId="{81E38694-55C2-488F-B8C6-BD83BA0F335E}" type="presParOf" srcId="{4B8A492A-8A17-4410-82A9-357306988827}" destId="{029F80BE-DBA0-4297-AF2E-3EE1A398912E}" srcOrd="2" destOrd="0" presId="urn:microsoft.com/office/officeart/2005/8/layout/orgChart1"/>
    <dgm:cxn modelId="{C953E030-10F4-456F-8FC6-7E2F47E80F29}" type="presParOf" srcId="{4B8A492A-8A17-4410-82A9-357306988827}" destId="{293339D7-8811-4BCF-B249-681BC3C1730C}" srcOrd="3" destOrd="0" presId="urn:microsoft.com/office/officeart/2005/8/layout/orgChart1"/>
    <dgm:cxn modelId="{477FB02E-5080-47D0-9D5B-95361A0AF3D5}" type="presParOf" srcId="{293339D7-8811-4BCF-B249-681BC3C1730C}" destId="{50ACC3C2-DDEB-4A47-9EFA-6FFD609D6F54}" srcOrd="0" destOrd="0" presId="urn:microsoft.com/office/officeart/2005/8/layout/orgChart1"/>
    <dgm:cxn modelId="{8A6D5709-7147-4558-B29E-D3241C86D29F}" type="presParOf" srcId="{50ACC3C2-DDEB-4A47-9EFA-6FFD609D6F54}" destId="{5233FD31-EE81-46C3-85BC-E02D765F1B02}" srcOrd="0" destOrd="0" presId="urn:microsoft.com/office/officeart/2005/8/layout/orgChart1"/>
    <dgm:cxn modelId="{163BF0BE-527A-441E-B306-163C9551805C}" type="presParOf" srcId="{50ACC3C2-DDEB-4A47-9EFA-6FFD609D6F54}" destId="{E3499D98-639C-4CF6-B910-90597E0DCF0B}" srcOrd="1" destOrd="0" presId="urn:microsoft.com/office/officeart/2005/8/layout/orgChart1"/>
    <dgm:cxn modelId="{3C139472-4F68-433A-8D3C-1DBA9AF7B09B}" type="presParOf" srcId="{293339D7-8811-4BCF-B249-681BC3C1730C}" destId="{F15F33EB-C2CA-4AFE-9D31-FEBB19492670}" srcOrd="1" destOrd="0" presId="urn:microsoft.com/office/officeart/2005/8/layout/orgChart1"/>
    <dgm:cxn modelId="{FC94F33D-B9BF-4F25-8196-049BC2FB2C0F}" type="presParOf" srcId="{293339D7-8811-4BCF-B249-681BC3C1730C}" destId="{58ABBC10-1967-424D-8933-BB68BCE1A454}" srcOrd="2" destOrd="0" presId="urn:microsoft.com/office/officeart/2005/8/layout/orgChart1"/>
    <dgm:cxn modelId="{928B65CB-5E2A-4832-8C9F-7BE0E6288840}" type="presParOf" srcId="{4B8A492A-8A17-4410-82A9-357306988827}" destId="{0712C0D0-1030-4F79-87C3-48A308F78E0B}" srcOrd="4" destOrd="0" presId="urn:microsoft.com/office/officeart/2005/8/layout/orgChart1"/>
    <dgm:cxn modelId="{CAD2E480-53A2-4CCD-8BF9-82A824FA0A7C}" type="presParOf" srcId="{4B8A492A-8A17-4410-82A9-357306988827}" destId="{A93DE663-D6B6-4EBE-BDD1-820674CE9C6F}" srcOrd="5" destOrd="0" presId="urn:microsoft.com/office/officeart/2005/8/layout/orgChart1"/>
    <dgm:cxn modelId="{217203E2-4B0A-40B7-A08E-0FCD8BF8296D}" type="presParOf" srcId="{A93DE663-D6B6-4EBE-BDD1-820674CE9C6F}" destId="{EBB0C41B-51A7-4137-8269-560DEF72E5E7}" srcOrd="0" destOrd="0" presId="urn:microsoft.com/office/officeart/2005/8/layout/orgChart1"/>
    <dgm:cxn modelId="{BC68FFFC-EF52-47EF-AE05-C8AA6E281F4E}" type="presParOf" srcId="{EBB0C41B-51A7-4137-8269-560DEF72E5E7}" destId="{2DE92CF4-3733-4BCC-88EA-9B6199E86A13}" srcOrd="0" destOrd="0" presId="urn:microsoft.com/office/officeart/2005/8/layout/orgChart1"/>
    <dgm:cxn modelId="{8898C6AA-73FD-4287-8292-22875FE415DE}" type="presParOf" srcId="{EBB0C41B-51A7-4137-8269-560DEF72E5E7}" destId="{14311425-C587-4282-B7C1-0F246BC126B1}" srcOrd="1" destOrd="0" presId="urn:microsoft.com/office/officeart/2005/8/layout/orgChart1"/>
    <dgm:cxn modelId="{48C3BFF0-16D2-440A-BC70-C68EE565A0AA}" type="presParOf" srcId="{A93DE663-D6B6-4EBE-BDD1-820674CE9C6F}" destId="{CD956215-1256-46CF-91C6-4E787D4589C6}" srcOrd="1" destOrd="0" presId="urn:microsoft.com/office/officeart/2005/8/layout/orgChart1"/>
    <dgm:cxn modelId="{9C0E27B6-4110-45BB-BB9F-0515FA6482CE}" type="presParOf" srcId="{A93DE663-D6B6-4EBE-BDD1-820674CE9C6F}" destId="{B18B6C09-8CF7-4074-AA85-6D65753E9D6B}" srcOrd="2" destOrd="0" presId="urn:microsoft.com/office/officeart/2005/8/layout/orgChart1"/>
    <dgm:cxn modelId="{844CB3AE-A791-4497-A3DB-3FE5FFCE2DB0}" type="presParOf" srcId="{359E5AC8-68F1-4ABB-B85F-310C3BA155B4}" destId="{47696F6E-1C93-4EEF-8C28-703302D9619C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07177A32-8E1C-4F70-9009-26934018086B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/>
      <dgm:spPr/>
    </dgm:pt>
    <dgm:pt modelId="{11A1F684-FF44-4C04-BF5E-C5427EFB3915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rPr>
            <a:t>Методы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rPr>
            <a:t>исследования</a:t>
          </a:r>
        </a:p>
      </dgm:t>
    </dgm:pt>
    <dgm:pt modelId="{86D9DA7C-0062-4F05-8640-08F8513B10AC}" type="parTrans" cxnId="{944C3B1C-8EAB-40CB-A97D-680A5F48AF59}">
      <dgm:prSet/>
      <dgm:spPr/>
    </dgm:pt>
    <dgm:pt modelId="{0134A3F3-A151-4EF2-A7E5-D264B6A7F7B0}" type="sibTrans" cxnId="{944C3B1C-8EAB-40CB-A97D-680A5F48AF59}">
      <dgm:prSet/>
      <dgm:spPr/>
    </dgm:pt>
    <dgm:pt modelId="{E82E8623-9991-42F5-85D9-20396D2D269A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rPr>
            <a:t>теоретические</a:t>
          </a:r>
        </a:p>
      </dgm:t>
    </dgm:pt>
    <dgm:pt modelId="{E356F203-4D35-4A3D-831C-8066EADF707D}" type="parTrans" cxnId="{D9029DDB-E394-44EF-B5AD-9E771F3C9E38}">
      <dgm:prSet/>
      <dgm:spPr/>
    </dgm:pt>
    <dgm:pt modelId="{3A130B99-F8A9-42C3-B957-AB484372A31F}" type="sibTrans" cxnId="{D9029DDB-E394-44EF-B5AD-9E771F3C9E38}">
      <dgm:prSet/>
      <dgm:spPr/>
    </dgm:pt>
    <dgm:pt modelId="{09066CE3-AFBC-4211-80C4-91AEEFBC2C96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rPr>
            <a:t>эмпирические</a:t>
          </a:r>
        </a:p>
      </dgm:t>
    </dgm:pt>
    <dgm:pt modelId="{10D06485-6972-4FA9-9855-256658F9C387}" type="parTrans" cxnId="{3D2C7F94-B5F0-4188-931A-64D958DB2045}">
      <dgm:prSet/>
      <dgm:spPr/>
    </dgm:pt>
    <dgm:pt modelId="{3CD840E7-BDC9-4D0C-BD80-124184807523}" type="sibTrans" cxnId="{3D2C7F94-B5F0-4188-931A-64D958DB2045}">
      <dgm:prSet/>
      <dgm:spPr/>
    </dgm:pt>
    <dgm:pt modelId="{E5C5304E-E79C-4ACE-B649-BFAD1178ADDC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rPr>
            <a:t>математические</a:t>
          </a:r>
        </a:p>
      </dgm:t>
    </dgm:pt>
    <dgm:pt modelId="{25600F7E-B1FA-442C-8815-3B7BE1E5D431}" type="parTrans" cxnId="{947DB4BE-B195-4EBD-AB6A-37C21230B9DC}">
      <dgm:prSet/>
      <dgm:spPr/>
    </dgm:pt>
    <dgm:pt modelId="{60AB2EF6-E7A7-464E-B740-C6A6F48DE7C6}" type="sibTrans" cxnId="{947DB4BE-B195-4EBD-AB6A-37C21230B9DC}">
      <dgm:prSet/>
      <dgm:spPr/>
    </dgm:pt>
    <dgm:pt modelId="{CF7CB31C-F144-47EF-AB64-4248E767C303}" type="pres">
      <dgm:prSet presAssocID="{07177A32-8E1C-4F70-9009-26934018086B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8D470DEB-B75D-4C57-A9EB-79685E4A3DE0}" type="pres">
      <dgm:prSet presAssocID="{11A1F684-FF44-4C04-BF5E-C5427EFB3915}" presName="hierRoot1" presStyleCnt="0">
        <dgm:presLayoutVars>
          <dgm:hierBranch/>
        </dgm:presLayoutVars>
      </dgm:prSet>
      <dgm:spPr/>
    </dgm:pt>
    <dgm:pt modelId="{D78C5BA4-12E4-4B98-883E-CB2635BD9248}" type="pres">
      <dgm:prSet presAssocID="{11A1F684-FF44-4C04-BF5E-C5427EFB3915}" presName="rootComposite1" presStyleCnt="0"/>
      <dgm:spPr/>
    </dgm:pt>
    <dgm:pt modelId="{3FD88F2E-16E3-49A5-B137-DFF23BAC9E11}" type="pres">
      <dgm:prSet presAssocID="{11A1F684-FF44-4C04-BF5E-C5427EFB3915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A3027F91-70CD-4C44-9547-CD8530CD75B2}" type="pres">
      <dgm:prSet presAssocID="{11A1F684-FF44-4C04-BF5E-C5427EFB3915}" presName="rootConnector1" presStyleLbl="node1" presStyleIdx="0" presStyleCnt="0"/>
      <dgm:spPr/>
      <dgm:t>
        <a:bodyPr/>
        <a:lstStyle/>
        <a:p>
          <a:endParaRPr lang="ru-RU"/>
        </a:p>
      </dgm:t>
    </dgm:pt>
    <dgm:pt modelId="{94642184-3A5D-4ECB-AD93-D8AAA9455E51}" type="pres">
      <dgm:prSet presAssocID="{11A1F684-FF44-4C04-BF5E-C5427EFB3915}" presName="hierChild2" presStyleCnt="0"/>
      <dgm:spPr/>
    </dgm:pt>
    <dgm:pt modelId="{ABA1D4A0-771A-4F52-A0FD-6FD382143C7B}" type="pres">
      <dgm:prSet presAssocID="{E356F203-4D35-4A3D-831C-8066EADF707D}" presName="Name35" presStyleLbl="parChTrans1D2" presStyleIdx="0" presStyleCnt="3"/>
      <dgm:spPr/>
    </dgm:pt>
    <dgm:pt modelId="{199082F2-B6A4-404F-B66A-5810AD7E819A}" type="pres">
      <dgm:prSet presAssocID="{E82E8623-9991-42F5-85D9-20396D2D269A}" presName="hierRoot2" presStyleCnt="0">
        <dgm:presLayoutVars>
          <dgm:hierBranch/>
        </dgm:presLayoutVars>
      </dgm:prSet>
      <dgm:spPr/>
    </dgm:pt>
    <dgm:pt modelId="{F72729E8-6379-4F53-B33B-B66E4447ABBB}" type="pres">
      <dgm:prSet presAssocID="{E82E8623-9991-42F5-85D9-20396D2D269A}" presName="rootComposite" presStyleCnt="0"/>
      <dgm:spPr/>
    </dgm:pt>
    <dgm:pt modelId="{2223E279-AA4A-401F-81C6-CF1846005B00}" type="pres">
      <dgm:prSet presAssocID="{E82E8623-9991-42F5-85D9-20396D2D269A}" presName="rootText" presStyleLbl="node2" presStyleIdx="0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0761BCC-2D8D-4DE5-BBEE-33F0DF6E5083}" type="pres">
      <dgm:prSet presAssocID="{E82E8623-9991-42F5-85D9-20396D2D269A}" presName="rootConnector" presStyleLbl="node2" presStyleIdx="0" presStyleCnt="3"/>
      <dgm:spPr/>
      <dgm:t>
        <a:bodyPr/>
        <a:lstStyle/>
        <a:p>
          <a:endParaRPr lang="ru-RU"/>
        </a:p>
      </dgm:t>
    </dgm:pt>
    <dgm:pt modelId="{752A7B62-999B-4989-BA65-9F76F01E0429}" type="pres">
      <dgm:prSet presAssocID="{E82E8623-9991-42F5-85D9-20396D2D269A}" presName="hierChild4" presStyleCnt="0"/>
      <dgm:spPr/>
    </dgm:pt>
    <dgm:pt modelId="{63C35B6C-1B38-4AA1-B42C-F9775B7CB229}" type="pres">
      <dgm:prSet presAssocID="{E82E8623-9991-42F5-85D9-20396D2D269A}" presName="hierChild5" presStyleCnt="0"/>
      <dgm:spPr/>
    </dgm:pt>
    <dgm:pt modelId="{1F2644D8-84CA-437B-863A-2BA156805CCE}" type="pres">
      <dgm:prSet presAssocID="{10D06485-6972-4FA9-9855-256658F9C387}" presName="Name35" presStyleLbl="parChTrans1D2" presStyleIdx="1" presStyleCnt="3"/>
      <dgm:spPr/>
    </dgm:pt>
    <dgm:pt modelId="{E34EAD75-DC7E-4F55-8A39-932B1C425D09}" type="pres">
      <dgm:prSet presAssocID="{09066CE3-AFBC-4211-80C4-91AEEFBC2C96}" presName="hierRoot2" presStyleCnt="0">
        <dgm:presLayoutVars>
          <dgm:hierBranch/>
        </dgm:presLayoutVars>
      </dgm:prSet>
      <dgm:spPr/>
    </dgm:pt>
    <dgm:pt modelId="{C0C8E78B-C734-46FF-AF9D-5ADCE25DC412}" type="pres">
      <dgm:prSet presAssocID="{09066CE3-AFBC-4211-80C4-91AEEFBC2C96}" presName="rootComposite" presStyleCnt="0"/>
      <dgm:spPr/>
    </dgm:pt>
    <dgm:pt modelId="{ABECADB6-15E7-49B1-B610-6344B12F85C1}" type="pres">
      <dgm:prSet presAssocID="{09066CE3-AFBC-4211-80C4-91AEEFBC2C96}" presName="rootText" presStyleLbl="node2" presStyleIdx="1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1CD0238-7350-4825-80C9-82044E5B2173}" type="pres">
      <dgm:prSet presAssocID="{09066CE3-AFBC-4211-80C4-91AEEFBC2C96}" presName="rootConnector" presStyleLbl="node2" presStyleIdx="1" presStyleCnt="3"/>
      <dgm:spPr/>
      <dgm:t>
        <a:bodyPr/>
        <a:lstStyle/>
        <a:p>
          <a:endParaRPr lang="ru-RU"/>
        </a:p>
      </dgm:t>
    </dgm:pt>
    <dgm:pt modelId="{104D9F25-EFB1-4368-9F13-6FD59F8E072E}" type="pres">
      <dgm:prSet presAssocID="{09066CE3-AFBC-4211-80C4-91AEEFBC2C96}" presName="hierChild4" presStyleCnt="0"/>
      <dgm:spPr/>
    </dgm:pt>
    <dgm:pt modelId="{312133E6-EE12-403F-9C9B-E7576074B35D}" type="pres">
      <dgm:prSet presAssocID="{09066CE3-AFBC-4211-80C4-91AEEFBC2C96}" presName="hierChild5" presStyleCnt="0"/>
      <dgm:spPr/>
    </dgm:pt>
    <dgm:pt modelId="{FE5A5134-79AC-4E91-B478-EFC6C3567904}" type="pres">
      <dgm:prSet presAssocID="{25600F7E-B1FA-442C-8815-3B7BE1E5D431}" presName="Name35" presStyleLbl="parChTrans1D2" presStyleIdx="2" presStyleCnt="3"/>
      <dgm:spPr/>
    </dgm:pt>
    <dgm:pt modelId="{59FC281E-4853-4D6E-90AA-04E2786CCA49}" type="pres">
      <dgm:prSet presAssocID="{E5C5304E-E79C-4ACE-B649-BFAD1178ADDC}" presName="hierRoot2" presStyleCnt="0">
        <dgm:presLayoutVars>
          <dgm:hierBranch/>
        </dgm:presLayoutVars>
      </dgm:prSet>
      <dgm:spPr/>
    </dgm:pt>
    <dgm:pt modelId="{36E4FC05-8758-4D07-B8D1-150783BA7064}" type="pres">
      <dgm:prSet presAssocID="{E5C5304E-E79C-4ACE-B649-BFAD1178ADDC}" presName="rootComposite" presStyleCnt="0"/>
      <dgm:spPr/>
    </dgm:pt>
    <dgm:pt modelId="{17BD41DD-8B17-4EFD-8427-F62EC584F179}" type="pres">
      <dgm:prSet presAssocID="{E5C5304E-E79C-4ACE-B649-BFAD1178ADDC}" presName="rootText" presStyleLbl="node2" presStyleIdx="2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4C2C64E2-DD82-423D-AF33-4C26FEBBB0E3}" type="pres">
      <dgm:prSet presAssocID="{E5C5304E-E79C-4ACE-B649-BFAD1178ADDC}" presName="rootConnector" presStyleLbl="node2" presStyleIdx="2" presStyleCnt="3"/>
      <dgm:spPr/>
      <dgm:t>
        <a:bodyPr/>
        <a:lstStyle/>
        <a:p>
          <a:endParaRPr lang="ru-RU"/>
        </a:p>
      </dgm:t>
    </dgm:pt>
    <dgm:pt modelId="{0ED8FA16-E097-416A-BC55-8C674F94C818}" type="pres">
      <dgm:prSet presAssocID="{E5C5304E-E79C-4ACE-B649-BFAD1178ADDC}" presName="hierChild4" presStyleCnt="0"/>
      <dgm:spPr/>
    </dgm:pt>
    <dgm:pt modelId="{7B9F681A-F481-414C-8AA7-34C8E4A4A6EF}" type="pres">
      <dgm:prSet presAssocID="{E5C5304E-E79C-4ACE-B649-BFAD1178ADDC}" presName="hierChild5" presStyleCnt="0"/>
      <dgm:spPr/>
    </dgm:pt>
    <dgm:pt modelId="{5AF12AA6-6EC1-4219-A56E-C8EB1A50A690}" type="pres">
      <dgm:prSet presAssocID="{11A1F684-FF44-4C04-BF5E-C5427EFB3915}" presName="hierChild3" presStyleCnt="0"/>
      <dgm:spPr/>
    </dgm:pt>
  </dgm:ptLst>
  <dgm:cxnLst>
    <dgm:cxn modelId="{D0D162DF-8FC9-4CA5-9BD0-06392910201F}" type="presOf" srcId="{E5C5304E-E79C-4ACE-B649-BFAD1178ADDC}" destId="{17BD41DD-8B17-4EFD-8427-F62EC584F179}" srcOrd="0" destOrd="0" presId="urn:microsoft.com/office/officeart/2005/8/layout/orgChart1"/>
    <dgm:cxn modelId="{3CD93240-AE19-4C1F-8879-330AEB4A3535}" type="presOf" srcId="{E82E8623-9991-42F5-85D9-20396D2D269A}" destId="{20761BCC-2D8D-4DE5-BBEE-33F0DF6E5083}" srcOrd="1" destOrd="0" presId="urn:microsoft.com/office/officeart/2005/8/layout/orgChart1"/>
    <dgm:cxn modelId="{788FA119-17BA-4614-B92F-C6CBFA7F43D5}" type="presOf" srcId="{25600F7E-B1FA-442C-8815-3B7BE1E5D431}" destId="{FE5A5134-79AC-4E91-B478-EFC6C3567904}" srcOrd="0" destOrd="0" presId="urn:microsoft.com/office/officeart/2005/8/layout/orgChart1"/>
    <dgm:cxn modelId="{E94798AE-9331-4A65-BB68-39CF49D34E2D}" type="presOf" srcId="{10D06485-6972-4FA9-9855-256658F9C387}" destId="{1F2644D8-84CA-437B-863A-2BA156805CCE}" srcOrd="0" destOrd="0" presId="urn:microsoft.com/office/officeart/2005/8/layout/orgChart1"/>
    <dgm:cxn modelId="{E41F9151-DA0A-466F-9DEF-DE544B102E9C}" type="presOf" srcId="{07177A32-8E1C-4F70-9009-26934018086B}" destId="{CF7CB31C-F144-47EF-AB64-4248E767C303}" srcOrd="0" destOrd="0" presId="urn:microsoft.com/office/officeart/2005/8/layout/orgChart1"/>
    <dgm:cxn modelId="{D5D52D73-3A39-4B0F-A332-298194F5DA00}" type="presOf" srcId="{E5C5304E-E79C-4ACE-B649-BFAD1178ADDC}" destId="{4C2C64E2-DD82-423D-AF33-4C26FEBBB0E3}" srcOrd="1" destOrd="0" presId="urn:microsoft.com/office/officeart/2005/8/layout/orgChart1"/>
    <dgm:cxn modelId="{BFF6B04B-797E-444D-8A43-649D51732C91}" type="presOf" srcId="{11A1F684-FF44-4C04-BF5E-C5427EFB3915}" destId="{A3027F91-70CD-4C44-9547-CD8530CD75B2}" srcOrd="1" destOrd="0" presId="urn:microsoft.com/office/officeart/2005/8/layout/orgChart1"/>
    <dgm:cxn modelId="{D19D0B35-1C5C-430A-A716-63EAFB5D2994}" type="presOf" srcId="{E82E8623-9991-42F5-85D9-20396D2D269A}" destId="{2223E279-AA4A-401F-81C6-CF1846005B00}" srcOrd="0" destOrd="0" presId="urn:microsoft.com/office/officeart/2005/8/layout/orgChart1"/>
    <dgm:cxn modelId="{947DB4BE-B195-4EBD-AB6A-37C21230B9DC}" srcId="{11A1F684-FF44-4C04-BF5E-C5427EFB3915}" destId="{E5C5304E-E79C-4ACE-B649-BFAD1178ADDC}" srcOrd="2" destOrd="0" parTransId="{25600F7E-B1FA-442C-8815-3B7BE1E5D431}" sibTransId="{60AB2EF6-E7A7-464E-B740-C6A6F48DE7C6}"/>
    <dgm:cxn modelId="{800A5D4E-495B-4E9E-9305-A259DBE9D29F}" type="presOf" srcId="{09066CE3-AFBC-4211-80C4-91AEEFBC2C96}" destId="{ABECADB6-15E7-49B1-B610-6344B12F85C1}" srcOrd="0" destOrd="0" presId="urn:microsoft.com/office/officeart/2005/8/layout/orgChart1"/>
    <dgm:cxn modelId="{3D2C7F94-B5F0-4188-931A-64D958DB2045}" srcId="{11A1F684-FF44-4C04-BF5E-C5427EFB3915}" destId="{09066CE3-AFBC-4211-80C4-91AEEFBC2C96}" srcOrd="1" destOrd="0" parTransId="{10D06485-6972-4FA9-9855-256658F9C387}" sibTransId="{3CD840E7-BDC9-4D0C-BD80-124184807523}"/>
    <dgm:cxn modelId="{E15CB4E0-79C3-4A67-A7C8-40E5E3EB10DF}" type="presOf" srcId="{09066CE3-AFBC-4211-80C4-91AEEFBC2C96}" destId="{61CD0238-7350-4825-80C9-82044E5B2173}" srcOrd="1" destOrd="0" presId="urn:microsoft.com/office/officeart/2005/8/layout/orgChart1"/>
    <dgm:cxn modelId="{D9029DDB-E394-44EF-B5AD-9E771F3C9E38}" srcId="{11A1F684-FF44-4C04-BF5E-C5427EFB3915}" destId="{E82E8623-9991-42F5-85D9-20396D2D269A}" srcOrd="0" destOrd="0" parTransId="{E356F203-4D35-4A3D-831C-8066EADF707D}" sibTransId="{3A130B99-F8A9-42C3-B957-AB484372A31F}"/>
    <dgm:cxn modelId="{B379EC6B-EA98-4FF4-9BD8-0E0CDD5BFE79}" type="presOf" srcId="{11A1F684-FF44-4C04-BF5E-C5427EFB3915}" destId="{3FD88F2E-16E3-49A5-B137-DFF23BAC9E11}" srcOrd="0" destOrd="0" presId="urn:microsoft.com/office/officeart/2005/8/layout/orgChart1"/>
    <dgm:cxn modelId="{46BB6928-AE4D-49B5-9239-527544D61971}" type="presOf" srcId="{E356F203-4D35-4A3D-831C-8066EADF707D}" destId="{ABA1D4A0-771A-4F52-A0FD-6FD382143C7B}" srcOrd="0" destOrd="0" presId="urn:microsoft.com/office/officeart/2005/8/layout/orgChart1"/>
    <dgm:cxn modelId="{944C3B1C-8EAB-40CB-A97D-680A5F48AF59}" srcId="{07177A32-8E1C-4F70-9009-26934018086B}" destId="{11A1F684-FF44-4C04-BF5E-C5427EFB3915}" srcOrd="0" destOrd="0" parTransId="{86D9DA7C-0062-4F05-8640-08F8513B10AC}" sibTransId="{0134A3F3-A151-4EF2-A7E5-D264B6A7F7B0}"/>
    <dgm:cxn modelId="{BAFBB131-8B22-45B2-B1B4-9D784137AE8A}" type="presParOf" srcId="{CF7CB31C-F144-47EF-AB64-4248E767C303}" destId="{8D470DEB-B75D-4C57-A9EB-79685E4A3DE0}" srcOrd="0" destOrd="0" presId="urn:microsoft.com/office/officeart/2005/8/layout/orgChart1"/>
    <dgm:cxn modelId="{675A55AE-9B29-47DB-A6BD-B5410263E40B}" type="presParOf" srcId="{8D470DEB-B75D-4C57-A9EB-79685E4A3DE0}" destId="{D78C5BA4-12E4-4B98-883E-CB2635BD9248}" srcOrd="0" destOrd="0" presId="urn:microsoft.com/office/officeart/2005/8/layout/orgChart1"/>
    <dgm:cxn modelId="{0AE0A9C7-CF1B-4603-8C36-4F78E245B3F1}" type="presParOf" srcId="{D78C5BA4-12E4-4B98-883E-CB2635BD9248}" destId="{3FD88F2E-16E3-49A5-B137-DFF23BAC9E11}" srcOrd="0" destOrd="0" presId="urn:microsoft.com/office/officeart/2005/8/layout/orgChart1"/>
    <dgm:cxn modelId="{6722302E-94D5-409F-8D9F-4D1CAA488AA5}" type="presParOf" srcId="{D78C5BA4-12E4-4B98-883E-CB2635BD9248}" destId="{A3027F91-70CD-4C44-9547-CD8530CD75B2}" srcOrd="1" destOrd="0" presId="urn:microsoft.com/office/officeart/2005/8/layout/orgChart1"/>
    <dgm:cxn modelId="{FDF39E88-EA91-4AA9-AC87-2A0B15DA275C}" type="presParOf" srcId="{8D470DEB-B75D-4C57-A9EB-79685E4A3DE0}" destId="{94642184-3A5D-4ECB-AD93-D8AAA9455E51}" srcOrd="1" destOrd="0" presId="urn:microsoft.com/office/officeart/2005/8/layout/orgChart1"/>
    <dgm:cxn modelId="{E831D46B-E763-4D4D-90D9-F696C5B9BD27}" type="presParOf" srcId="{94642184-3A5D-4ECB-AD93-D8AAA9455E51}" destId="{ABA1D4A0-771A-4F52-A0FD-6FD382143C7B}" srcOrd="0" destOrd="0" presId="urn:microsoft.com/office/officeart/2005/8/layout/orgChart1"/>
    <dgm:cxn modelId="{9D939A19-55AE-4B9B-82C0-3EE785836EDC}" type="presParOf" srcId="{94642184-3A5D-4ECB-AD93-D8AAA9455E51}" destId="{199082F2-B6A4-404F-B66A-5810AD7E819A}" srcOrd="1" destOrd="0" presId="urn:microsoft.com/office/officeart/2005/8/layout/orgChart1"/>
    <dgm:cxn modelId="{B23F53B1-9E94-4096-B426-902CE3B3F400}" type="presParOf" srcId="{199082F2-B6A4-404F-B66A-5810AD7E819A}" destId="{F72729E8-6379-4F53-B33B-B66E4447ABBB}" srcOrd="0" destOrd="0" presId="urn:microsoft.com/office/officeart/2005/8/layout/orgChart1"/>
    <dgm:cxn modelId="{C3E4EA97-6116-4E74-8345-9147119DA628}" type="presParOf" srcId="{F72729E8-6379-4F53-B33B-B66E4447ABBB}" destId="{2223E279-AA4A-401F-81C6-CF1846005B00}" srcOrd="0" destOrd="0" presId="urn:microsoft.com/office/officeart/2005/8/layout/orgChart1"/>
    <dgm:cxn modelId="{9A975F3F-E8EB-4B22-9EE1-C345DF109C36}" type="presParOf" srcId="{F72729E8-6379-4F53-B33B-B66E4447ABBB}" destId="{20761BCC-2D8D-4DE5-BBEE-33F0DF6E5083}" srcOrd="1" destOrd="0" presId="urn:microsoft.com/office/officeart/2005/8/layout/orgChart1"/>
    <dgm:cxn modelId="{77184160-D486-4926-882E-12E0B4719ABD}" type="presParOf" srcId="{199082F2-B6A4-404F-B66A-5810AD7E819A}" destId="{752A7B62-999B-4989-BA65-9F76F01E0429}" srcOrd="1" destOrd="0" presId="urn:microsoft.com/office/officeart/2005/8/layout/orgChart1"/>
    <dgm:cxn modelId="{3EA80038-4260-4728-817F-198D8F72EF2D}" type="presParOf" srcId="{199082F2-B6A4-404F-B66A-5810AD7E819A}" destId="{63C35B6C-1B38-4AA1-B42C-F9775B7CB229}" srcOrd="2" destOrd="0" presId="urn:microsoft.com/office/officeart/2005/8/layout/orgChart1"/>
    <dgm:cxn modelId="{1267C58A-3C7C-4C60-A55C-F29EB811C6B0}" type="presParOf" srcId="{94642184-3A5D-4ECB-AD93-D8AAA9455E51}" destId="{1F2644D8-84CA-437B-863A-2BA156805CCE}" srcOrd="2" destOrd="0" presId="urn:microsoft.com/office/officeart/2005/8/layout/orgChart1"/>
    <dgm:cxn modelId="{630FAA0F-A13A-45C7-A048-447EDEE6B1F1}" type="presParOf" srcId="{94642184-3A5D-4ECB-AD93-D8AAA9455E51}" destId="{E34EAD75-DC7E-4F55-8A39-932B1C425D09}" srcOrd="3" destOrd="0" presId="urn:microsoft.com/office/officeart/2005/8/layout/orgChart1"/>
    <dgm:cxn modelId="{220CA8E6-6A64-4FA2-8902-626682D95DD3}" type="presParOf" srcId="{E34EAD75-DC7E-4F55-8A39-932B1C425D09}" destId="{C0C8E78B-C734-46FF-AF9D-5ADCE25DC412}" srcOrd="0" destOrd="0" presId="urn:microsoft.com/office/officeart/2005/8/layout/orgChart1"/>
    <dgm:cxn modelId="{770C00D3-8DCC-4DE2-82E1-63993D741091}" type="presParOf" srcId="{C0C8E78B-C734-46FF-AF9D-5ADCE25DC412}" destId="{ABECADB6-15E7-49B1-B610-6344B12F85C1}" srcOrd="0" destOrd="0" presId="urn:microsoft.com/office/officeart/2005/8/layout/orgChart1"/>
    <dgm:cxn modelId="{C390244F-270B-4F20-955F-0FD3C8254238}" type="presParOf" srcId="{C0C8E78B-C734-46FF-AF9D-5ADCE25DC412}" destId="{61CD0238-7350-4825-80C9-82044E5B2173}" srcOrd="1" destOrd="0" presId="urn:microsoft.com/office/officeart/2005/8/layout/orgChart1"/>
    <dgm:cxn modelId="{1598EA02-DD4E-48AD-8AD7-977D8018F315}" type="presParOf" srcId="{E34EAD75-DC7E-4F55-8A39-932B1C425D09}" destId="{104D9F25-EFB1-4368-9F13-6FD59F8E072E}" srcOrd="1" destOrd="0" presId="urn:microsoft.com/office/officeart/2005/8/layout/orgChart1"/>
    <dgm:cxn modelId="{CD26829D-5C1C-430F-9FE9-A4D2EAE23E83}" type="presParOf" srcId="{E34EAD75-DC7E-4F55-8A39-932B1C425D09}" destId="{312133E6-EE12-403F-9C9B-E7576074B35D}" srcOrd="2" destOrd="0" presId="urn:microsoft.com/office/officeart/2005/8/layout/orgChart1"/>
    <dgm:cxn modelId="{1914854E-0035-4865-AB3D-DEE882F1FEA4}" type="presParOf" srcId="{94642184-3A5D-4ECB-AD93-D8AAA9455E51}" destId="{FE5A5134-79AC-4E91-B478-EFC6C3567904}" srcOrd="4" destOrd="0" presId="urn:microsoft.com/office/officeart/2005/8/layout/orgChart1"/>
    <dgm:cxn modelId="{68AB8C2C-992B-4008-89B2-C0910D2730A2}" type="presParOf" srcId="{94642184-3A5D-4ECB-AD93-D8AAA9455E51}" destId="{59FC281E-4853-4D6E-90AA-04E2786CCA49}" srcOrd="5" destOrd="0" presId="urn:microsoft.com/office/officeart/2005/8/layout/orgChart1"/>
    <dgm:cxn modelId="{7F762CBE-6135-4E82-93BB-60073D1146BC}" type="presParOf" srcId="{59FC281E-4853-4D6E-90AA-04E2786CCA49}" destId="{36E4FC05-8758-4D07-B8D1-150783BA7064}" srcOrd="0" destOrd="0" presId="urn:microsoft.com/office/officeart/2005/8/layout/orgChart1"/>
    <dgm:cxn modelId="{D098615B-AB41-47B5-9127-1B78CF0651D9}" type="presParOf" srcId="{36E4FC05-8758-4D07-B8D1-150783BA7064}" destId="{17BD41DD-8B17-4EFD-8427-F62EC584F179}" srcOrd="0" destOrd="0" presId="urn:microsoft.com/office/officeart/2005/8/layout/orgChart1"/>
    <dgm:cxn modelId="{C6D61D66-8BC0-4870-BE98-4015ACAC5AAA}" type="presParOf" srcId="{36E4FC05-8758-4D07-B8D1-150783BA7064}" destId="{4C2C64E2-DD82-423D-AF33-4C26FEBBB0E3}" srcOrd="1" destOrd="0" presId="urn:microsoft.com/office/officeart/2005/8/layout/orgChart1"/>
    <dgm:cxn modelId="{8D3A3BD4-E1C0-4300-BDCD-57DBBC4DD700}" type="presParOf" srcId="{59FC281E-4853-4D6E-90AA-04E2786CCA49}" destId="{0ED8FA16-E097-416A-BC55-8C674F94C818}" srcOrd="1" destOrd="0" presId="urn:microsoft.com/office/officeart/2005/8/layout/orgChart1"/>
    <dgm:cxn modelId="{22C08707-0422-444A-8FC6-A4A604DFE462}" type="presParOf" srcId="{59FC281E-4853-4D6E-90AA-04E2786CCA49}" destId="{7B9F681A-F481-414C-8AA7-34C8E4A4A6EF}" srcOrd="2" destOrd="0" presId="urn:microsoft.com/office/officeart/2005/8/layout/orgChart1"/>
    <dgm:cxn modelId="{14E6F83F-FAFD-41C0-9718-71BDFA69F31F}" type="presParOf" srcId="{8D470DEB-B75D-4C57-A9EB-79685E4A3DE0}" destId="{5AF12AA6-6EC1-4219-A56E-C8EB1A50A690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3B4F3FE-5BB1-4665-BF79-F441DD2A8084}">
      <dsp:nvSpPr>
        <dsp:cNvPr id="0" name=""/>
        <dsp:cNvSpPr/>
      </dsp:nvSpPr>
      <dsp:spPr>
        <a:xfrm>
          <a:off x="3960018" y="713866"/>
          <a:ext cx="1725498" cy="29946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49733"/>
              </a:lnTo>
              <a:lnTo>
                <a:pt x="1725498" y="149733"/>
              </a:lnTo>
              <a:lnTo>
                <a:pt x="1725498" y="299466"/>
              </a:lnTo>
            </a:path>
          </a:pathLst>
        </a:custGeom>
        <a:noFill/>
        <a:ln w="19050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8C103E5-4F9B-4C8B-AF8E-D794421C58EB}">
      <dsp:nvSpPr>
        <dsp:cNvPr id="0" name=""/>
        <dsp:cNvSpPr/>
      </dsp:nvSpPr>
      <dsp:spPr>
        <a:xfrm>
          <a:off x="3914298" y="713866"/>
          <a:ext cx="91440" cy="299466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99466"/>
              </a:lnTo>
            </a:path>
          </a:pathLst>
        </a:custGeom>
        <a:noFill/>
        <a:ln w="19050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EF3640D-13CA-4BEF-B092-A0E9A2D8A3AF}">
      <dsp:nvSpPr>
        <dsp:cNvPr id="0" name=""/>
        <dsp:cNvSpPr/>
      </dsp:nvSpPr>
      <dsp:spPr>
        <a:xfrm>
          <a:off x="2234519" y="713866"/>
          <a:ext cx="1725498" cy="299466"/>
        </a:xfrm>
        <a:custGeom>
          <a:avLst/>
          <a:gdLst/>
          <a:ahLst/>
          <a:cxnLst/>
          <a:rect l="0" t="0" r="0" b="0"/>
          <a:pathLst>
            <a:path>
              <a:moveTo>
                <a:pt x="1725498" y="0"/>
              </a:moveTo>
              <a:lnTo>
                <a:pt x="1725498" y="149733"/>
              </a:lnTo>
              <a:lnTo>
                <a:pt x="0" y="149733"/>
              </a:lnTo>
              <a:lnTo>
                <a:pt x="0" y="299466"/>
              </a:lnTo>
            </a:path>
          </a:pathLst>
        </a:custGeom>
        <a:noFill/>
        <a:ln w="19050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C95FF26-23D1-4E32-8239-8F8D5D2CFC57}">
      <dsp:nvSpPr>
        <dsp:cNvPr id="0" name=""/>
        <dsp:cNvSpPr/>
      </dsp:nvSpPr>
      <dsp:spPr>
        <a:xfrm>
          <a:off x="3247002" y="850"/>
          <a:ext cx="1426032" cy="71301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sz="1400" b="0" i="0" u="none" strike="noStrike" kern="1200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rPr>
            <a:t> </a:t>
          </a:r>
          <a:r>
            <a:rPr kumimoji="0" lang="ru-RU" altLang="ru-RU" sz="1400" b="0" i="0" u="none" strike="noStrike" kern="1200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rPr>
            <a:t>Научно-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sz="1400" b="0" i="0" u="none" strike="noStrike" kern="1200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rPr>
            <a:t>исследовательская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sz="1400" b="0" i="0" u="none" strike="noStrike" kern="1200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rPr>
            <a:t> деятельность</a:t>
          </a:r>
        </a:p>
      </dsp:txBody>
      <dsp:txXfrm>
        <a:off x="3247002" y="850"/>
        <a:ext cx="1426032" cy="713016"/>
      </dsp:txXfrm>
    </dsp:sp>
    <dsp:sp modelId="{B2E84B12-00B8-4F89-9A60-774709112D36}">
      <dsp:nvSpPr>
        <dsp:cNvPr id="0" name=""/>
        <dsp:cNvSpPr/>
      </dsp:nvSpPr>
      <dsp:spPr>
        <a:xfrm>
          <a:off x="1521503" y="1013333"/>
          <a:ext cx="1426032" cy="71301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sz="1400" b="1" i="0" u="none" strike="noStrike" kern="1200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rPr>
            <a:t>Объект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sz="1400" b="1" i="0" u="none" strike="noStrike" kern="1200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rPr>
            <a:t>исследования</a:t>
          </a:r>
        </a:p>
      </dsp:txBody>
      <dsp:txXfrm>
        <a:off x="1521503" y="1013333"/>
        <a:ext cx="1426032" cy="713016"/>
      </dsp:txXfrm>
    </dsp:sp>
    <dsp:sp modelId="{AF84B162-D28B-4620-ACDD-8580BB7A37C5}">
      <dsp:nvSpPr>
        <dsp:cNvPr id="0" name=""/>
        <dsp:cNvSpPr/>
      </dsp:nvSpPr>
      <dsp:spPr>
        <a:xfrm>
          <a:off x="3247002" y="1013333"/>
          <a:ext cx="1426032" cy="71301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sz="1400" b="1" i="0" u="none" strike="noStrike" kern="1200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rPr>
            <a:t>Предмет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sz="1400" b="1" i="0" u="none" strike="noStrike" kern="1200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rPr>
            <a:t>исследования</a:t>
          </a:r>
        </a:p>
      </dsp:txBody>
      <dsp:txXfrm>
        <a:off x="3247002" y="1013333"/>
        <a:ext cx="1426032" cy="713016"/>
      </dsp:txXfrm>
    </dsp:sp>
    <dsp:sp modelId="{B79EA7D3-B97B-4A6E-9337-3E9DBBD38363}">
      <dsp:nvSpPr>
        <dsp:cNvPr id="0" name=""/>
        <dsp:cNvSpPr/>
      </dsp:nvSpPr>
      <dsp:spPr>
        <a:xfrm>
          <a:off x="4972501" y="1013333"/>
          <a:ext cx="1426032" cy="71301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sz="1400" b="1" i="0" u="none" strike="noStrike" kern="1200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rPr>
            <a:t>Объектная область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sz="1400" b="1" i="0" u="none" strike="noStrike" kern="1200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rPr>
            <a:t>исследования</a:t>
          </a:r>
        </a:p>
      </dsp:txBody>
      <dsp:txXfrm>
        <a:off x="4972501" y="1013333"/>
        <a:ext cx="1426032" cy="71301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712C0D0-1030-4F79-87C3-48A308F78E0B}">
      <dsp:nvSpPr>
        <dsp:cNvPr id="0" name=""/>
        <dsp:cNvSpPr/>
      </dsp:nvSpPr>
      <dsp:spPr>
        <a:xfrm>
          <a:off x="3852069" y="802939"/>
          <a:ext cx="1943033" cy="33722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68610"/>
              </a:lnTo>
              <a:lnTo>
                <a:pt x="1943033" y="168610"/>
              </a:lnTo>
              <a:lnTo>
                <a:pt x="1943033" y="337220"/>
              </a:lnTo>
            </a:path>
          </a:pathLst>
        </a:custGeom>
        <a:noFill/>
        <a:ln w="19050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29F80BE-DBA0-4297-AF2E-3EE1A398912E}">
      <dsp:nvSpPr>
        <dsp:cNvPr id="0" name=""/>
        <dsp:cNvSpPr/>
      </dsp:nvSpPr>
      <dsp:spPr>
        <a:xfrm>
          <a:off x="3806349" y="802939"/>
          <a:ext cx="91440" cy="337220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37220"/>
              </a:lnTo>
            </a:path>
          </a:pathLst>
        </a:custGeom>
        <a:noFill/>
        <a:ln w="19050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717B550-9717-42D9-ACCA-CF2A004D1BCB}">
      <dsp:nvSpPr>
        <dsp:cNvPr id="0" name=""/>
        <dsp:cNvSpPr/>
      </dsp:nvSpPr>
      <dsp:spPr>
        <a:xfrm>
          <a:off x="1909035" y="802939"/>
          <a:ext cx="1943033" cy="337220"/>
        </a:xfrm>
        <a:custGeom>
          <a:avLst/>
          <a:gdLst/>
          <a:ahLst/>
          <a:cxnLst/>
          <a:rect l="0" t="0" r="0" b="0"/>
          <a:pathLst>
            <a:path>
              <a:moveTo>
                <a:pt x="1943033" y="0"/>
              </a:moveTo>
              <a:lnTo>
                <a:pt x="1943033" y="168610"/>
              </a:lnTo>
              <a:lnTo>
                <a:pt x="0" y="168610"/>
              </a:lnTo>
              <a:lnTo>
                <a:pt x="0" y="337220"/>
              </a:lnTo>
            </a:path>
          </a:pathLst>
        </a:custGeom>
        <a:noFill/>
        <a:ln w="19050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EC8362D-43F1-4D04-B095-9481F841294F}">
      <dsp:nvSpPr>
        <dsp:cNvPr id="0" name=""/>
        <dsp:cNvSpPr/>
      </dsp:nvSpPr>
      <dsp:spPr>
        <a:xfrm>
          <a:off x="3049162" y="33"/>
          <a:ext cx="1605812" cy="80290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sz="1300" b="0" i="0" u="none" strike="noStrike" kern="1200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rPr>
            <a:t>Степень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sz="1300" b="0" i="0" u="none" strike="noStrike" kern="1200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rPr>
            <a:t> сложности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sz="1300" b="0" i="0" u="none" strike="noStrike" kern="1200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rPr>
            <a:t>экспериментальных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sz="1300" b="0" i="0" u="none" strike="noStrike" kern="1200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rPr>
            <a:t>данных</a:t>
          </a:r>
        </a:p>
      </dsp:txBody>
      <dsp:txXfrm>
        <a:off x="3049162" y="33"/>
        <a:ext cx="1605812" cy="802906"/>
      </dsp:txXfrm>
    </dsp:sp>
    <dsp:sp modelId="{0AFB3B2A-A0FC-4676-A826-3A1C73F8E2E1}">
      <dsp:nvSpPr>
        <dsp:cNvPr id="0" name=""/>
        <dsp:cNvSpPr/>
      </dsp:nvSpPr>
      <dsp:spPr>
        <a:xfrm>
          <a:off x="1106129" y="1140160"/>
          <a:ext cx="1605812" cy="80290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sz="1300" b="1" i="0" u="none" strike="noStrike" kern="1200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rPr>
            <a:t>Практические</a:t>
          </a:r>
        </a:p>
      </dsp:txBody>
      <dsp:txXfrm>
        <a:off x="1106129" y="1140160"/>
        <a:ext cx="1605812" cy="802906"/>
      </dsp:txXfrm>
    </dsp:sp>
    <dsp:sp modelId="{5233FD31-EE81-46C3-85BC-E02D765F1B02}">
      <dsp:nvSpPr>
        <dsp:cNvPr id="0" name=""/>
        <dsp:cNvSpPr/>
      </dsp:nvSpPr>
      <dsp:spPr>
        <a:xfrm>
          <a:off x="3049162" y="1140160"/>
          <a:ext cx="1605812" cy="80290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sz="1300" b="1" i="0" u="none" strike="noStrike" kern="1200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rPr>
            <a:t>Собственно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sz="1300" b="1" i="0" u="none" strike="noStrike" kern="1200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rPr>
            <a:t> исследовательские</a:t>
          </a:r>
        </a:p>
      </dsp:txBody>
      <dsp:txXfrm>
        <a:off x="3049162" y="1140160"/>
        <a:ext cx="1605812" cy="802906"/>
      </dsp:txXfrm>
    </dsp:sp>
    <dsp:sp modelId="{2DE92CF4-3733-4BCC-88EA-9B6199E86A13}">
      <dsp:nvSpPr>
        <dsp:cNvPr id="0" name=""/>
        <dsp:cNvSpPr/>
      </dsp:nvSpPr>
      <dsp:spPr>
        <a:xfrm>
          <a:off x="4992195" y="1140160"/>
          <a:ext cx="1605812" cy="80290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sz="1300" b="1" i="0" u="none" strike="noStrike" kern="1200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rPr>
            <a:t>Научные</a:t>
          </a:r>
        </a:p>
      </dsp:txBody>
      <dsp:txXfrm>
        <a:off x="4992195" y="1140160"/>
        <a:ext cx="1605812" cy="802906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E5A5134-79AC-4E91-B478-EFC6C3567904}">
      <dsp:nvSpPr>
        <dsp:cNvPr id="0" name=""/>
        <dsp:cNvSpPr/>
      </dsp:nvSpPr>
      <dsp:spPr>
        <a:xfrm>
          <a:off x="3996531" y="714560"/>
          <a:ext cx="1726650" cy="29966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49833"/>
              </a:lnTo>
              <a:lnTo>
                <a:pt x="1726650" y="149833"/>
              </a:lnTo>
              <a:lnTo>
                <a:pt x="1726650" y="299666"/>
              </a:lnTo>
            </a:path>
          </a:pathLst>
        </a:custGeom>
        <a:noFill/>
        <a:ln w="19050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F2644D8-84CA-437B-863A-2BA156805CCE}">
      <dsp:nvSpPr>
        <dsp:cNvPr id="0" name=""/>
        <dsp:cNvSpPr/>
      </dsp:nvSpPr>
      <dsp:spPr>
        <a:xfrm>
          <a:off x="3950811" y="714560"/>
          <a:ext cx="91440" cy="299666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99666"/>
              </a:lnTo>
            </a:path>
          </a:pathLst>
        </a:custGeom>
        <a:noFill/>
        <a:ln w="19050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BA1D4A0-771A-4F52-A0FD-6FD382143C7B}">
      <dsp:nvSpPr>
        <dsp:cNvPr id="0" name=""/>
        <dsp:cNvSpPr/>
      </dsp:nvSpPr>
      <dsp:spPr>
        <a:xfrm>
          <a:off x="2269880" y="714560"/>
          <a:ext cx="1726650" cy="299666"/>
        </a:xfrm>
        <a:custGeom>
          <a:avLst/>
          <a:gdLst/>
          <a:ahLst/>
          <a:cxnLst/>
          <a:rect l="0" t="0" r="0" b="0"/>
          <a:pathLst>
            <a:path>
              <a:moveTo>
                <a:pt x="1726650" y="0"/>
              </a:moveTo>
              <a:lnTo>
                <a:pt x="1726650" y="149833"/>
              </a:lnTo>
              <a:lnTo>
                <a:pt x="0" y="149833"/>
              </a:lnTo>
              <a:lnTo>
                <a:pt x="0" y="299666"/>
              </a:lnTo>
            </a:path>
          </a:pathLst>
        </a:custGeom>
        <a:noFill/>
        <a:ln w="19050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FD88F2E-16E3-49A5-B137-DFF23BAC9E11}">
      <dsp:nvSpPr>
        <dsp:cNvPr id="0" name=""/>
        <dsp:cNvSpPr/>
      </dsp:nvSpPr>
      <dsp:spPr>
        <a:xfrm>
          <a:off x="3283039" y="1068"/>
          <a:ext cx="1426984" cy="71349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sz="1500" b="0" i="0" u="none" strike="noStrike" kern="1200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rPr>
            <a:t>Методы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sz="1500" b="0" i="0" u="none" strike="noStrike" kern="1200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rPr>
            <a:t>исследования</a:t>
          </a:r>
        </a:p>
      </dsp:txBody>
      <dsp:txXfrm>
        <a:off x="3283039" y="1068"/>
        <a:ext cx="1426984" cy="713492"/>
      </dsp:txXfrm>
    </dsp:sp>
    <dsp:sp modelId="{2223E279-AA4A-401F-81C6-CF1846005B00}">
      <dsp:nvSpPr>
        <dsp:cNvPr id="0" name=""/>
        <dsp:cNvSpPr/>
      </dsp:nvSpPr>
      <dsp:spPr>
        <a:xfrm>
          <a:off x="1556388" y="1014227"/>
          <a:ext cx="1426984" cy="71349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sz="1500" b="1" i="0" u="none" strike="noStrike" kern="1200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rPr>
            <a:t>теоретические</a:t>
          </a:r>
        </a:p>
      </dsp:txBody>
      <dsp:txXfrm>
        <a:off x="1556388" y="1014227"/>
        <a:ext cx="1426984" cy="713492"/>
      </dsp:txXfrm>
    </dsp:sp>
    <dsp:sp modelId="{ABECADB6-15E7-49B1-B610-6344B12F85C1}">
      <dsp:nvSpPr>
        <dsp:cNvPr id="0" name=""/>
        <dsp:cNvSpPr/>
      </dsp:nvSpPr>
      <dsp:spPr>
        <a:xfrm>
          <a:off x="3283039" y="1014227"/>
          <a:ext cx="1426984" cy="71349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sz="1500" b="1" i="0" u="none" strike="noStrike" kern="1200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rPr>
            <a:t>эмпирические</a:t>
          </a:r>
        </a:p>
      </dsp:txBody>
      <dsp:txXfrm>
        <a:off x="3283039" y="1014227"/>
        <a:ext cx="1426984" cy="713492"/>
      </dsp:txXfrm>
    </dsp:sp>
    <dsp:sp modelId="{17BD41DD-8B17-4EFD-8427-F62EC584F179}">
      <dsp:nvSpPr>
        <dsp:cNvPr id="0" name=""/>
        <dsp:cNvSpPr/>
      </dsp:nvSpPr>
      <dsp:spPr>
        <a:xfrm>
          <a:off x="5009690" y="1014227"/>
          <a:ext cx="1426984" cy="71349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sz="1500" b="1" i="0" u="none" strike="noStrike" kern="1200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rPr>
            <a:t>математические</a:t>
          </a:r>
        </a:p>
      </dsp:txBody>
      <dsp:txXfrm>
        <a:off x="5009690" y="1014227"/>
        <a:ext cx="1426984" cy="71349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66D19F9-CAA7-41F0-BFBB-5D985418FD50}" type="datetimeFigureOut">
              <a:rPr lang="ru-RU" smtClean="0"/>
              <a:t>06.12.2024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AA1497C-C602-471E-92EC-5024934FBA5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0945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1454E55-B37F-43C9-8F4F-5E6403467143}" type="slidenum">
              <a:rPr lang="ru-RU" altLang="ru-RU"/>
              <a:pPr/>
              <a:t>3</a:t>
            </a:fld>
            <a:endParaRPr lang="ru-RU" altLang="ru-RU"/>
          </a:p>
        </p:txBody>
      </p:sp>
      <p:sp>
        <p:nvSpPr>
          <p:cNvPr id="3624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24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69502521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5533FF7-C085-48EA-B892-EADEB3537546}" type="slidenum">
              <a:rPr lang="ru-RU" altLang="ru-RU"/>
              <a:pPr/>
              <a:t>18</a:t>
            </a:fld>
            <a:endParaRPr lang="ru-RU" altLang="ru-RU"/>
          </a:p>
        </p:txBody>
      </p:sp>
      <p:sp>
        <p:nvSpPr>
          <p:cNvPr id="3840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40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18120055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A24F4B9-9259-4EA6-8C27-E06BC96DC3F6}" type="slidenum">
              <a:rPr lang="ru-RU" altLang="ru-RU"/>
              <a:pPr/>
              <a:t>19</a:t>
            </a:fld>
            <a:endParaRPr lang="ru-RU" altLang="ru-RU"/>
          </a:p>
        </p:txBody>
      </p:sp>
      <p:sp>
        <p:nvSpPr>
          <p:cNvPr id="3850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50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54575903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CB2C9FE-BA80-4806-9A7B-89105635E95A}" type="slidenum">
              <a:rPr lang="ru-RU" altLang="ru-RU"/>
              <a:pPr/>
              <a:t>20</a:t>
            </a:fld>
            <a:endParaRPr lang="ru-RU" altLang="ru-RU"/>
          </a:p>
        </p:txBody>
      </p:sp>
      <p:sp>
        <p:nvSpPr>
          <p:cNvPr id="3860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60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78393125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C343CE5-C1BF-46A7-8B1C-7312178138B1}" type="slidenum">
              <a:rPr lang="ru-RU" altLang="ru-RU"/>
              <a:pPr/>
              <a:t>21</a:t>
            </a:fld>
            <a:endParaRPr lang="ru-RU" altLang="ru-RU"/>
          </a:p>
        </p:txBody>
      </p:sp>
      <p:sp>
        <p:nvSpPr>
          <p:cNvPr id="3870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70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68897860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9D6AA15-1AA9-4950-87B4-B1F883A6A262}" type="slidenum">
              <a:rPr lang="ru-RU" altLang="ru-RU"/>
              <a:pPr/>
              <a:t>22</a:t>
            </a:fld>
            <a:endParaRPr lang="ru-RU" altLang="ru-RU"/>
          </a:p>
        </p:txBody>
      </p:sp>
      <p:sp>
        <p:nvSpPr>
          <p:cNvPr id="3880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8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07324167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0C6915E-38FC-4616-88D4-BDB152AFE329}" type="slidenum">
              <a:rPr lang="ru-RU" altLang="ru-RU"/>
              <a:pPr/>
              <a:t>23</a:t>
            </a:fld>
            <a:endParaRPr lang="ru-RU" altLang="ru-RU"/>
          </a:p>
        </p:txBody>
      </p:sp>
      <p:sp>
        <p:nvSpPr>
          <p:cNvPr id="3891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3340036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8F308EC-66F3-4146-A41B-5DDC7FEAD795}" type="slidenum">
              <a:rPr lang="ru-RU" altLang="ru-RU"/>
              <a:pPr/>
              <a:t>28</a:t>
            </a:fld>
            <a:endParaRPr lang="ru-RU" altLang="ru-RU"/>
          </a:p>
        </p:txBody>
      </p:sp>
      <p:sp>
        <p:nvSpPr>
          <p:cNvPr id="3921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2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27129726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8E8CC3C-FB94-44C0-9D11-EEE4CF3C2940}" type="slidenum">
              <a:rPr lang="ru-RU" altLang="ru-RU"/>
              <a:pPr/>
              <a:t>29</a:t>
            </a:fld>
            <a:endParaRPr lang="ru-RU" altLang="ru-RU"/>
          </a:p>
        </p:txBody>
      </p:sp>
      <p:sp>
        <p:nvSpPr>
          <p:cNvPr id="3932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3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33664061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1058171-610C-4749-9B1B-97613A0F7B6C}" type="slidenum">
              <a:rPr lang="ru-RU" altLang="ru-RU"/>
              <a:pPr/>
              <a:t>10</a:t>
            </a:fld>
            <a:endParaRPr lang="ru-RU" altLang="ru-RU"/>
          </a:p>
        </p:txBody>
      </p:sp>
      <p:sp>
        <p:nvSpPr>
          <p:cNvPr id="3768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68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89829824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728D0C7-CD6C-4978-8358-5BBB95BBAB06}" type="slidenum">
              <a:rPr lang="ru-RU" altLang="ru-RU"/>
              <a:pPr/>
              <a:t>11</a:t>
            </a:fld>
            <a:endParaRPr lang="ru-RU" altLang="ru-RU"/>
          </a:p>
        </p:txBody>
      </p:sp>
      <p:sp>
        <p:nvSpPr>
          <p:cNvPr id="3778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78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0081455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A28F98E-8D1D-45F2-8FA2-58D82E21FBD2}" type="slidenum">
              <a:rPr lang="ru-RU" altLang="ru-RU"/>
              <a:pPr/>
              <a:t>12</a:t>
            </a:fld>
            <a:endParaRPr lang="ru-RU" altLang="ru-RU"/>
          </a:p>
        </p:txBody>
      </p:sp>
      <p:sp>
        <p:nvSpPr>
          <p:cNvPr id="3788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8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4034990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C2EDB2C-C9BD-41DB-AC7F-B9593ABE91BB}" type="slidenum">
              <a:rPr lang="ru-RU" altLang="ru-RU"/>
              <a:pPr/>
              <a:t>13</a:t>
            </a:fld>
            <a:endParaRPr lang="ru-RU" altLang="ru-RU"/>
          </a:p>
        </p:txBody>
      </p:sp>
      <p:sp>
        <p:nvSpPr>
          <p:cNvPr id="3799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99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40346812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1E137E8-5297-4CDB-BDDB-84CCBDE6C554}" type="slidenum">
              <a:rPr lang="ru-RU" altLang="ru-RU"/>
              <a:pPr/>
              <a:t>14</a:t>
            </a:fld>
            <a:endParaRPr lang="ru-RU" altLang="ru-RU"/>
          </a:p>
        </p:txBody>
      </p:sp>
      <p:sp>
        <p:nvSpPr>
          <p:cNvPr id="3809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09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6853402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9860442-ED2F-489B-A8C0-975ED11F9F39}" type="slidenum">
              <a:rPr lang="ru-RU" altLang="ru-RU"/>
              <a:pPr/>
              <a:t>15</a:t>
            </a:fld>
            <a:endParaRPr lang="ru-RU" altLang="ru-RU"/>
          </a:p>
        </p:txBody>
      </p:sp>
      <p:sp>
        <p:nvSpPr>
          <p:cNvPr id="3819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19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72300533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6F552FA-1163-457F-806D-2B6688FF5383}" type="slidenum">
              <a:rPr lang="ru-RU" altLang="ru-RU"/>
              <a:pPr/>
              <a:t>16</a:t>
            </a:fld>
            <a:endParaRPr lang="ru-RU" altLang="ru-RU"/>
          </a:p>
        </p:txBody>
      </p:sp>
      <p:sp>
        <p:nvSpPr>
          <p:cNvPr id="3829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29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83088761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5533FF7-C085-48EA-B892-EADEB3537546}" type="slidenum">
              <a:rPr lang="ru-RU" altLang="ru-RU"/>
              <a:pPr/>
              <a:t>17</a:t>
            </a:fld>
            <a:endParaRPr lang="ru-RU" altLang="ru-RU"/>
          </a:p>
        </p:txBody>
      </p:sp>
      <p:sp>
        <p:nvSpPr>
          <p:cNvPr id="3840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40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8765971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347D-5ACD-4C99-B74B-A9C85AD731AF}" type="datetimeFigureOut">
              <a:rPr lang="en-US" dirty="0"/>
              <a:t>12/6/2024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12/6/2024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12/6/2024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12/6/2024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12/6/2024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12/6/2024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12/6/2024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12/6/2024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12/6/2024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>
  <p:cSld name="Заголовок и объект над текс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9200" y="277813"/>
            <a:ext cx="103632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219200" y="1600201"/>
            <a:ext cx="10363200" cy="21891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219200" y="3941763"/>
            <a:ext cx="10363200" cy="218916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1219200" y="6251575"/>
            <a:ext cx="2641600" cy="457200"/>
          </a:xfrm>
        </p:spPr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470400" y="6248400"/>
            <a:ext cx="3962400" cy="457200"/>
          </a:xfrm>
        </p:spPr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9042400" y="6248400"/>
            <a:ext cx="2540000" cy="457200"/>
          </a:xfrm>
        </p:spPr>
        <p:txBody>
          <a:bodyPr/>
          <a:lstStyle>
            <a:lvl1pPr>
              <a:defRPr/>
            </a:lvl1pPr>
          </a:lstStyle>
          <a:p>
            <a:fld id="{30D505D5-82AD-4415-97F4-506888ED579F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28474551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dgm">
  <p:cSld name="Заголовок, схема или организационная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9200" y="277813"/>
            <a:ext cx="103632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SmartArt 2"/>
          <p:cNvSpPr>
            <a:spLocks noGrp="1"/>
          </p:cNvSpPr>
          <p:nvPr>
            <p:ph type="dgm" idx="1"/>
          </p:nvPr>
        </p:nvSpPr>
        <p:spPr>
          <a:xfrm>
            <a:off x="1219200" y="1600201"/>
            <a:ext cx="10363200" cy="4530725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1219200" y="6251575"/>
            <a:ext cx="2641600" cy="457200"/>
          </a:xfrm>
        </p:spPr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470400" y="6248400"/>
            <a:ext cx="3962400" cy="457200"/>
          </a:xfrm>
        </p:spPr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9042400" y="6248400"/>
            <a:ext cx="2540000" cy="457200"/>
          </a:xfrm>
        </p:spPr>
        <p:txBody>
          <a:bodyPr/>
          <a:lstStyle>
            <a:lvl1pPr>
              <a:defRPr/>
            </a:lvl1pPr>
          </a:lstStyle>
          <a:p>
            <a:fld id="{C91E1B08-0EF0-46DA-9C1C-B6AD757DEFD6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5888230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12/6/2024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>
  <p:cSld name="Заголовок и текст над объек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9200" y="277813"/>
            <a:ext cx="103632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1219200" y="1600201"/>
            <a:ext cx="10363200" cy="21891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219200" y="3941763"/>
            <a:ext cx="10363200" cy="218916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1219200" y="6251575"/>
            <a:ext cx="2641600" cy="457200"/>
          </a:xfrm>
        </p:spPr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470400" y="6248400"/>
            <a:ext cx="3962400" cy="457200"/>
          </a:xfrm>
        </p:spPr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9042400" y="6248400"/>
            <a:ext cx="2540000" cy="457200"/>
          </a:xfrm>
        </p:spPr>
        <p:txBody>
          <a:bodyPr/>
          <a:lstStyle>
            <a:lvl1pPr>
              <a:defRPr/>
            </a:lvl1pPr>
          </a:lstStyle>
          <a:p>
            <a:fld id="{D3586AE6-7736-4769-8DB5-F052C36FD525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87416699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9200" y="277813"/>
            <a:ext cx="103632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219200" y="1600201"/>
            <a:ext cx="50800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502400" y="1600201"/>
            <a:ext cx="50800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1219200" y="6251575"/>
            <a:ext cx="2641600" cy="457200"/>
          </a:xfrm>
        </p:spPr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470400" y="6248400"/>
            <a:ext cx="3962400" cy="457200"/>
          </a:xfrm>
        </p:spPr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9042400" y="6248400"/>
            <a:ext cx="2540000" cy="457200"/>
          </a:xfrm>
        </p:spPr>
        <p:txBody>
          <a:bodyPr/>
          <a:lstStyle>
            <a:lvl1pPr>
              <a:defRPr/>
            </a:lvl1pPr>
          </a:lstStyle>
          <a:p>
            <a:fld id="{B66AE328-7F98-48AF-B17F-DCDBF3307D5B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01124316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9200" y="277813"/>
            <a:ext cx="103632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1219200" y="1600201"/>
            <a:ext cx="50800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502400" y="1600201"/>
            <a:ext cx="50800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1219200" y="6251575"/>
            <a:ext cx="2641600" cy="457200"/>
          </a:xfrm>
        </p:spPr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470400" y="6248400"/>
            <a:ext cx="3962400" cy="457200"/>
          </a:xfrm>
        </p:spPr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9042400" y="6248400"/>
            <a:ext cx="2540000" cy="457200"/>
          </a:xfrm>
        </p:spPr>
        <p:txBody>
          <a:bodyPr/>
          <a:lstStyle>
            <a:lvl1pPr>
              <a:defRPr/>
            </a:lvl1pPr>
          </a:lstStyle>
          <a:p>
            <a:fld id="{17857AA4-A114-418C-8A8C-D9A4B36191B6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7268833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/>
              <a:t>12/6/2024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/>
              <a:t>12/6/2024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/>
              <a:t>12/6/2024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12/6/2024</a:t>
            </a:fld>
            <a:endParaRPr 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12/6/2024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12/6/2024</a:t>
            </a:fld>
            <a:endParaRPr lang="en-US" dirty="0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12/6/2024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image" Target="../media/image4.png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2.png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4AAD347D-5ACD-4C99-B74B-A9C85AD731AF}" type="datetimeFigureOut">
              <a:rPr lang="en-US" dirty="0"/>
              <a:t>12/6/2024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8" r:id="rId9"/>
    <p:sldLayoutId id="2147483667" r:id="rId10"/>
    <p:sldLayoutId id="2147483661" r:id="rId11"/>
    <p:sldLayoutId id="2147483664" r:id="rId12"/>
    <p:sldLayoutId id="2147483662" r:id="rId13"/>
    <p:sldLayoutId id="2147483669" r:id="rId14"/>
    <p:sldLayoutId id="2147483670" r:id="rId15"/>
    <p:sldLayoutId id="2147483658" r:id="rId16"/>
    <p:sldLayoutId id="2147483659" r:id="rId17"/>
    <p:sldLayoutId id="2147483671" r:id="rId18"/>
    <p:sldLayoutId id="2147483672" r:id="rId19"/>
    <p:sldLayoutId id="2147483673" r:id="rId20"/>
    <p:sldLayoutId id="2147483674" r:id="rId21"/>
    <p:sldLayoutId id="2147483675" r:id="rId22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9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" Target="slide28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" Target="slide28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0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hyperlink" Target="http://olimp.hraniteli.ru/" TargetMode="Externa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2.xml"/><Relationship Id="rId5" Type="http://schemas.openxmlformats.org/officeDocument/2006/relationships/image" Target="../media/image16.wmf"/><Relationship Id="rId4" Type="http://schemas.openxmlformats.org/officeDocument/2006/relationships/hyperlink" Target="http://www.nerungri.edu.ru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3600" dirty="0" smtClean="0"/>
              <a:t>Организация научно-исследовательской работы обучающихся как одно из ведущих направлений деятельности педагога-библиотекаря</a:t>
            </a:r>
            <a:endParaRPr lang="ru-RU" sz="3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918440" y="5417460"/>
            <a:ext cx="8825658" cy="861420"/>
          </a:xfrm>
        </p:spPr>
        <p:txBody>
          <a:bodyPr/>
          <a:lstStyle/>
          <a:p>
            <a:pPr algn="r"/>
            <a:r>
              <a:rPr lang="ru-RU" dirty="0" smtClean="0"/>
              <a:t>Автор: Павлова Христина Петровна, педагог-библиотекарь </a:t>
            </a:r>
            <a:r>
              <a:rPr lang="ru-RU" dirty="0" err="1" smtClean="0"/>
              <a:t>МОБу</a:t>
            </a:r>
            <a:r>
              <a:rPr lang="ru-RU" dirty="0" smtClean="0"/>
              <a:t> </a:t>
            </a:r>
            <a:r>
              <a:rPr lang="ru-RU" dirty="0" err="1" smtClean="0"/>
              <a:t>сош</a:t>
            </a:r>
            <a:r>
              <a:rPr lang="ru-RU" dirty="0" smtClean="0"/>
              <a:t> №12 </a:t>
            </a:r>
            <a:endParaRPr lang="ru-RU" dirty="0"/>
          </a:p>
        </p:txBody>
      </p:sp>
      <p:sp>
        <p:nvSpPr>
          <p:cNvPr id="5" name="Подзаголовок 2"/>
          <p:cNvSpPr txBox="1">
            <a:spLocks/>
          </p:cNvSpPr>
          <p:nvPr/>
        </p:nvSpPr>
        <p:spPr>
          <a:xfrm>
            <a:off x="575835" y="1017090"/>
            <a:ext cx="8825658" cy="86142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2000" b="0" i="0" kern="1200" cap="all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1800" b="0" i="0" kern="1200">
                <a:solidFill>
                  <a:schemeClr val="tx1">
                    <a:tint val="75000"/>
                  </a:schemeClr>
                </a:solidFill>
                <a:latin typeface="+mj-lt"/>
                <a:ea typeface="+mj-ea"/>
                <a:cs typeface="+mj-cs"/>
              </a:defRPr>
            </a:lvl2pPr>
            <a:lvl3pPr marL="914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1600" b="0" i="0" kern="1200">
                <a:solidFill>
                  <a:schemeClr val="tx1">
                    <a:tint val="75000"/>
                  </a:schemeClr>
                </a:solidFill>
                <a:latin typeface="+mj-lt"/>
                <a:ea typeface="+mj-ea"/>
                <a:cs typeface="+mj-cs"/>
              </a:defRPr>
            </a:lvl3pPr>
            <a:lvl4pPr marL="1371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1400" b="0" i="0" kern="1200">
                <a:solidFill>
                  <a:schemeClr val="tx1">
                    <a:tint val="75000"/>
                  </a:schemeClr>
                </a:solidFill>
                <a:latin typeface="+mj-lt"/>
                <a:ea typeface="+mj-ea"/>
                <a:cs typeface="+mj-cs"/>
              </a:defRPr>
            </a:lvl4pPr>
            <a:lvl5pPr marL="18288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1400" b="0" i="0" kern="1200">
                <a:solidFill>
                  <a:schemeClr val="tx1">
                    <a:tint val="75000"/>
                  </a:schemeClr>
                </a:solidFill>
                <a:latin typeface="+mj-lt"/>
                <a:ea typeface="+mj-ea"/>
                <a:cs typeface="+mj-cs"/>
              </a:defRPr>
            </a:lvl5pPr>
            <a:lvl6pPr marL="22860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1400" b="0" i="0" kern="1200">
                <a:solidFill>
                  <a:schemeClr val="tx1">
                    <a:tint val="75000"/>
                  </a:schemeClr>
                </a:solidFill>
                <a:latin typeface="+mj-lt"/>
                <a:ea typeface="+mj-ea"/>
                <a:cs typeface="+mj-cs"/>
              </a:defRPr>
            </a:lvl6pPr>
            <a:lvl7pPr marL="2743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1400" b="0" i="0" kern="1200">
                <a:solidFill>
                  <a:schemeClr val="tx1">
                    <a:tint val="75000"/>
                  </a:schemeClr>
                </a:solidFill>
                <a:latin typeface="+mj-lt"/>
                <a:ea typeface="+mj-ea"/>
                <a:cs typeface="+mj-cs"/>
              </a:defRPr>
            </a:lvl7pPr>
            <a:lvl8pPr marL="3200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1400" b="0" i="0" kern="1200">
                <a:solidFill>
                  <a:schemeClr val="tx1">
                    <a:tint val="75000"/>
                  </a:schemeClr>
                </a:solidFill>
                <a:latin typeface="+mj-lt"/>
                <a:ea typeface="+mj-ea"/>
                <a:cs typeface="+mj-cs"/>
              </a:defRPr>
            </a:lvl8pPr>
            <a:lvl9pPr marL="3657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1400" b="0" i="0" kern="1200">
                <a:solidFill>
                  <a:schemeClr val="tx1">
                    <a:tint val="75000"/>
                  </a:schemeClr>
                </a:solidFill>
                <a:latin typeface="+mj-lt"/>
                <a:ea typeface="+mj-ea"/>
                <a:cs typeface="+mj-cs"/>
              </a:defRPr>
            </a:lvl9pPr>
          </a:lstStyle>
          <a:p>
            <a:r>
              <a:rPr lang="ru-RU" dirty="0" smtClean="0"/>
              <a:t>Научно-практическая конференция </a:t>
            </a:r>
          </a:p>
          <a:p>
            <a:r>
              <a:rPr lang="ru-RU" dirty="0" smtClean="0"/>
              <a:t>«Педагогические чтения молодых библиотекарей»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980046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19289" y="1700214"/>
            <a:ext cx="8277225" cy="5157787"/>
          </a:xfrm>
        </p:spPr>
        <p:txBody>
          <a:bodyPr>
            <a:normAutofit lnSpcReduction="10000"/>
          </a:bodyPr>
          <a:lstStyle/>
          <a:p>
            <a:pPr algn="just">
              <a:buFont typeface="Wingdings" panose="05000000000000000000" pitchFamily="2" charset="2"/>
              <a:buNone/>
            </a:pPr>
            <a:r>
              <a:rPr lang="ru-RU" altLang="ru-RU" sz="2400" dirty="0"/>
              <a:t>    </a:t>
            </a:r>
            <a:r>
              <a:rPr lang="en-US" altLang="ru-RU" sz="2400" dirty="0"/>
              <a:t>                            </a:t>
            </a:r>
            <a:r>
              <a:rPr lang="ru-RU" altLang="ru-RU" sz="2400" dirty="0"/>
              <a:t> </a:t>
            </a:r>
            <a:r>
              <a:rPr lang="ru-RU" altLang="ru-RU" dirty="0">
                <a:latin typeface="Times New Roman" panose="02020603050405020304" pitchFamily="18" charset="0"/>
              </a:rPr>
              <a:t>Тема – это визитная карточка исследования. </a:t>
            </a:r>
          </a:p>
          <a:p>
            <a:pPr algn="just">
              <a:buFont typeface="Wingdings" panose="05000000000000000000" pitchFamily="2" charset="2"/>
              <a:buNone/>
            </a:pPr>
            <a:r>
              <a:rPr lang="ru-RU" altLang="ru-RU" dirty="0">
                <a:latin typeface="Times New Roman" panose="02020603050405020304" pitchFamily="18" charset="0"/>
              </a:rPr>
              <a:t>                                            Формулировка темы в начале работы носит </a:t>
            </a:r>
          </a:p>
          <a:p>
            <a:pPr algn="just">
              <a:buFont typeface="Wingdings" panose="05000000000000000000" pitchFamily="2" charset="2"/>
              <a:buNone/>
            </a:pPr>
            <a:r>
              <a:rPr lang="ru-RU" altLang="ru-RU" dirty="0">
                <a:latin typeface="Times New Roman" panose="02020603050405020304" pitchFamily="18" charset="0"/>
              </a:rPr>
              <a:t>                                            предварительный характер (например, </a:t>
            </a:r>
          </a:p>
          <a:p>
            <a:pPr algn="just">
              <a:buFont typeface="Wingdings" panose="05000000000000000000" pitchFamily="2" charset="2"/>
              <a:buNone/>
            </a:pPr>
            <a:r>
              <a:rPr lang="ru-RU" altLang="ru-RU" dirty="0">
                <a:latin typeface="Times New Roman" panose="02020603050405020304" pitchFamily="18" charset="0"/>
              </a:rPr>
              <a:t>                                            «Что такое облака?», «Пиктография - это язык                </a:t>
            </a:r>
          </a:p>
          <a:p>
            <a:pPr algn="just">
              <a:buFont typeface="Wingdings" panose="05000000000000000000" pitchFamily="2" charset="2"/>
              <a:buNone/>
            </a:pPr>
            <a:r>
              <a:rPr lang="ru-RU" altLang="ru-RU" dirty="0">
                <a:latin typeface="Times New Roman" panose="02020603050405020304" pitchFamily="18" charset="0"/>
              </a:rPr>
              <a:t>                                            прошлого или будущего?» и т.д.)</a:t>
            </a:r>
          </a:p>
          <a:p>
            <a:pPr algn="just">
              <a:buFont typeface="Wingdings" panose="05000000000000000000" pitchFamily="2" charset="2"/>
              <a:buNone/>
            </a:pPr>
            <a:endParaRPr lang="ru-RU" altLang="ru-RU" dirty="0">
              <a:latin typeface="Times New Roman" panose="02020603050405020304" pitchFamily="18" charset="0"/>
            </a:endParaRPr>
          </a:p>
          <a:p>
            <a:pPr algn="just">
              <a:buFont typeface="Wingdings" panose="05000000000000000000" pitchFamily="2" charset="2"/>
              <a:buNone/>
            </a:pPr>
            <a:r>
              <a:rPr lang="ru-RU" altLang="ru-RU" b="1" dirty="0">
                <a:latin typeface="Times New Roman" panose="02020603050405020304" pitchFamily="18" charset="0"/>
              </a:rPr>
              <a:t>                                                   Требованиях к формулировке темы: </a:t>
            </a:r>
          </a:p>
          <a:p>
            <a:pPr algn="just">
              <a:buFont typeface="Wingdings" panose="05000000000000000000" pitchFamily="2" charset="2"/>
              <a:buNone/>
            </a:pPr>
            <a:r>
              <a:rPr lang="ru-RU" altLang="ru-RU" dirty="0">
                <a:latin typeface="Times New Roman" panose="02020603050405020304" pitchFamily="18" charset="0"/>
              </a:rPr>
              <a:t>    1.Тема должна быть сформулирована по возможности лаконично, а используемые при ее формулировке понятия должны быть логически взаимосвязаны.</a:t>
            </a:r>
          </a:p>
          <a:p>
            <a:pPr algn="just">
              <a:buFont typeface="Wingdings" panose="05000000000000000000" pitchFamily="2" charset="2"/>
              <a:buNone/>
            </a:pPr>
            <a:r>
              <a:rPr lang="ru-RU" altLang="ru-RU" dirty="0">
                <a:latin typeface="Times New Roman" panose="02020603050405020304" pitchFamily="18" charset="0"/>
              </a:rPr>
              <a:t>   2. Тема должна быть понятна  не только учителю, но и  ученику.</a:t>
            </a:r>
          </a:p>
          <a:p>
            <a:pPr algn="just">
              <a:buFont typeface="Wingdings" panose="05000000000000000000" pitchFamily="2" charset="2"/>
              <a:buNone/>
            </a:pPr>
            <a:r>
              <a:rPr lang="ru-RU" altLang="ru-RU" dirty="0">
                <a:latin typeface="Times New Roman" panose="02020603050405020304" pitchFamily="18" charset="0"/>
              </a:rPr>
              <a:t>   3.Формулировка темы отражает сосуществование в науке уже известного и ещё не исследованного, т.е. процесс развития научного познания. В конце работы тема может поменяться. </a:t>
            </a:r>
          </a:p>
        </p:txBody>
      </p:sp>
      <p:sp>
        <p:nvSpPr>
          <p:cNvPr id="119810" name="Rectangle 2"/>
          <p:cNvSpPr>
            <a:spLocks noGrp="1" noChangeArrowheads="1"/>
          </p:cNvSpPr>
          <p:nvPr>
            <p:ph type="title"/>
          </p:nvPr>
        </p:nvSpPr>
        <p:spPr>
          <a:xfrm>
            <a:off x="2063751" y="277813"/>
            <a:ext cx="8353425" cy="1143000"/>
          </a:xfrm>
        </p:spPr>
        <p:txBody>
          <a:bodyPr/>
          <a:lstStyle/>
          <a:p>
            <a:r>
              <a:rPr lang="en-US" altLang="ru-RU" sz="5400" b="1" i="1" dirty="0">
                <a:solidFill>
                  <a:schemeClr val="accent2"/>
                </a:solidFill>
              </a:rPr>
              <a:t>    </a:t>
            </a:r>
            <a:r>
              <a:rPr lang="ru-RU" altLang="ru-RU" sz="5400" b="1" i="1" dirty="0">
                <a:solidFill>
                  <a:schemeClr val="accent2"/>
                </a:solidFill>
              </a:rPr>
              <a:t> </a:t>
            </a:r>
            <a:r>
              <a:rPr lang="ru-RU" altLang="ru-RU" sz="4400" b="1" i="1" dirty="0">
                <a:solidFill>
                  <a:schemeClr val="accent2"/>
                </a:solidFill>
                <a:latin typeface="Century Schoolbook" panose="02040604050505020304" pitchFamily="18" charset="0"/>
              </a:rPr>
              <a:t>Формулировка  темы</a:t>
            </a:r>
          </a:p>
        </p:txBody>
      </p:sp>
      <p:pic>
        <p:nvPicPr>
          <p:cNvPr id="119812" name="Picture 4" descr="stuff_00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5188" y="1844676"/>
            <a:ext cx="2520950" cy="2232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2936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5" name="Rectangle 3"/>
          <p:cNvSpPr>
            <a:spLocks noGrp="1" noChangeArrowheads="1"/>
          </p:cNvSpPr>
          <p:nvPr>
            <p:ph type="body" sz="half" idx="2"/>
          </p:nvPr>
        </p:nvSpPr>
        <p:spPr>
          <a:xfrm>
            <a:off x="2438400" y="1700213"/>
            <a:ext cx="7772400" cy="4824412"/>
          </a:xfrm>
        </p:spPr>
        <p:txBody>
          <a:bodyPr>
            <a:normAutofit fontScale="92500" lnSpcReduction="20000"/>
          </a:bodyPr>
          <a:lstStyle/>
          <a:p>
            <a:pPr algn="just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ru-RU" altLang="ru-RU" dirty="0">
                <a:latin typeface="Times New Roman" panose="02020603050405020304" pitchFamily="18" charset="0"/>
              </a:rPr>
              <a:t>                                               Обосновать актуальность выбора темы </a:t>
            </a:r>
          </a:p>
          <a:p>
            <a:pPr algn="just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ru-RU" altLang="ru-RU" dirty="0">
                <a:latin typeface="Times New Roman" panose="02020603050405020304" pitchFamily="18" charset="0"/>
              </a:rPr>
              <a:t>                                               исследования – значит,  объяснить </a:t>
            </a:r>
          </a:p>
          <a:p>
            <a:pPr algn="just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ru-RU" altLang="ru-RU" dirty="0">
                <a:latin typeface="Times New Roman" panose="02020603050405020304" pitchFamily="18" charset="0"/>
              </a:rPr>
              <a:t>                                               необходимость изучения данной темы в </a:t>
            </a:r>
          </a:p>
          <a:p>
            <a:pPr algn="just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ru-RU" altLang="ru-RU" dirty="0">
                <a:latin typeface="Times New Roman" panose="02020603050405020304" pitchFamily="18" charset="0"/>
              </a:rPr>
              <a:t>                                               контексте общего процесса научного             </a:t>
            </a:r>
          </a:p>
          <a:p>
            <a:pPr algn="just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ru-RU" altLang="ru-RU" dirty="0">
                <a:latin typeface="Times New Roman" panose="02020603050405020304" pitchFamily="18" charset="0"/>
              </a:rPr>
              <a:t>                                               познания. </a:t>
            </a:r>
          </a:p>
          <a:p>
            <a:pPr algn="just">
              <a:lnSpc>
                <a:spcPct val="90000"/>
              </a:lnSpc>
              <a:buFont typeface="Wingdings" panose="05000000000000000000" pitchFamily="2" charset="2"/>
              <a:buNone/>
            </a:pPr>
            <a:endParaRPr lang="ru-RU" altLang="ru-RU" dirty="0">
              <a:latin typeface="Times New Roman" panose="02020603050405020304" pitchFamily="18" charset="0"/>
            </a:endParaRPr>
          </a:p>
          <a:p>
            <a:pPr algn="just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ru-RU" altLang="ru-RU" b="1" dirty="0">
                <a:latin typeface="Times New Roman" panose="02020603050405020304" pitchFamily="18" charset="0"/>
              </a:rPr>
              <a:t>                                                 Главные правила</a:t>
            </a:r>
            <a:r>
              <a:rPr lang="ru-RU" altLang="ru-RU" dirty="0">
                <a:latin typeface="Times New Roman" panose="02020603050405020304" pitchFamily="18" charset="0"/>
              </a:rPr>
              <a:t>: </a:t>
            </a:r>
          </a:p>
          <a:p>
            <a:pPr algn="just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ru-RU" altLang="ru-RU" dirty="0">
                <a:latin typeface="Times New Roman" panose="02020603050405020304" pitchFamily="18" charset="0"/>
              </a:rPr>
              <a:t>1 Тема исследования выбирается с учетом ее актуальности в современной науке.</a:t>
            </a:r>
          </a:p>
          <a:p>
            <a:pPr algn="just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ru-RU" altLang="ru-RU" dirty="0">
                <a:latin typeface="Times New Roman" panose="02020603050405020304" pitchFamily="18" charset="0"/>
              </a:rPr>
              <a:t>2.   Главную помощь при выборе оказывает  научный руководитель.</a:t>
            </a:r>
          </a:p>
          <a:p>
            <a:pPr algn="just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ru-RU" altLang="ru-RU" dirty="0">
                <a:latin typeface="Times New Roman" panose="02020603050405020304" pitchFamily="18" charset="0"/>
              </a:rPr>
              <a:t>3  Показателем актуальности является наличие проблемы в данной области исследования. (Проблема- некая  противоречивая  ситуация, требующая  разрешения).</a:t>
            </a:r>
          </a:p>
          <a:p>
            <a:pPr algn="just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ru-RU" altLang="ru-RU" dirty="0">
                <a:latin typeface="Times New Roman" panose="02020603050405020304" pitchFamily="18" charset="0"/>
              </a:rPr>
              <a:t>4. Освещение актуальности не должно быть многословным - одна страница.    </a:t>
            </a:r>
          </a:p>
        </p:txBody>
      </p:sp>
      <p:sp>
        <p:nvSpPr>
          <p:cNvPr id="120834" name="Rectangle 2"/>
          <p:cNvSpPr>
            <a:spLocks noGrp="1" noChangeArrowheads="1"/>
          </p:cNvSpPr>
          <p:nvPr>
            <p:ph type="title"/>
          </p:nvPr>
        </p:nvSpPr>
        <p:spPr>
          <a:xfrm>
            <a:off x="1992313" y="277813"/>
            <a:ext cx="8424862" cy="1143000"/>
          </a:xfrm>
        </p:spPr>
        <p:txBody>
          <a:bodyPr/>
          <a:lstStyle/>
          <a:p>
            <a:r>
              <a:rPr lang="ru-RU" altLang="ru-RU" sz="3200" b="1" i="1" dirty="0">
                <a:solidFill>
                  <a:schemeClr val="accent2"/>
                </a:solidFill>
                <a:latin typeface="Century Schoolbook" panose="02040604050505020304" pitchFamily="18" charset="0"/>
              </a:rPr>
              <a:t>    Обоснование актуальности темы</a:t>
            </a:r>
          </a:p>
        </p:txBody>
      </p:sp>
      <p:pic>
        <p:nvPicPr>
          <p:cNvPr id="120837" name="Picture 5" descr="кар1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495550" y="1700214"/>
            <a:ext cx="2592388" cy="2160587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20605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1234" name="Rectangle 2"/>
          <p:cNvSpPr>
            <a:spLocks noGrp="1" noChangeArrowheads="1"/>
          </p:cNvSpPr>
          <p:nvPr>
            <p:ph type="title"/>
          </p:nvPr>
        </p:nvSpPr>
        <p:spPr>
          <a:xfrm>
            <a:off x="2063751" y="277813"/>
            <a:ext cx="8353425" cy="1143000"/>
          </a:xfrm>
        </p:spPr>
        <p:txBody>
          <a:bodyPr/>
          <a:lstStyle/>
          <a:p>
            <a:r>
              <a:rPr lang="ru-RU" altLang="ru-RU" sz="4000" b="1" i="1">
                <a:solidFill>
                  <a:schemeClr val="accent2"/>
                </a:solidFill>
              </a:rPr>
              <a:t/>
            </a:r>
            <a:br>
              <a:rPr lang="ru-RU" altLang="ru-RU" sz="4000" b="1" i="1">
                <a:solidFill>
                  <a:schemeClr val="accent2"/>
                </a:solidFill>
              </a:rPr>
            </a:br>
            <a:r>
              <a:rPr lang="ru-RU" altLang="ru-RU" sz="3600" b="1" i="1">
                <a:solidFill>
                  <a:schemeClr val="accent2"/>
                </a:solidFill>
                <a:latin typeface="Century Schoolbook" panose="02040604050505020304" pitchFamily="18" charset="0"/>
              </a:rPr>
              <a:t>Изучение  научной  литературы</a:t>
            </a:r>
            <a:br>
              <a:rPr lang="ru-RU" altLang="ru-RU" sz="3600" b="1" i="1">
                <a:solidFill>
                  <a:schemeClr val="accent2"/>
                </a:solidFill>
                <a:latin typeface="Century Schoolbook" panose="02040604050505020304" pitchFamily="18" charset="0"/>
              </a:rPr>
            </a:br>
            <a:endParaRPr lang="ru-RU" altLang="ru-RU" sz="3600" b="1" i="1">
              <a:solidFill>
                <a:schemeClr val="accent2"/>
              </a:solidFill>
              <a:latin typeface="Century Schoolbook" panose="02040604050505020304" pitchFamily="18" charset="0"/>
            </a:endParaRPr>
          </a:p>
        </p:txBody>
      </p:sp>
      <p:sp>
        <p:nvSpPr>
          <p:cNvPr id="3512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438400" y="1600200"/>
            <a:ext cx="7772400" cy="5257800"/>
          </a:xfrm>
        </p:spPr>
        <p:txBody>
          <a:bodyPr>
            <a:normAutofit fontScale="92500" lnSpcReduction="20000"/>
          </a:bodyPr>
          <a:lstStyle/>
          <a:p>
            <a:pPr algn="just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ru-RU" altLang="ru-RU" sz="1200" dirty="0"/>
              <a:t>     </a:t>
            </a:r>
            <a:r>
              <a:rPr lang="ru-RU" altLang="ru-RU" sz="1800" dirty="0">
                <a:latin typeface="Times New Roman" panose="02020603050405020304" pitchFamily="18" charset="0"/>
              </a:rPr>
              <a:t>Приступая  к проведению  научно- исследовательской работы, необходимо              </a:t>
            </a:r>
          </a:p>
          <a:p>
            <a:pPr algn="just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ru-RU" altLang="ru-RU" sz="1800" dirty="0">
                <a:latin typeface="Times New Roman" panose="02020603050405020304" pitchFamily="18" charset="0"/>
              </a:rPr>
              <a:t>                                              изучить научную литературу по данному вопросу.</a:t>
            </a:r>
            <a:r>
              <a:rPr lang="en-US" altLang="ru-RU" sz="1800" dirty="0">
                <a:latin typeface="Times New Roman" panose="02020603050405020304" pitchFamily="18" charset="0"/>
              </a:rPr>
              <a:t> </a:t>
            </a:r>
            <a:r>
              <a:rPr lang="ru-RU" altLang="ru-RU" sz="1800" dirty="0">
                <a:latin typeface="Times New Roman" panose="02020603050405020304" pitchFamily="18" charset="0"/>
              </a:rPr>
              <a:t> </a:t>
            </a:r>
          </a:p>
          <a:p>
            <a:pPr algn="just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ru-RU" altLang="ru-RU" sz="1800" dirty="0">
                <a:latin typeface="Times New Roman" panose="02020603050405020304" pitchFamily="18" charset="0"/>
              </a:rPr>
              <a:t>                                              Поначалу может сложиться впечатление, что</a:t>
            </a:r>
            <a:r>
              <a:rPr lang="en-US" altLang="ru-RU" sz="1800" dirty="0">
                <a:latin typeface="Times New Roman" panose="02020603050405020304" pitchFamily="18" charset="0"/>
              </a:rPr>
              <a:t> </a:t>
            </a:r>
            <a:r>
              <a:rPr lang="ru-RU" altLang="ru-RU" sz="1800" dirty="0">
                <a:latin typeface="Times New Roman" panose="02020603050405020304" pitchFamily="18" charset="0"/>
              </a:rPr>
              <a:t> </a:t>
            </a:r>
          </a:p>
          <a:p>
            <a:pPr algn="just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ru-RU" altLang="ru-RU" sz="1800" dirty="0">
                <a:latin typeface="Times New Roman" panose="02020603050405020304" pitchFamily="18" charset="0"/>
              </a:rPr>
              <a:t>                                              трудно найти  в большом количестве книг, газет и  </a:t>
            </a:r>
          </a:p>
          <a:p>
            <a:pPr algn="just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ru-RU" altLang="ru-RU" sz="1800" dirty="0">
                <a:latin typeface="Times New Roman" panose="02020603050405020304" pitchFamily="18" charset="0"/>
              </a:rPr>
              <a:t>                                              журналов именно то, что надо по теме. Это  </a:t>
            </a:r>
          </a:p>
          <a:p>
            <a:pPr algn="just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ru-RU" altLang="ru-RU" sz="1800" dirty="0">
                <a:latin typeface="Times New Roman" panose="02020603050405020304" pitchFamily="18" charset="0"/>
              </a:rPr>
              <a:t>                                              затруднение будет достаточно  легко преодолено, </a:t>
            </a:r>
          </a:p>
          <a:p>
            <a:pPr algn="just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ru-RU" altLang="ru-RU" sz="1800" dirty="0">
                <a:latin typeface="Times New Roman" panose="02020603050405020304" pitchFamily="18" charset="0"/>
              </a:rPr>
              <a:t>                                              если вы выберете верный метод ознакомления с                         </a:t>
            </a:r>
          </a:p>
          <a:p>
            <a:pPr algn="just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ru-RU" altLang="ru-RU" sz="1800" dirty="0">
                <a:latin typeface="Times New Roman" panose="02020603050405020304" pitchFamily="18" charset="0"/>
              </a:rPr>
              <a:t>                                              источниками. </a:t>
            </a:r>
          </a:p>
          <a:p>
            <a:pPr algn="just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ru-RU" altLang="ru-RU" sz="1800" dirty="0">
                <a:latin typeface="Times New Roman" panose="02020603050405020304" pitchFamily="18" charset="0"/>
              </a:rPr>
              <a:t>                                                    Работая с литературой по теме, учащийся </a:t>
            </a:r>
          </a:p>
          <a:p>
            <a:pPr algn="just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ru-RU" altLang="ru-RU" sz="1800" dirty="0">
                <a:latin typeface="Times New Roman" panose="02020603050405020304" pitchFamily="18" charset="0"/>
              </a:rPr>
              <a:t>                                              должен владеть различными типами чтения,</a:t>
            </a:r>
          </a:p>
          <a:p>
            <a:pPr algn="just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ru-RU" altLang="ru-RU" sz="1800" dirty="0">
                <a:latin typeface="Times New Roman" panose="02020603050405020304" pitchFamily="18" charset="0"/>
              </a:rPr>
              <a:t>предполагающими различную степень глубины проникновения в материал. </a:t>
            </a:r>
            <a:r>
              <a:rPr lang="ru-RU" altLang="ru-RU" sz="1800" b="1" dirty="0">
                <a:latin typeface="Times New Roman" panose="02020603050405020304" pitchFamily="18" charset="0"/>
              </a:rPr>
              <a:t>Он должен различать</a:t>
            </a:r>
            <a:r>
              <a:rPr lang="ru-RU" altLang="ru-RU" sz="1800" dirty="0">
                <a:latin typeface="Times New Roman" panose="02020603050405020304" pitchFamily="18" charset="0"/>
              </a:rPr>
              <a:t>:</a:t>
            </a:r>
          </a:p>
          <a:p>
            <a:pPr algn="just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ru-RU" altLang="ru-RU" sz="1800" b="1" dirty="0">
                <a:latin typeface="Times New Roman" panose="02020603050405020304" pitchFamily="18" charset="0"/>
              </a:rPr>
              <a:t>     </a:t>
            </a:r>
            <a:r>
              <a:rPr lang="ru-RU" altLang="ru-RU" sz="1800" dirty="0">
                <a:latin typeface="Times New Roman" panose="02020603050405020304" pitchFamily="18" charset="0"/>
              </a:rPr>
              <a:t>1.Просмотровое чтение. </a:t>
            </a:r>
          </a:p>
          <a:p>
            <a:pPr algn="just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ru-RU" altLang="ru-RU" sz="1800" dirty="0">
                <a:latin typeface="Times New Roman" panose="02020603050405020304" pitchFamily="18" charset="0"/>
              </a:rPr>
              <a:t>     2. Ознакомительное (выборочное) чтение. </a:t>
            </a:r>
          </a:p>
          <a:p>
            <a:pPr algn="just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ru-RU" altLang="ru-RU" sz="1800" dirty="0">
                <a:latin typeface="Times New Roman" panose="02020603050405020304" pitchFamily="18" charset="0"/>
              </a:rPr>
              <a:t>     3. Изучающее чтение. </a:t>
            </a:r>
          </a:p>
          <a:p>
            <a:pPr algn="just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ru-RU" altLang="ru-RU" sz="1800" dirty="0">
                <a:latin typeface="Times New Roman" panose="02020603050405020304" pitchFamily="18" charset="0"/>
              </a:rPr>
              <a:t>     Освоенный алгоритм работы позволит ученику в дальнейшем свободно ориентироваться в литературе по избранной для исследования теме. </a:t>
            </a:r>
          </a:p>
          <a:p>
            <a:pPr algn="just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ru-RU" altLang="ru-RU" sz="1800" dirty="0">
                <a:latin typeface="Times New Roman" panose="02020603050405020304" pitchFamily="18" charset="0"/>
              </a:rPr>
              <a:t>       </a:t>
            </a:r>
          </a:p>
        </p:txBody>
      </p:sp>
      <p:pic>
        <p:nvPicPr>
          <p:cNvPr id="351236" name="Picture 4" descr="PE00014_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5188" y="2133600"/>
            <a:ext cx="2881312" cy="21605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51237" name="Text Box 5"/>
          <p:cNvSpPr txBox="1">
            <a:spLocks noChangeArrowheads="1"/>
          </p:cNvSpPr>
          <p:nvPr/>
        </p:nvSpPr>
        <p:spPr bwMode="auto">
          <a:xfrm>
            <a:off x="2474913" y="6184901"/>
            <a:ext cx="1841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ru-RU" altLang="ru-RU">
              <a:latin typeface="Arial" panose="020B0604020202020204" pitchFamily="34" charset="0"/>
            </a:endParaRPr>
          </a:p>
        </p:txBody>
      </p:sp>
      <p:sp>
        <p:nvSpPr>
          <p:cNvPr id="351239" name="Text Box 7"/>
          <p:cNvSpPr txBox="1">
            <a:spLocks noChangeArrowheads="1"/>
          </p:cNvSpPr>
          <p:nvPr/>
        </p:nvSpPr>
        <p:spPr bwMode="auto">
          <a:xfrm>
            <a:off x="9748838" y="6586538"/>
            <a:ext cx="1841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580259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z="4400" b="1" i="1">
                <a:solidFill>
                  <a:srgbClr val="0000FF"/>
                </a:solidFill>
                <a:latin typeface="Century Schoolbook" panose="02040604050505020304" pitchFamily="18" charset="0"/>
              </a:rPr>
              <a:t> Определение  гипотезы</a:t>
            </a:r>
            <a:r>
              <a:rPr lang="ru-RU" altLang="ru-RU" sz="4800"/>
              <a:t> </a:t>
            </a:r>
          </a:p>
        </p:txBody>
      </p:sp>
      <p:sp>
        <p:nvSpPr>
          <p:cNvPr id="1228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135188" y="1600201"/>
            <a:ext cx="8208962" cy="4708525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ru-RU" altLang="ru-RU" sz="2400">
                <a:latin typeface="Times New Roman" panose="02020603050405020304" pitchFamily="18" charset="0"/>
              </a:rPr>
              <a:t>  Гипотеза (  древнегреч.) -это «основание,  предположение». </a:t>
            </a:r>
          </a:p>
          <a:p>
            <a:pPr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ru-RU" altLang="ru-RU" sz="2400">
                <a:latin typeface="Times New Roman" panose="02020603050405020304" pitchFamily="18" charset="0"/>
              </a:rPr>
              <a:t>   В современной научной  практике   гипотеза определяется как научно обоснованное  предположение об условиях решения проблемы.  </a:t>
            </a:r>
          </a:p>
          <a:p>
            <a:pPr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ru-RU" altLang="ru-RU" sz="2400">
                <a:latin typeface="Times New Roman" panose="02020603050405020304" pitchFamily="18" charset="0"/>
              </a:rPr>
              <a:t>     Гипотеза должна </a:t>
            </a:r>
            <a:r>
              <a:rPr lang="ru-RU" altLang="ru-RU" sz="2400" b="1">
                <a:latin typeface="Times New Roman" panose="02020603050405020304" pitchFamily="18" charset="0"/>
              </a:rPr>
              <a:t>соответствовать ряду требований</a:t>
            </a:r>
            <a:r>
              <a:rPr lang="ru-RU" altLang="ru-RU" sz="2400">
                <a:latin typeface="Times New Roman" panose="02020603050405020304" pitchFamily="18" charset="0"/>
              </a:rPr>
              <a:t>:</a:t>
            </a:r>
          </a:p>
          <a:p>
            <a:pPr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ru-RU" altLang="ru-RU" sz="2400">
                <a:latin typeface="Times New Roman" panose="02020603050405020304" pitchFamily="18" charset="0"/>
              </a:rPr>
              <a:t>                                   - быть проверяемой;</a:t>
            </a:r>
          </a:p>
          <a:p>
            <a:pPr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ru-RU" altLang="ru-RU" sz="2400">
                <a:latin typeface="Times New Roman" panose="02020603050405020304" pitchFamily="18" charset="0"/>
              </a:rPr>
              <a:t>                                   - содержать предположение;</a:t>
            </a:r>
          </a:p>
          <a:p>
            <a:pPr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ru-RU" altLang="ru-RU" sz="2400">
                <a:latin typeface="Times New Roman" panose="02020603050405020304" pitchFamily="18" charset="0"/>
              </a:rPr>
              <a:t>                                  - быть логически непротиворечивой;</a:t>
            </a:r>
          </a:p>
          <a:p>
            <a:pPr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ru-RU" altLang="ru-RU" sz="2400">
                <a:latin typeface="Times New Roman" panose="02020603050405020304" pitchFamily="18" charset="0"/>
              </a:rPr>
              <a:t>                                  - соответствовать фактам.</a:t>
            </a:r>
          </a:p>
          <a:p>
            <a:pPr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ru-RU" altLang="ru-RU" sz="2400">
                <a:latin typeface="Times New Roman" panose="02020603050405020304" pitchFamily="18" charset="0"/>
              </a:rPr>
              <a:t>                                         При формулировке гипотезы обычно     </a:t>
            </a:r>
          </a:p>
          <a:p>
            <a:pPr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ru-RU" altLang="ru-RU" sz="2400">
                <a:latin typeface="Times New Roman" panose="02020603050405020304" pitchFamily="18" charset="0"/>
              </a:rPr>
              <a:t>                             используются словесные конструкции вида:     </a:t>
            </a:r>
          </a:p>
          <a:p>
            <a:pPr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ru-RU" altLang="ru-RU" sz="2400">
                <a:latin typeface="Times New Roman" panose="02020603050405020304" pitchFamily="18" charset="0"/>
              </a:rPr>
              <a:t>            «если…, то….»; «так…, как..»; «при условии,  что…».</a:t>
            </a:r>
          </a:p>
        </p:txBody>
      </p:sp>
      <p:pic>
        <p:nvPicPr>
          <p:cNvPr id="122889" name="Picture 9" descr="BD19695_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9531" y="3297601"/>
            <a:ext cx="1611313" cy="26654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09848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Rectangle 2"/>
          <p:cNvSpPr>
            <a:spLocks noGrp="1" noChangeArrowheads="1"/>
          </p:cNvSpPr>
          <p:nvPr>
            <p:ph type="title"/>
          </p:nvPr>
        </p:nvSpPr>
        <p:spPr>
          <a:xfrm>
            <a:off x="2063750" y="277813"/>
            <a:ext cx="8604250" cy="1143000"/>
          </a:xfrm>
        </p:spPr>
        <p:txBody>
          <a:bodyPr/>
          <a:lstStyle/>
          <a:p>
            <a:r>
              <a:rPr lang="ru-RU" altLang="ru-RU" sz="4400" b="1" i="1">
                <a:solidFill>
                  <a:schemeClr val="accent2"/>
                </a:solidFill>
              </a:rPr>
              <a:t> </a:t>
            </a:r>
            <a:r>
              <a:rPr lang="ru-RU" altLang="ru-RU" sz="4000" b="1" i="1">
                <a:solidFill>
                  <a:schemeClr val="accent2"/>
                </a:solidFill>
                <a:latin typeface="Century Schoolbook" panose="02040604050505020304" pitchFamily="18" charset="0"/>
              </a:rPr>
              <a:t>Цель и задачи исследования</a:t>
            </a:r>
            <a:r>
              <a:rPr lang="ru-RU" altLang="ru-RU" sz="3400"/>
              <a:t> </a:t>
            </a:r>
          </a:p>
        </p:txBody>
      </p:sp>
      <p:sp>
        <p:nvSpPr>
          <p:cNvPr id="1239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063750" y="1600200"/>
            <a:ext cx="8147050" cy="5257800"/>
          </a:xfrm>
        </p:spPr>
        <p:txBody>
          <a:bodyPr/>
          <a:lstStyle/>
          <a:p>
            <a:pPr algn="just">
              <a:buFont typeface="Wingdings" panose="05000000000000000000" pitchFamily="2" charset="2"/>
              <a:buNone/>
            </a:pPr>
            <a:r>
              <a:rPr lang="ru-RU" altLang="ru-RU" sz="2400">
                <a:latin typeface="Times New Roman" panose="02020603050405020304" pitchFamily="18" charset="0"/>
              </a:rPr>
              <a:t>     </a:t>
            </a:r>
            <a:r>
              <a:rPr lang="ru-RU" altLang="ru-RU" sz="2400" b="1">
                <a:latin typeface="Times New Roman" panose="02020603050405020304" pitchFamily="18" charset="0"/>
              </a:rPr>
              <a:t>Цель исследования</a:t>
            </a:r>
            <a:r>
              <a:rPr lang="ru-RU" altLang="ru-RU" sz="2400">
                <a:latin typeface="Times New Roman" panose="02020603050405020304" pitchFamily="18" charset="0"/>
              </a:rPr>
              <a:t> – это конечный результат, которого хотел бы достичь исследователь при завершении своей работы. Формулировку цели исследования можно начинать с традиционно-принятых  слов:</a:t>
            </a:r>
          </a:p>
          <a:p>
            <a:pPr algn="just">
              <a:buFont typeface="Wingdings" panose="05000000000000000000" pitchFamily="2" charset="2"/>
              <a:buNone/>
            </a:pPr>
            <a:r>
              <a:rPr lang="ru-RU" altLang="ru-RU" sz="2400">
                <a:latin typeface="Times New Roman" panose="02020603050405020304" pitchFamily="18" charset="0"/>
              </a:rPr>
              <a:t>     выявить…;    установить….;  обосновать…;    уточнить…;  объяснить;  доказать;           разработать….</a:t>
            </a:r>
          </a:p>
          <a:p>
            <a:pPr algn="just">
              <a:buFont typeface="Wingdings" panose="05000000000000000000" pitchFamily="2" charset="2"/>
              <a:buNone/>
            </a:pPr>
            <a:r>
              <a:rPr lang="ru-RU" altLang="ru-RU" sz="2400">
                <a:latin typeface="Times New Roman" panose="02020603050405020304" pitchFamily="18" charset="0"/>
              </a:rPr>
              <a:t>      </a:t>
            </a:r>
            <a:r>
              <a:rPr lang="ru-RU" altLang="ru-RU" sz="2400" b="1">
                <a:latin typeface="Times New Roman" panose="02020603050405020304" pitchFamily="18" charset="0"/>
              </a:rPr>
              <a:t>Задачи исследования</a:t>
            </a:r>
            <a:r>
              <a:rPr lang="ru-RU" altLang="ru-RU" sz="2400">
                <a:latin typeface="Times New Roman" panose="02020603050405020304" pitchFamily="18" charset="0"/>
              </a:rPr>
              <a:t> – это выбор путей и средств, для достижения цели в соответствии с выдвинутой гипотезой. Формулировать задачи необходимо очень тщательно, так как описание их решения в дальнейшем составит содержание глав. Заголовки глав рождаются именно из формулировок задач. </a:t>
            </a:r>
          </a:p>
          <a:p>
            <a:pPr algn="just">
              <a:buFont typeface="Wingdings" panose="05000000000000000000" pitchFamily="2" charset="2"/>
              <a:buNone/>
            </a:pPr>
            <a:endParaRPr lang="ru-RU" altLang="ru-RU" sz="2400">
              <a:latin typeface="Times New Roman" panose="02020603050405020304" pitchFamily="18" charset="0"/>
            </a:endParaRPr>
          </a:p>
          <a:p>
            <a:pPr algn="just">
              <a:buFont typeface="Wingdings" panose="05000000000000000000" pitchFamily="2" charset="2"/>
              <a:buNone/>
            </a:pPr>
            <a:endParaRPr lang="ru-RU" altLang="ru-RU" sz="240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04928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785814" y="414338"/>
            <a:ext cx="8820150" cy="1143000"/>
          </a:xfrm>
        </p:spPr>
        <p:txBody>
          <a:bodyPr/>
          <a:lstStyle/>
          <a:p>
            <a:r>
              <a:rPr lang="ru-RU" altLang="ru-RU" sz="3600" b="1" i="1" dirty="0">
                <a:solidFill>
                  <a:schemeClr val="accent2"/>
                </a:solidFill>
              </a:rPr>
              <a:t> </a:t>
            </a:r>
            <a:r>
              <a:rPr lang="ru-RU" altLang="ru-RU" sz="3200" b="1" i="1" dirty="0">
                <a:solidFill>
                  <a:schemeClr val="accent2"/>
                </a:solidFill>
                <a:latin typeface="Century Schoolbook" panose="02040604050505020304" pitchFamily="18" charset="0"/>
              </a:rPr>
              <a:t>Классификация   задач  исследования</a:t>
            </a:r>
          </a:p>
        </p:txBody>
      </p:sp>
      <p:graphicFrame>
        <p:nvGraphicFramePr>
          <p:cNvPr id="2" name="Схема 1"/>
          <p:cNvGraphicFramePr/>
          <p:nvPr/>
        </p:nvGraphicFramePr>
        <p:xfrm>
          <a:off x="2422525" y="1557338"/>
          <a:ext cx="7704138" cy="19431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8210" name="Rectangle 18"/>
          <p:cNvSpPr>
            <a:spLocks noChangeArrowheads="1"/>
          </p:cNvSpPr>
          <p:nvPr/>
        </p:nvSpPr>
        <p:spPr bwMode="auto">
          <a:xfrm>
            <a:off x="2208213" y="3644901"/>
            <a:ext cx="2303462" cy="2881313"/>
          </a:xfrm>
          <a:prstGeom prst="rect">
            <a:avLst/>
          </a:prstGeom>
          <a:solidFill>
            <a:srgbClr val="FFFF6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just">
              <a:spcBef>
                <a:spcPct val="20000"/>
              </a:spcBef>
              <a:buClr>
                <a:schemeClr val="folHlink"/>
              </a:buClr>
              <a:buSzPct val="90000"/>
              <a:buFont typeface="Wingdings" panose="05000000000000000000" pitchFamily="2" charset="2"/>
              <a:buNone/>
            </a:pPr>
            <a:endParaRPr lang="ru-RU" altLang="ru-RU" sz="1400" dirty="0">
              <a:latin typeface="Times New Roman" panose="02020603050405020304" pitchFamily="18" charset="0"/>
            </a:endParaRPr>
          </a:p>
          <a:p>
            <a:pPr algn="just">
              <a:spcBef>
                <a:spcPct val="20000"/>
              </a:spcBef>
              <a:buClr>
                <a:schemeClr val="folHlink"/>
              </a:buClr>
              <a:buSzPct val="90000"/>
              <a:buFont typeface="Wingdings" panose="05000000000000000000" pitchFamily="2" charset="2"/>
              <a:buNone/>
            </a:pPr>
            <a:r>
              <a:rPr lang="ru-RU" altLang="ru-RU" sz="1400" dirty="0">
                <a:solidFill>
                  <a:srgbClr val="002060"/>
                </a:solidFill>
                <a:latin typeface="Times New Roman" panose="02020603050405020304" pitchFamily="18" charset="0"/>
              </a:rPr>
              <a:t>Служат для иллюстрации</a:t>
            </a:r>
          </a:p>
          <a:p>
            <a:pPr algn="just">
              <a:spcBef>
                <a:spcPct val="20000"/>
              </a:spcBef>
              <a:buClr>
                <a:schemeClr val="folHlink"/>
              </a:buClr>
              <a:buSzPct val="90000"/>
              <a:buFont typeface="Wingdings" panose="05000000000000000000" pitchFamily="2" charset="2"/>
              <a:buNone/>
            </a:pPr>
            <a:r>
              <a:rPr lang="ru-RU" altLang="ru-RU" sz="1400" dirty="0">
                <a:solidFill>
                  <a:srgbClr val="002060"/>
                </a:solidFill>
                <a:latin typeface="Times New Roman" panose="02020603050405020304" pitchFamily="18" charset="0"/>
              </a:rPr>
              <a:t> какого-либо  явления. В </a:t>
            </a:r>
          </a:p>
          <a:p>
            <a:pPr algn="just">
              <a:spcBef>
                <a:spcPct val="20000"/>
              </a:spcBef>
              <a:buClr>
                <a:schemeClr val="folHlink"/>
              </a:buClr>
              <a:buSzPct val="90000"/>
              <a:buFont typeface="Wingdings" panose="05000000000000000000" pitchFamily="2" charset="2"/>
              <a:buNone/>
            </a:pPr>
            <a:r>
              <a:rPr lang="ru-RU" altLang="ru-RU" sz="1400" dirty="0">
                <a:solidFill>
                  <a:srgbClr val="002060"/>
                </a:solidFill>
                <a:latin typeface="Times New Roman" panose="02020603050405020304" pitchFamily="18" charset="0"/>
              </a:rPr>
              <a:t>этом случае  изменяется </a:t>
            </a:r>
          </a:p>
          <a:p>
            <a:pPr algn="just">
              <a:spcBef>
                <a:spcPct val="20000"/>
              </a:spcBef>
              <a:buClr>
                <a:schemeClr val="folHlink"/>
              </a:buClr>
              <a:buSzPct val="90000"/>
              <a:buFont typeface="Wingdings" panose="05000000000000000000" pitchFamily="2" charset="2"/>
              <a:buNone/>
            </a:pPr>
            <a:r>
              <a:rPr lang="ru-RU" altLang="ru-RU" sz="1400" dirty="0">
                <a:solidFill>
                  <a:srgbClr val="002060"/>
                </a:solidFill>
                <a:latin typeface="Times New Roman" panose="02020603050405020304" pitchFamily="18" charset="0"/>
              </a:rPr>
              <a:t>какой-либо  параметр </a:t>
            </a:r>
          </a:p>
          <a:p>
            <a:pPr algn="just">
              <a:spcBef>
                <a:spcPct val="20000"/>
              </a:spcBef>
              <a:buClr>
                <a:schemeClr val="folHlink"/>
              </a:buClr>
              <a:buSzPct val="90000"/>
              <a:buFont typeface="Wingdings" panose="05000000000000000000" pitchFamily="2" charset="2"/>
              <a:buNone/>
            </a:pPr>
            <a:r>
              <a:rPr lang="ru-RU" altLang="ru-RU" sz="1400" dirty="0">
                <a:solidFill>
                  <a:srgbClr val="002060"/>
                </a:solidFill>
                <a:latin typeface="Times New Roman" panose="02020603050405020304" pitchFamily="18" charset="0"/>
              </a:rPr>
              <a:t>(например, температура </a:t>
            </a:r>
          </a:p>
          <a:p>
            <a:pPr algn="just">
              <a:spcBef>
                <a:spcPct val="20000"/>
              </a:spcBef>
              <a:buClr>
                <a:schemeClr val="folHlink"/>
              </a:buClr>
              <a:buSzPct val="90000"/>
              <a:buFont typeface="Wingdings" panose="05000000000000000000" pitchFamily="2" charset="2"/>
              <a:buNone/>
            </a:pPr>
            <a:r>
              <a:rPr lang="ru-RU" altLang="ru-RU" sz="1400" dirty="0">
                <a:solidFill>
                  <a:srgbClr val="002060"/>
                </a:solidFill>
                <a:latin typeface="Times New Roman" panose="02020603050405020304" pitchFamily="18" charset="0"/>
              </a:rPr>
              <a:t>воздуха,) и исследуется</a:t>
            </a:r>
          </a:p>
          <a:p>
            <a:pPr algn="just">
              <a:spcBef>
                <a:spcPct val="20000"/>
              </a:spcBef>
              <a:buClr>
                <a:schemeClr val="folHlink"/>
              </a:buClr>
              <a:buSzPct val="90000"/>
              <a:buFont typeface="Wingdings" panose="05000000000000000000" pitchFamily="2" charset="2"/>
              <a:buNone/>
            </a:pPr>
            <a:r>
              <a:rPr lang="ru-RU" altLang="ru-RU" sz="1400" dirty="0">
                <a:solidFill>
                  <a:srgbClr val="002060"/>
                </a:solidFill>
                <a:latin typeface="Times New Roman" panose="02020603050405020304" pitchFamily="18" charset="0"/>
              </a:rPr>
              <a:t> связанное с этим </a:t>
            </a:r>
          </a:p>
          <a:p>
            <a:pPr algn="just">
              <a:spcBef>
                <a:spcPct val="20000"/>
              </a:spcBef>
              <a:buClr>
                <a:schemeClr val="folHlink"/>
              </a:buClr>
              <a:buSzPct val="90000"/>
              <a:buFont typeface="Wingdings" panose="05000000000000000000" pitchFamily="2" charset="2"/>
              <a:buNone/>
            </a:pPr>
            <a:r>
              <a:rPr lang="ru-RU" altLang="ru-RU" sz="1400" dirty="0">
                <a:solidFill>
                  <a:srgbClr val="002060"/>
                </a:solidFill>
                <a:latin typeface="Times New Roman" panose="02020603050405020304" pitchFamily="18" charset="0"/>
              </a:rPr>
              <a:t>параметром  изменение</a:t>
            </a:r>
          </a:p>
          <a:p>
            <a:pPr algn="just">
              <a:spcBef>
                <a:spcPct val="20000"/>
              </a:spcBef>
              <a:buClr>
                <a:schemeClr val="folHlink"/>
              </a:buClr>
              <a:buSzPct val="90000"/>
              <a:buFont typeface="Wingdings" panose="05000000000000000000" pitchFamily="2" charset="2"/>
              <a:buNone/>
            </a:pPr>
            <a:r>
              <a:rPr lang="ru-RU" altLang="ru-RU" sz="1400" dirty="0">
                <a:solidFill>
                  <a:srgbClr val="002060"/>
                </a:solidFill>
                <a:latin typeface="Times New Roman" panose="02020603050405020304" pitchFamily="18" charset="0"/>
              </a:rPr>
              <a:t>( понижение температуры,). </a:t>
            </a:r>
          </a:p>
          <a:p>
            <a:pPr algn="just">
              <a:spcBef>
                <a:spcPct val="20000"/>
              </a:spcBef>
              <a:buClr>
                <a:schemeClr val="folHlink"/>
              </a:buClr>
              <a:buSzPct val="90000"/>
              <a:buFont typeface="Wingdings" panose="05000000000000000000" pitchFamily="2" charset="2"/>
              <a:buNone/>
            </a:pPr>
            <a:r>
              <a:rPr lang="ru-RU" altLang="ru-RU" sz="1400" dirty="0">
                <a:solidFill>
                  <a:srgbClr val="002060"/>
                </a:solidFill>
                <a:latin typeface="Times New Roman" panose="02020603050405020304" pitchFamily="18" charset="0"/>
              </a:rPr>
              <a:t>Результат стабилен </a:t>
            </a:r>
          </a:p>
          <a:p>
            <a:pPr algn="just">
              <a:spcBef>
                <a:spcPct val="20000"/>
              </a:spcBef>
              <a:buClr>
                <a:schemeClr val="folHlink"/>
              </a:buClr>
              <a:buSzPct val="90000"/>
              <a:buFont typeface="Wingdings" panose="05000000000000000000" pitchFamily="2" charset="2"/>
              <a:buNone/>
            </a:pPr>
            <a:r>
              <a:rPr lang="ru-RU" altLang="ru-RU" sz="1400" dirty="0">
                <a:solidFill>
                  <a:srgbClr val="002060"/>
                </a:solidFill>
                <a:latin typeface="Times New Roman" panose="02020603050405020304" pitchFamily="18" charset="0"/>
              </a:rPr>
              <a:t>и не требует анализа</a:t>
            </a:r>
            <a:r>
              <a:rPr lang="ru-RU" altLang="ru-RU" dirty="0">
                <a:solidFill>
                  <a:srgbClr val="002060"/>
                </a:solidFill>
                <a:latin typeface="Arial" panose="020B0604020202020204" pitchFamily="34" charset="0"/>
              </a:rPr>
              <a:t>. </a:t>
            </a:r>
          </a:p>
          <a:p>
            <a:pPr algn="just"/>
            <a:endParaRPr lang="ru-RU" altLang="ru-RU" dirty="0">
              <a:latin typeface="Arial" panose="020B0604020202020204" pitchFamily="34" charset="0"/>
            </a:endParaRPr>
          </a:p>
        </p:txBody>
      </p:sp>
      <p:sp>
        <p:nvSpPr>
          <p:cNvPr id="8212" name="Rectangle 20"/>
          <p:cNvSpPr>
            <a:spLocks noChangeArrowheads="1"/>
          </p:cNvSpPr>
          <p:nvPr/>
        </p:nvSpPr>
        <p:spPr bwMode="auto">
          <a:xfrm>
            <a:off x="7823202" y="3644900"/>
            <a:ext cx="2303463" cy="2736850"/>
          </a:xfrm>
          <a:prstGeom prst="rect">
            <a:avLst/>
          </a:prstGeom>
          <a:solidFill>
            <a:srgbClr val="FFFF6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just">
              <a:spcBef>
                <a:spcPct val="20000"/>
              </a:spcBef>
              <a:buClr>
                <a:schemeClr val="folHlink"/>
              </a:buClr>
              <a:buSzPct val="90000"/>
              <a:buFont typeface="Wingdings" panose="05000000000000000000" pitchFamily="2" charset="2"/>
              <a:buNone/>
            </a:pPr>
            <a:r>
              <a:rPr lang="ru-RU" altLang="ru-RU" sz="1600" dirty="0">
                <a:solidFill>
                  <a:srgbClr val="002060"/>
                </a:solidFill>
                <a:latin typeface="Times New Roman" panose="02020603050405020304" pitchFamily="18" charset="0"/>
              </a:rPr>
              <a:t>Эти задачи </a:t>
            </a:r>
          </a:p>
          <a:p>
            <a:pPr algn="just">
              <a:spcBef>
                <a:spcPct val="20000"/>
              </a:spcBef>
              <a:buClr>
                <a:schemeClr val="folHlink"/>
              </a:buClr>
              <a:buSzPct val="90000"/>
              <a:buFont typeface="Wingdings" panose="05000000000000000000" pitchFamily="2" charset="2"/>
              <a:buNone/>
            </a:pPr>
            <a:r>
              <a:rPr lang="ru-RU" altLang="ru-RU" sz="1600" dirty="0">
                <a:solidFill>
                  <a:srgbClr val="002060"/>
                </a:solidFill>
                <a:latin typeface="Times New Roman" panose="02020603050405020304" pitchFamily="18" charset="0"/>
              </a:rPr>
              <a:t> неприменимы</a:t>
            </a:r>
          </a:p>
          <a:p>
            <a:pPr algn="just">
              <a:spcBef>
                <a:spcPct val="20000"/>
              </a:spcBef>
              <a:buClr>
                <a:schemeClr val="folHlink"/>
              </a:buClr>
              <a:buSzPct val="90000"/>
              <a:buFont typeface="Wingdings" panose="05000000000000000000" pitchFamily="2" charset="2"/>
              <a:buNone/>
            </a:pPr>
            <a:r>
              <a:rPr lang="ru-RU" altLang="ru-RU" sz="1600" dirty="0">
                <a:solidFill>
                  <a:srgbClr val="002060"/>
                </a:solidFill>
                <a:latin typeface="Times New Roman" panose="02020603050405020304" pitchFamily="18" charset="0"/>
              </a:rPr>
              <a:t>в образовательном </a:t>
            </a:r>
          </a:p>
          <a:p>
            <a:pPr algn="just">
              <a:spcBef>
                <a:spcPct val="20000"/>
              </a:spcBef>
              <a:buClr>
                <a:schemeClr val="folHlink"/>
              </a:buClr>
              <a:buSzPct val="90000"/>
              <a:buFont typeface="Wingdings" panose="05000000000000000000" pitchFamily="2" charset="2"/>
              <a:buNone/>
            </a:pPr>
            <a:r>
              <a:rPr lang="ru-RU" altLang="ru-RU" sz="1600" dirty="0">
                <a:solidFill>
                  <a:srgbClr val="002060"/>
                </a:solidFill>
                <a:latin typeface="Times New Roman" panose="02020603050405020304" pitchFamily="18" charset="0"/>
              </a:rPr>
              <a:t>процессе, </a:t>
            </a:r>
          </a:p>
          <a:p>
            <a:pPr algn="just">
              <a:spcBef>
                <a:spcPct val="20000"/>
              </a:spcBef>
              <a:buClr>
                <a:schemeClr val="folHlink"/>
              </a:buClr>
              <a:buSzPct val="90000"/>
              <a:buFont typeface="Wingdings" panose="05000000000000000000" pitchFamily="2" charset="2"/>
              <a:buNone/>
            </a:pPr>
            <a:r>
              <a:rPr lang="ru-RU" altLang="ru-RU" sz="1600" dirty="0">
                <a:solidFill>
                  <a:srgbClr val="002060"/>
                </a:solidFill>
                <a:latin typeface="Times New Roman" panose="02020603050405020304" pitchFamily="18" charset="0"/>
              </a:rPr>
              <a:t>так как данные задачи</a:t>
            </a:r>
          </a:p>
          <a:p>
            <a:pPr algn="just">
              <a:spcBef>
                <a:spcPct val="20000"/>
              </a:spcBef>
              <a:buClr>
                <a:schemeClr val="folHlink"/>
              </a:buClr>
              <a:buSzPct val="90000"/>
              <a:buFont typeface="Wingdings" panose="05000000000000000000" pitchFamily="2" charset="2"/>
              <a:buNone/>
            </a:pPr>
            <a:r>
              <a:rPr lang="ru-RU" altLang="ru-RU" sz="1600" dirty="0">
                <a:solidFill>
                  <a:srgbClr val="002060"/>
                </a:solidFill>
                <a:latin typeface="Times New Roman" panose="02020603050405020304" pitchFamily="18" charset="0"/>
              </a:rPr>
              <a:t>решают ученые, </a:t>
            </a:r>
          </a:p>
          <a:p>
            <a:pPr algn="just">
              <a:spcBef>
                <a:spcPct val="20000"/>
              </a:spcBef>
              <a:buClr>
                <a:schemeClr val="folHlink"/>
              </a:buClr>
              <a:buSzPct val="90000"/>
              <a:buFont typeface="Wingdings" panose="05000000000000000000" pitchFamily="2" charset="2"/>
              <a:buNone/>
            </a:pPr>
            <a:r>
              <a:rPr lang="ru-RU" altLang="ru-RU" sz="1600" dirty="0">
                <a:solidFill>
                  <a:srgbClr val="002060"/>
                </a:solidFill>
                <a:latin typeface="Times New Roman" panose="02020603050405020304" pitchFamily="18" charset="0"/>
              </a:rPr>
              <a:t>делая великие открытия</a:t>
            </a:r>
            <a:r>
              <a:rPr lang="ru-RU" altLang="ru-RU" dirty="0">
                <a:solidFill>
                  <a:srgbClr val="002060"/>
                </a:solidFill>
                <a:latin typeface="Arial" panose="020B0604020202020204" pitchFamily="34" charset="0"/>
              </a:rPr>
              <a:t>.</a:t>
            </a:r>
          </a:p>
          <a:p>
            <a:pPr algn="just"/>
            <a:endParaRPr lang="ru-RU" altLang="ru-RU" dirty="0">
              <a:latin typeface="Arial" panose="020B0604020202020204" pitchFamily="34" charset="0"/>
            </a:endParaRPr>
          </a:p>
        </p:txBody>
      </p:sp>
      <p:sp>
        <p:nvSpPr>
          <p:cNvPr id="8216" name="Text Box 24"/>
          <p:cNvSpPr txBox="1">
            <a:spLocks noChangeArrowheads="1"/>
          </p:cNvSpPr>
          <p:nvPr/>
        </p:nvSpPr>
        <p:spPr bwMode="auto">
          <a:xfrm>
            <a:off x="5182281" y="3644900"/>
            <a:ext cx="2184626" cy="2663824"/>
          </a:xfrm>
          <a:prstGeom prst="rect">
            <a:avLst/>
          </a:prstGeom>
          <a:solidFill>
            <a:srgbClr val="FFFF6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ru-RU" altLang="ru-RU" sz="1400" dirty="0">
                <a:solidFill>
                  <a:srgbClr val="002060"/>
                </a:solidFill>
                <a:latin typeface="Times New Roman" panose="02020603050405020304" pitchFamily="18" charset="0"/>
              </a:rPr>
              <a:t>Применяются в школах. В них исследуемая </a:t>
            </a:r>
          </a:p>
          <a:p>
            <a:r>
              <a:rPr lang="ru-RU" altLang="ru-RU" sz="1400" dirty="0">
                <a:solidFill>
                  <a:srgbClr val="002060"/>
                </a:solidFill>
                <a:latin typeface="Times New Roman" panose="02020603050405020304" pitchFamily="18" charset="0"/>
              </a:rPr>
              <a:t>величина зависит  от</a:t>
            </a:r>
          </a:p>
          <a:p>
            <a:r>
              <a:rPr lang="ru-RU" altLang="ru-RU" sz="1400" dirty="0">
                <a:solidFill>
                  <a:srgbClr val="002060"/>
                </a:solidFill>
                <a:latin typeface="Times New Roman" panose="02020603050405020304" pitchFamily="18" charset="0"/>
              </a:rPr>
              <a:t> нескольких несложных факторов  (например, </a:t>
            </a:r>
          </a:p>
          <a:p>
            <a:r>
              <a:rPr lang="ru-RU" altLang="ru-RU" sz="1400" dirty="0">
                <a:solidFill>
                  <a:srgbClr val="002060"/>
                </a:solidFill>
                <a:latin typeface="Times New Roman" panose="02020603050405020304" pitchFamily="18" charset="0"/>
              </a:rPr>
              <a:t>загрязненность местности  зависит от расстояния до трубы завода и метеоусловий, рост  растения зависит от  температуры воздуха и полива  и т.д. ).</a:t>
            </a:r>
          </a:p>
        </p:txBody>
      </p:sp>
      <p:sp>
        <p:nvSpPr>
          <p:cNvPr id="8224" name="Line 32"/>
          <p:cNvSpPr>
            <a:spLocks noChangeShapeType="1"/>
          </p:cNvSpPr>
          <p:nvPr/>
        </p:nvSpPr>
        <p:spPr bwMode="auto">
          <a:xfrm>
            <a:off x="8975725" y="3500438"/>
            <a:ext cx="0" cy="1444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8225" name="Line 33"/>
          <p:cNvSpPr>
            <a:spLocks noChangeShapeType="1"/>
          </p:cNvSpPr>
          <p:nvPr/>
        </p:nvSpPr>
        <p:spPr bwMode="auto">
          <a:xfrm>
            <a:off x="6167438" y="3500438"/>
            <a:ext cx="0" cy="1444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8226" name="Line 34"/>
          <p:cNvSpPr>
            <a:spLocks noChangeShapeType="1"/>
          </p:cNvSpPr>
          <p:nvPr/>
        </p:nvSpPr>
        <p:spPr bwMode="auto">
          <a:xfrm>
            <a:off x="3575050" y="3500438"/>
            <a:ext cx="0" cy="1444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148408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dirty="0"/>
              <a:t>     </a:t>
            </a:r>
            <a:r>
              <a:rPr lang="ru-RU" altLang="ru-RU" sz="4000" b="1" i="1" dirty="0">
                <a:solidFill>
                  <a:schemeClr val="accent2"/>
                </a:solidFill>
                <a:latin typeface="Century Schoolbook" panose="02040604050505020304" pitchFamily="18" charset="0"/>
              </a:rPr>
              <a:t>Методы  исследования</a:t>
            </a:r>
          </a:p>
        </p:txBody>
      </p:sp>
      <p:graphicFrame>
        <p:nvGraphicFramePr>
          <p:cNvPr id="2" name="Схема 1"/>
          <p:cNvGraphicFramePr/>
          <p:nvPr/>
        </p:nvGraphicFramePr>
        <p:xfrm>
          <a:off x="2279651" y="1628775"/>
          <a:ext cx="7993063" cy="17287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33134" name="Text Box 14"/>
          <p:cNvSpPr txBox="1">
            <a:spLocks noChangeArrowheads="1"/>
          </p:cNvSpPr>
          <p:nvPr/>
        </p:nvSpPr>
        <p:spPr bwMode="auto">
          <a:xfrm>
            <a:off x="2547938" y="4240213"/>
            <a:ext cx="1841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ru-RU" altLang="ru-RU">
              <a:latin typeface="Arial" panose="020B0604020202020204" pitchFamily="34" charset="0"/>
            </a:endParaRPr>
          </a:p>
        </p:txBody>
      </p:sp>
      <p:sp>
        <p:nvSpPr>
          <p:cNvPr id="133135" name="Text Box 15"/>
          <p:cNvSpPr txBox="1">
            <a:spLocks noChangeArrowheads="1"/>
          </p:cNvSpPr>
          <p:nvPr/>
        </p:nvSpPr>
        <p:spPr bwMode="auto">
          <a:xfrm>
            <a:off x="2547938" y="4168776"/>
            <a:ext cx="1841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ru-RU" altLang="ru-RU">
              <a:latin typeface="Arial" panose="020B0604020202020204" pitchFamily="34" charset="0"/>
            </a:endParaRPr>
          </a:p>
        </p:txBody>
      </p:sp>
      <p:sp>
        <p:nvSpPr>
          <p:cNvPr id="133161" name="Rectangle 41"/>
          <p:cNvSpPr>
            <a:spLocks noChangeArrowheads="1"/>
          </p:cNvSpPr>
          <p:nvPr/>
        </p:nvSpPr>
        <p:spPr bwMode="auto">
          <a:xfrm>
            <a:off x="2063751" y="3789363"/>
            <a:ext cx="2809875" cy="1727200"/>
          </a:xfrm>
          <a:prstGeom prst="rect">
            <a:avLst/>
          </a:prstGeom>
          <a:solidFill>
            <a:srgbClr val="FFFF6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ru-RU" altLang="ru-RU" sz="2000" dirty="0">
                <a:solidFill>
                  <a:srgbClr val="002060"/>
                </a:solidFill>
                <a:latin typeface="Times New Roman" panose="02020603050405020304" pitchFamily="18" charset="0"/>
              </a:rPr>
              <a:t>Моделирование</a:t>
            </a:r>
          </a:p>
          <a:p>
            <a:r>
              <a:rPr lang="ru-RU" altLang="ru-RU" sz="2000" dirty="0">
                <a:solidFill>
                  <a:srgbClr val="002060"/>
                </a:solidFill>
                <a:latin typeface="Times New Roman" panose="02020603050405020304" pitchFamily="18" charset="0"/>
              </a:rPr>
              <a:t>Абстрагирование</a:t>
            </a:r>
          </a:p>
          <a:p>
            <a:r>
              <a:rPr lang="ru-RU" altLang="ru-RU" sz="2000" dirty="0">
                <a:solidFill>
                  <a:srgbClr val="002060"/>
                </a:solidFill>
                <a:latin typeface="Times New Roman" panose="02020603050405020304" pitchFamily="18" charset="0"/>
              </a:rPr>
              <a:t>Анализ и синтез</a:t>
            </a:r>
          </a:p>
          <a:p>
            <a:r>
              <a:rPr lang="ru-RU" altLang="ru-RU" sz="2000" dirty="0">
                <a:solidFill>
                  <a:srgbClr val="002060"/>
                </a:solidFill>
                <a:latin typeface="Times New Roman" panose="02020603050405020304" pitchFamily="18" charset="0"/>
              </a:rPr>
              <a:t>От простого к сложному</a:t>
            </a:r>
          </a:p>
          <a:p>
            <a:endParaRPr lang="ru-RU" altLang="ru-RU" sz="2000" dirty="0">
              <a:latin typeface="Times New Roman" panose="02020603050405020304" pitchFamily="18" charset="0"/>
            </a:endParaRPr>
          </a:p>
        </p:txBody>
      </p:sp>
      <p:sp>
        <p:nvSpPr>
          <p:cNvPr id="133163" name="Rectangle 43"/>
          <p:cNvSpPr>
            <a:spLocks noChangeArrowheads="1"/>
          </p:cNvSpPr>
          <p:nvPr/>
        </p:nvSpPr>
        <p:spPr bwMode="auto">
          <a:xfrm>
            <a:off x="5232401" y="3789363"/>
            <a:ext cx="2303463" cy="1727200"/>
          </a:xfrm>
          <a:prstGeom prst="rect">
            <a:avLst/>
          </a:prstGeom>
          <a:solidFill>
            <a:srgbClr val="FFFF6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ru-RU" altLang="ru-RU" sz="2000" dirty="0">
                <a:solidFill>
                  <a:srgbClr val="002060"/>
                </a:solidFill>
                <a:latin typeface="Times New Roman" panose="02020603050405020304" pitchFamily="18" charset="0"/>
              </a:rPr>
              <a:t>Наблюдение</a:t>
            </a:r>
          </a:p>
          <a:p>
            <a:r>
              <a:rPr lang="ru-RU" altLang="ru-RU" sz="2000" dirty="0">
                <a:solidFill>
                  <a:srgbClr val="002060"/>
                </a:solidFill>
                <a:latin typeface="Times New Roman" panose="02020603050405020304" pitchFamily="18" charset="0"/>
              </a:rPr>
              <a:t>Сравнение</a:t>
            </a:r>
          </a:p>
          <a:p>
            <a:r>
              <a:rPr lang="ru-RU" altLang="ru-RU" sz="2000" dirty="0">
                <a:solidFill>
                  <a:srgbClr val="002060"/>
                </a:solidFill>
                <a:latin typeface="Times New Roman" panose="02020603050405020304" pitchFamily="18" charset="0"/>
              </a:rPr>
              <a:t>Эксперимент</a:t>
            </a:r>
          </a:p>
          <a:p>
            <a:r>
              <a:rPr lang="ru-RU" altLang="ru-RU" sz="2000" dirty="0">
                <a:solidFill>
                  <a:srgbClr val="002060"/>
                </a:solidFill>
                <a:latin typeface="Times New Roman" panose="02020603050405020304" pitchFamily="18" charset="0"/>
              </a:rPr>
              <a:t>Тестирование</a:t>
            </a:r>
          </a:p>
          <a:p>
            <a:r>
              <a:rPr lang="ru-RU" altLang="ru-RU" sz="2000" dirty="0">
                <a:solidFill>
                  <a:srgbClr val="002060"/>
                </a:solidFill>
                <a:latin typeface="Times New Roman" panose="02020603050405020304" pitchFamily="18" charset="0"/>
              </a:rPr>
              <a:t>Интервьюирование</a:t>
            </a:r>
          </a:p>
        </p:txBody>
      </p:sp>
      <p:sp>
        <p:nvSpPr>
          <p:cNvPr id="133167" name="Text Box 47"/>
          <p:cNvSpPr txBox="1">
            <a:spLocks noChangeArrowheads="1"/>
          </p:cNvSpPr>
          <p:nvPr/>
        </p:nvSpPr>
        <p:spPr bwMode="auto">
          <a:xfrm>
            <a:off x="7967663" y="5734051"/>
            <a:ext cx="1841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ru-RU" altLang="ru-RU">
              <a:latin typeface="Arial" panose="020B0604020202020204" pitchFamily="34" charset="0"/>
            </a:endParaRPr>
          </a:p>
        </p:txBody>
      </p:sp>
      <p:sp>
        <p:nvSpPr>
          <p:cNvPr id="133170" name="Text Box 50"/>
          <p:cNvSpPr txBox="1">
            <a:spLocks noChangeArrowheads="1"/>
          </p:cNvSpPr>
          <p:nvPr/>
        </p:nvSpPr>
        <p:spPr bwMode="auto">
          <a:xfrm>
            <a:off x="7956142" y="3825082"/>
            <a:ext cx="2376488" cy="1616075"/>
          </a:xfrm>
          <a:prstGeom prst="rect">
            <a:avLst/>
          </a:prstGeom>
          <a:solidFill>
            <a:srgbClr val="FFFF6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altLang="ru-RU" sz="2000" dirty="0">
                <a:solidFill>
                  <a:srgbClr val="002060"/>
                </a:solidFill>
                <a:latin typeface="Times New Roman" panose="02020603050405020304" pitchFamily="18" charset="0"/>
              </a:rPr>
              <a:t>Статистические</a:t>
            </a:r>
          </a:p>
          <a:p>
            <a:r>
              <a:rPr lang="ru-RU" altLang="ru-RU" sz="2000" dirty="0">
                <a:solidFill>
                  <a:srgbClr val="002060"/>
                </a:solidFill>
                <a:latin typeface="Times New Roman" panose="02020603050405020304" pitchFamily="18" charset="0"/>
              </a:rPr>
              <a:t>Сетевое </a:t>
            </a:r>
            <a:r>
              <a:rPr lang="ru-RU" altLang="ru-RU" sz="2000" dirty="0" err="1">
                <a:solidFill>
                  <a:srgbClr val="002060"/>
                </a:solidFill>
                <a:latin typeface="Times New Roman" panose="02020603050405020304" pitchFamily="18" charset="0"/>
              </a:rPr>
              <a:t>моделиров</a:t>
            </a:r>
            <a:r>
              <a:rPr lang="ru-RU" altLang="ru-RU" sz="2000" dirty="0">
                <a:solidFill>
                  <a:srgbClr val="002060"/>
                </a:solidFill>
                <a:latin typeface="Times New Roman" panose="02020603050405020304" pitchFamily="18" charset="0"/>
              </a:rPr>
              <a:t>.</a:t>
            </a:r>
          </a:p>
          <a:p>
            <a:r>
              <a:rPr lang="ru-RU" altLang="ru-RU" sz="2000" dirty="0">
                <a:solidFill>
                  <a:srgbClr val="002060"/>
                </a:solidFill>
                <a:latin typeface="Times New Roman" panose="02020603050405020304" pitchFamily="18" charset="0"/>
              </a:rPr>
              <a:t>Программирование</a:t>
            </a:r>
          </a:p>
          <a:p>
            <a:r>
              <a:rPr lang="ru-RU" altLang="ru-RU" sz="2000" dirty="0">
                <a:solidFill>
                  <a:srgbClr val="002060"/>
                </a:solidFill>
                <a:latin typeface="Times New Roman" panose="02020603050405020304" pitchFamily="18" charset="0"/>
              </a:rPr>
              <a:t>Визуализация</a:t>
            </a:r>
          </a:p>
          <a:p>
            <a:endParaRPr lang="ru-RU" altLang="ru-RU" sz="2000" dirty="0">
              <a:latin typeface="Times New Roman" panose="02020603050405020304" pitchFamily="18" charset="0"/>
            </a:endParaRPr>
          </a:p>
        </p:txBody>
      </p:sp>
      <p:sp>
        <p:nvSpPr>
          <p:cNvPr id="133171" name="Text Box 51"/>
          <p:cNvSpPr txBox="1">
            <a:spLocks noChangeArrowheads="1"/>
          </p:cNvSpPr>
          <p:nvPr/>
        </p:nvSpPr>
        <p:spPr bwMode="auto">
          <a:xfrm>
            <a:off x="2063750" y="5918201"/>
            <a:ext cx="8288338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altLang="ru-RU" sz="2800">
                <a:latin typeface="Times New Roman" panose="02020603050405020304" pitchFamily="18" charset="0"/>
              </a:rPr>
              <a:t>Метод – это способ достижения цели  исследования</a:t>
            </a:r>
          </a:p>
        </p:txBody>
      </p:sp>
      <p:sp>
        <p:nvSpPr>
          <p:cNvPr id="133172" name="Line 52"/>
          <p:cNvSpPr>
            <a:spLocks noChangeShapeType="1"/>
          </p:cNvSpPr>
          <p:nvPr/>
        </p:nvSpPr>
        <p:spPr bwMode="auto">
          <a:xfrm>
            <a:off x="3575050" y="3357564"/>
            <a:ext cx="0" cy="3587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33173" name="Line 53"/>
          <p:cNvSpPr>
            <a:spLocks noChangeShapeType="1"/>
          </p:cNvSpPr>
          <p:nvPr/>
        </p:nvSpPr>
        <p:spPr bwMode="auto">
          <a:xfrm>
            <a:off x="6167438" y="3357564"/>
            <a:ext cx="0" cy="3587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33174" name="Line 54"/>
          <p:cNvSpPr>
            <a:spLocks noChangeShapeType="1"/>
          </p:cNvSpPr>
          <p:nvPr/>
        </p:nvSpPr>
        <p:spPr bwMode="auto">
          <a:xfrm>
            <a:off x="8975725" y="3429000"/>
            <a:ext cx="0" cy="2873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0991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Rectangle 2"/>
          <p:cNvSpPr>
            <a:spLocks noGrp="1" noChangeArrowheads="1"/>
          </p:cNvSpPr>
          <p:nvPr>
            <p:ph type="title"/>
          </p:nvPr>
        </p:nvSpPr>
        <p:spPr>
          <a:xfrm>
            <a:off x="2438400" y="277813"/>
            <a:ext cx="8229600" cy="1143000"/>
          </a:xfrm>
        </p:spPr>
        <p:txBody>
          <a:bodyPr/>
          <a:lstStyle/>
          <a:p>
            <a:r>
              <a:rPr lang="ru-RU" altLang="ru-RU" sz="3200" b="1" i="1">
                <a:solidFill>
                  <a:schemeClr val="accent2"/>
                </a:solidFill>
                <a:latin typeface="Century Schoolbook" panose="02040604050505020304" pitchFamily="18" charset="0"/>
              </a:rPr>
              <a:t>Виды  научно-исследовательских         </a:t>
            </a:r>
            <a:br>
              <a:rPr lang="ru-RU" altLang="ru-RU" sz="3200" b="1" i="1">
                <a:solidFill>
                  <a:schemeClr val="accent2"/>
                </a:solidFill>
                <a:latin typeface="Century Schoolbook" panose="02040604050505020304" pitchFamily="18" charset="0"/>
              </a:rPr>
            </a:br>
            <a:r>
              <a:rPr lang="ru-RU" altLang="ru-RU" sz="3200" b="1" i="1">
                <a:solidFill>
                  <a:schemeClr val="accent2"/>
                </a:solidFill>
                <a:latin typeface="Century Schoolbook" panose="02040604050505020304" pitchFamily="18" charset="0"/>
              </a:rPr>
              <a:t>              работ  учащихся</a:t>
            </a:r>
            <a:r>
              <a:rPr lang="ru-RU" altLang="ru-RU" sz="3800"/>
              <a:t>  </a:t>
            </a:r>
          </a:p>
        </p:txBody>
      </p:sp>
      <p:sp>
        <p:nvSpPr>
          <p:cNvPr id="1269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None/>
            </a:pPr>
            <a:r>
              <a:rPr lang="ru-RU" altLang="ru-RU" dirty="0"/>
              <a:t>                   </a:t>
            </a:r>
          </a:p>
        </p:txBody>
      </p:sp>
      <p:sp>
        <p:nvSpPr>
          <p:cNvPr id="126980" name="Rectangle 4"/>
          <p:cNvSpPr>
            <a:spLocks noChangeArrowheads="1"/>
          </p:cNvSpPr>
          <p:nvPr/>
        </p:nvSpPr>
        <p:spPr bwMode="auto">
          <a:xfrm>
            <a:off x="3216275" y="2565400"/>
            <a:ext cx="4103688" cy="431800"/>
          </a:xfrm>
          <a:prstGeom prst="rect">
            <a:avLst/>
          </a:prstGeom>
          <a:solidFill>
            <a:srgbClr val="FFFF6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 altLang="ru-RU" b="1" dirty="0">
                <a:solidFill>
                  <a:srgbClr val="002060"/>
                </a:solidFill>
                <a:latin typeface="Times New Roman" panose="02020603050405020304" pitchFamily="18" charset="0"/>
              </a:rPr>
              <a:t>Информационно-реферативные</a:t>
            </a:r>
          </a:p>
        </p:txBody>
      </p:sp>
      <p:sp>
        <p:nvSpPr>
          <p:cNvPr id="126981" name="Rectangle 5"/>
          <p:cNvSpPr>
            <a:spLocks noChangeArrowheads="1"/>
          </p:cNvSpPr>
          <p:nvPr/>
        </p:nvSpPr>
        <p:spPr bwMode="auto">
          <a:xfrm>
            <a:off x="3648075" y="3357564"/>
            <a:ext cx="4103688" cy="503237"/>
          </a:xfrm>
          <a:prstGeom prst="rect">
            <a:avLst/>
          </a:prstGeom>
          <a:solidFill>
            <a:srgbClr val="FFFF6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ru-RU" altLang="ru-RU">
              <a:latin typeface="Arial" panose="020B0604020202020204" pitchFamily="34" charset="0"/>
            </a:endParaRPr>
          </a:p>
        </p:txBody>
      </p:sp>
      <p:sp>
        <p:nvSpPr>
          <p:cNvPr id="126990" name="Text Box 14"/>
          <p:cNvSpPr txBox="1">
            <a:spLocks noChangeArrowheads="1"/>
          </p:cNvSpPr>
          <p:nvPr/>
        </p:nvSpPr>
        <p:spPr bwMode="auto">
          <a:xfrm>
            <a:off x="4708525" y="5176838"/>
            <a:ext cx="1841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ru-RU" altLang="ru-RU">
              <a:latin typeface="Arial" panose="020B0604020202020204" pitchFamily="34" charset="0"/>
            </a:endParaRPr>
          </a:p>
        </p:txBody>
      </p:sp>
      <p:sp>
        <p:nvSpPr>
          <p:cNvPr id="126996" name="Rectangle 20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2135188" y="1773239"/>
            <a:ext cx="2519362" cy="503237"/>
          </a:xfrm>
          <a:prstGeom prst="rect">
            <a:avLst/>
          </a:prstGeom>
          <a:solidFill>
            <a:srgbClr val="FFFF6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 altLang="ru-RU" dirty="0">
                <a:solidFill>
                  <a:srgbClr val="002060"/>
                </a:solidFill>
                <a:latin typeface="Arial" panose="020B0604020202020204" pitchFamily="34" charset="0"/>
              </a:rPr>
              <a:t>Виды работ учащихся</a:t>
            </a:r>
          </a:p>
        </p:txBody>
      </p:sp>
      <p:sp>
        <p:nvSpPr>
          <p:cNvPr id="127000" name="Text Box 24"/>
          <p:cNvSpPr txBox="1">
            <a:spLocks noChangeArrowheads="1"/>
          </p:cNvSpPr>
          <p:nvPr/>
        </p:nvSpPr>
        <p:spPr bwMode="auto">
          <a:xfrm>
            <a:off x="4419600" y="3665538"/>
            <a:ext cx="1841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ru-RU" altLang="ru-RU">
              <a:latin typeface="Arial" panose="020B0604020202020204" pitchFamily="34" charset="0"/>
            </a:endParaRPr>
          </a:p>
        </p:txBody>
      </p:sp>
      <p:sp>
        <p:nvSpPr>
          <p:cNvPr id="127002" name="Text Box 26"/>
          <p:cNvSpPr txBox="1">
            <a:spLocks noChangeArrowheads="1"/>
          </p:cNvSpPr>
          <p:nvPr/>
        </p:nvSpPr>
        <p:spPr bwMode="auto">
          <a:xfrm>
            <a:off x="4635500" y="4745038"/>
            <a:ext cx="1841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ru-RU" altLang="ru-RU">
              <a:latin typeface="Arial" panose="020B0604020202020204" pitchFamily="34" charset="0"/>
            </a:endParaRPr>
          </a:p>
        </p:txBody>
      </p:sp>
      <p:sp>
        <p:nvSpPr>
          <p:cNvPr id="127003" name="Rectangle 27"/>
          <p:cNvSpPr>
            <a:spLocks noChangeArrowheads="1"/>
          </p:cNvSpPr>
          <p:nvPr/>
        </p:nvSpPr>
        <p:spPr bwMode="auto">
          <a:xfrm>
            <a:off x="4656139" y="4868864"/>
            <a:ext cx="4103687" cy="433387"/>
          </a:xfrm>
          <a:prstGeom prst="rect">
            <a:avLst/>
          </a:prstGeom>
          <a:solidFill>
            <a:srgbClr val="FFFF6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ru-RU" altLang="ru-RU">
              <a:latin typeface="Arial" panose="020B0604020202020204" pitchFamily="34" charset="0"/>
            </a:endParaRPr>
          </a:p>
        </p:txBody>
      </p:sp>
      <p:sp>
        <p:nvSpPr>
          <p:cNvPr id="127004" name="Text Box 28"/>
          <p:cNvSpPr txBox="1">
            <a:spLocks noChangeArrowheads="1"/>
          </p:cNvSpPr>
          <p:nvPr/>
        </p:nvSpPr>
        <p:spPr bwMode="auto">
          <a:xfrm>
            <a:off x="5211763" y="5465763"/>
            <a:ext cx="1841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ru-RU" altLang="ru-RU">
              <a:latin typeface="Arial" panose="020B0604020202020204" pitchFamily="34" charset="0"/>
            </a:endParaRPr>
          </a:p>
        </p:txBody>
      </p:sp>
      <p:sp>
        <p:nvSpPr>
          <p:cNvPr id="127005" name="Rectangle 29"/>
          <p:cNvSpPr>
            <a:spLocks noChangeArrowheads="1"/>
          </p:cNvSpPr>
          <p:nvPr/>
        </p:nvSpPr>
        <p:spPr bwMode="auto">
          <a:xfrm>
            <a:off x="5087939" y="5516564"/>
            <a:ext cx="4103687" cy="504825"/>
          </a:xfrm>
          <a:prstGeom prst="rect">
            <a:avLst/>
          </a:prstGeom>
          <a:solidFill>
            <a:srgbClr val="FFFF6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ru-RU" altLang="ru-RU">
              <a:latin typeface="Arial" panose="020B0604020202020204" pitchFamily="34" charset="0"/>
            </a:endParaRPr>
          </a:p>
        </p:txBody>
      </p:sp>
      <p:sp>
        <p:nvSpPr>
          <p:cNvPr id="127006" name="Text Box 30"/>
          <p:cNvSpPr txBox="1">
            <a:spLocks noChangeArrowheads="1"/>
          </p:cNvSpPr>
          <p:nvPr/>
        </p:nvSpPr>
        <p:spPr bwMode="auto">
          <a:xfrm>
            <a:off x="3648076" y="3429001"/>
            <a:ext cx="3979863" cy="366713"/>
          </a:xfrm>
          <a:prstGeom prst="rect">
            <a:avLst/>
          </a:prstGeom>
          <a:solidFill>
            <a:srgbClr val="FFFF6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altLang="ru-RU" b="1" dirty="0">
                <a:latin typeface="Times New Roman" panose="02020603050405020304" pitchFamily="18" charset="0"/>
              </a:rPr>
              <a:t>    </a:t>
            </a:r>
            <a:r>
              <a:rPr lang="ru-RU" altLang="ru-RU" b="1" dirty="0">
                <a:solidFill>
                  <a:srgbClr val="002060"/>
                </a:solidFill>
                <a:latin typeface="Times New Roman" panose="02020603050405020304" pitchFamily="18" charset="0"/>
              </a:rPr>
              <a:t>Экспериментально</a:t>
            </a:r>
            <a:r>
              <a:rPr lang="ru-RU" altLang="ru-RU" dirty="0">
                <a:solidFill>
                  <a:srgbClr val="002060"/>
                </a:solidFill>
                <a:latin typeface="Arial" panose="020B0604020202020204" pitchFamily="34" charset="0"/>
              </a:rPr>
              <a:t> </a:t>
            </a:r>
            <a:r>
              <a:rPr lang="ru-RU" altLang="ru-RU" b="1" dirty="0">
                <a:solidFill>
                  <a:srgbClr val="002060"/>
                </a:solidFill>
                <a:latin typeface="Times New Roman" panose="02020603050405020304" pitchFamily="18" charset="0"/>
              </a:rPr>
              <a:t>-творческие</a:t>
            </a:r>
          </a:p>
        </p:txBody>
      </p:sp>
      <p:sp>
        <p:nvSpPr>
          <p:cNvPr id="127007" name="Text Box 31"/>
          <p:cNvSpPr txBox="1">
            <a:spLocks noChangeArrowheads="1"/>
          </p:cNvSpPr>
          <p:nvPr/>
        </p:nvSpPr>
        <p:spPr bwMode="auto">
          <a:xfrm>
            <a:off x="4224338" y="4149726"/>
            <a:ext cx="4032250" cy="366713"/>
          </a:xfrm>
          <a:prstGeom prst="rect">
            <a:avLst/>
          </a:prstGeom>
          <a:solidFill>
            <a:srgbClr val="FFFF6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altLang="ru-RU" b="1" dirty="0">
                <a:solidFill>
                  <a:srgbClr val="002060"/>
                </a:solidFill>
                <a:latin typeface="Times New Roman" panose="02020603050405020304" pitchFamily="18" charset="0"/>
              </a:rPr>
              <a:t>Натуралистические и описательные</a:t>
            </a:r>
          </a:p>
        </p:txBody>
      </p:sp>
      <p:sp>
        <p:nvSpPr>
          <p:cNvPr id="127008" name="Text Box 32"/>
          <p:cNvSpPr txBox="1">
            <a:spLocks noChangeArrowheads="1"/>
          </p:cNvSpPr>
          <p:nvPr/>
        </p:nvSpPr>
        <p:spPr bwMode="auto">
          <a:xfrm>
            <a:off x="4708526" y="4868863"/>
            <a:ext cx="3979863" cy="366712"/>
          </a:xfrm>
          <a:prstGeom prst="rect">
            <a:avLst/>
          </a:prstGeom>
          <a:solidFill>
            <a:srgbClr val="FFFF6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altLang="ru-RU" b="1" dirty="0">
                <a:solidFill>
                  <a:srgbClr val="002060"/>
                </a:solidFill>
                <a:latin typeface="Times New Roman" panose="02020603050405020304" pitchFamily="18" charset="0"/>
              </a:rPr>
              <a:t>     </a:t>
            </a:r>
            <a:r>
              <a:rPr lang="ru-RU" altLang="ru-RU" b="1" dirty="0" err="1">
                <a:solidFill>
                  <a:srgbClr val="002060"/>
                </a:solidFill>
                <a:latin typeface="Times New Roman" panose="02020603050405020304" pitchFamily="18" charset="0"/>
              </a:rPr>
              <a:t>Исследовательско</a:t>
            </a:r>
            <a:r>
              <a:rPr lang="ru-RU" altLang="ru-RU" b="1" dirty="0">
                <a:solidFill>
                  <a:srgbClr val="002060"/>
                </a:solidFill>
                <a:latin typeface="Times New Roman" panose="02020603050405020304" pitchFamily="18" charset="0"/>
              </a:rPr>
              <a:t> -творческие</a:t>
            </a:r>
          </a:p>
        </p:txBody>
      </p:sp>
      <p:sp>
        <p:nvSpPr>
          <p:cNvPr id="127009" name="Text Box 33"/>
          <p:cNvSpPr txBox="1">
            <a:spLocks noChangeArrowheads="1"/>
          </p:cNvSpPr>
          <p:nvPr/>
        </p:nvSpPr>
        <p:spPr bwMode="auto">
          <a:xfrm>
            <a:off x="5140325" y="5589588"/>
            <a:ext cx="4051300" cy="366712"/>
          </a:xfrm>
          <a:prstGeom prst="rect">
            <a:avLst/>
          </a:prstGeom>
          <a:solidFill>
            <a:srgbClr val="FFFF6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altLang="ru-RU" b="1" dirty="0">
                <a:latin typeface="Times New Roman" panose="02020603050405020304" pitchFamily="18" charset="0"/>
              </a:rPr>
              <a:t>          </a:t>
            </a:r>
            <a:r>
              <a:rPr lang="ru-RU" altLang="ru-RU" b="1" dirty="0">
                <a:solidFill>
                  <a:srgbClr val="002060"/>
                </a:solidFill>
                <a:latin typeface="Times New Roman" panose="02020603050405020304" pitchFamily="18" charset="0"/>
              </a:rPr>
              <a:t>Проблемно - реферативные</a:t>
            </a:r>
          </a:p>
        </p:txBody>
      </p:sp>
      <p:sp>
        <p:nvSpPr>
          <p:cNvPr id="127010" name="Line 34"/>
          <p:cNvSpPr>
            <a:spLocks noChangeShapeType="1"/>
          </p:cNvSpPr>
          <p:nvPr/>
        </p:nvSpPr>
        <p:spPr bwMode="auto">
          <a:xfrm>
            <a:off x="2566988" y="2349500"/>
            <a:ext cx="0" cy="431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27013" name="Line 37"/>
          <p:cNvSpPr>
            <a:spLocks noChangeShapeType="1"/>
          </p:cNvSpPr>
          <p:nvPr/>
        </p:nvSpPr>
        <p:spPr bwMode="auto">
          <a:xfrm>
            <a:off x="2855914" y="3573463"/>
            <a:ext cx="71913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27014" name="Line 38"/>
          <p:cNvSpPr>
            <a:spLocks noChangeShapeType="1"/>
          </p:cNvSpPr>
          <p:nvPr/>
        </p:nvSpPr>
        <p:spPr bwMode="auto">
          <a:xfrm>
            <a:off x="3216275" y="3573463"/>
            <a:ext cx="0" cy="6477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27015" name="Line 39"/>
          <p:cNvSpPr>
            <a:spLocks noChangeShapeType="1"/>
          </p:cNvSpPr>
          <p:nvPr/>
        </p:nvSpPr>
        <p:spPr bwMode="auto">
          <a:xfrm>
            <a:off x="3216276" y="4292600"/>
            <a:ext cx="10080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27016" name="Line 40"/>
          <p:cNvSpPr>
            <a:spLocks noChangeShapeType="1"/>
          </p:cNvSpPr>
          <p:nvPr/>
        </p:nvSpPr>
        <p:spPr bwMode="auto">
          <a:xfrm>
            <a:off x="3648075" y="4292601"/>
            <a:ext cx="0" cy="7207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27017" name="Line 41"/>
          <p:cNvSpPr>
            <a:spLocks noChangeShapeType="1"/>
          </p:cNvSpPr>
          <p:nvPr/>
        </p:nvSpPr>
        <p:spPr bwMode="auto">
          <a:xfrm>
            <a:off x="3648075" y="5013325"/>
            <a:ext cx="863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27018" name="Line 42"/>
          <p:cNvSpPr>
            <a:spLocks noChangeShapeType="1"/>
          </p:cNvSpPr>
          <p:nvPr/>
        </p:nvSpPr>
        <p:spPr bwMode="auto">
          <a:xfrm>
            <a:off x="4151313" y="5013326"/>
            <a:ext cx="0" cy="7207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27019" name="Line 43"/>
          <p:cNvSpPr>
            <a:spLocks noChangeShapeType="1"/>
          </p:cNvSpPr>
          <p:nvPr/>
        </p:nvSpPr>
        <p:spPr bwMode="auto">
          <a:xfrm>
            <a:off x="4224338" y="5734050"/>
            <a:ext cx="7921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27020" name="Line 44"/>
          <p:cNvSpPr>
            <a:spLocks noChangeShapeType="1"/>
          </p:cNvSpPr>
          <p:nvPr/>
        </p:nvSpPr>
        <p:spPr bwMode="auto">
          <a:xfrm>
            <a:off x="2855913" y="2781301"/>
            <a:ext cx="0" cy="7921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27022" name="Line 46"/>
          <p:cNvSpPr>
            <a:spLocks noChangeShapeType="1"/>
          </p:cNvSpPr>
          <p:nvPr/>
        </p:nvSpPr>
        <p:spPr bwMode="auto">
          <a:xfrm>
            <a:off x="2566989" y="2781300"/>
            <a:ext cx="64928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569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Rectangle 2"/>
          <p:cNvSpPr>
            <a:spLocks noGrp="1" noChangeArrowheads="1"/>
          </p:cNvSpPr>
          <p:nvPr>
            <p:ph type="title"/>
          </p:nvPr>
        </p:nvSpPr>
        <p:spPr>
          <a:xfrm>
            <a:off x="2438400" y="277813"/>
            <a:ext cx="8229600" cy="1143000"/>
          </a:xfrm>
        </p:spPr>
        <p:txBody>
          <a:bodyPr/>
          <a:lstStyle/>
          <a:p>
            <a:r>
              <a:rPr lang="ru-RU" altLang="ru-RU" sz="3200" b="1" i="1">
                <a:solidFill>
                  <a:schemeClr val="accent2"/>
                </a:solidFill>
                <a:latin typeface="Century Schoolbook" panose="02040604050505020304" pitchFamily="18" charset="0"/>
              </a:rPr>
              <a:t>Виды  научно-исследовательских         </a:t>
            </a:r>
            <a:br>
              <a:rPr lang="ru-RU" altLang="ru-RU" sz="3200" b="1" i="1">
                <a:solidFill>
                  <a:schemeClr val="accent2"/>
                </a:solidFill>
                <a:latin typeface="Century Schoolbook" panose="02040604050505020304" pitchFamily="18" charset="0"/>
              </a:rPr>
            </a:br>
            <a:r>
              <a:rPr lang="ru-RU" altLang="ru-RU" sz="3200" b="1" i="1">
                <a:solidFill>
                  <a:schemeClr val="accent2"/>
                </a:solidFill>
                <a:latin typeface="Century Schoolbook" panose="02040604050505020304" pitchFamily="18" charset="0"/>
              </a:rPr>
              <a:t>              работ  учащихся</a:t>
            </a:r>
            <a:r>
              <a:rPr lang="ru-RU" altLang="ru-RU" sz="3800"/>
              <a:t>  </a:t>
            </a:r>
          </a:p>
        </p:txBody>
      </p:sp>
      <p:sp>
        <p:nvSpPr>
          <p:cNvPr id="1269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None/>
            </a:pPr>
            <a:r>
              <a:rPr lang="ru-RU" altLang="ru-RU" dirty="0"/>
              <a:t>                   </a:t>
            </a:r>
          </a:p>
        </p:txBody>
      </p:sp>
      <p:sp>
        <p:nvSpPr>
          <p:cNvPr id="126980" name="Rectangle 4"/>
          <p:cNvSpPr>
            <a:spLocks noChangeArrowheads="1"/>
          </p:cNvSpPr>
          <p:nvPr/>
        </p:nvSpPr>
        <p:spPr bwMode="auto">
          <a:xfrm>
            <a:off x="3216275" y="2565400"/>
            <a:ext cx="4103688" cy="431800"/>
          </a:xfrm>
          <a:prstGeom prst="rect">
            <a:avLst/>
          </a:prstGeom>
          <a:solidFill>
            <a:srgbClr val="FFFF6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 altLang="ru-RU" b="1" dirty="0">
                <a:solidFill>
                  <a:srgbClr val="002060"/>
                </a:solidFill>
                <a:latin typeface="Times New Roman" panose="02020603050405020304" pitchFamily="18" charset="0"/>
              </a:rPr>
              <a:t>Информационно-реферативные</a:t>
            </a:r>
          </a:p>
        </p:txBody>
      </p:sp>
      <p:sp>
        <p:nvSpPr>
          <p:cNvPr id="126981" name="Rectangle 5"/>
          <p:cNvSpPr>
            <a:spLocks noChangeArrowheads="1"/>
          </p:cNvSpPr>
          <p:nvPr/>
        </p:nvSpPr>
        <p:spPr bwMode="auto">
          <a:xfrm>
            <a:off x="3648075" y="3357564"/>
            <a:ext cx="4103688" cy="503237"/>
          </a:xfrm>
          <a:prstGeom prst="rect">
            <a:avLst/>
          </a:prstGeom>
          <a:solidFill>
            <a:srgbClr val="FFFF6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ru-RU" altLang="ru-RU">
              <a:latin typeface="Arial" panose="020B0604020202020204" pitchFamily="34" charset="0"/>
            </a:endParaRPr>
          </a:p>
        </p:txBody>
      </p:sp>
      <p:sp>
        <p:nvSpPr>
          <p:cNvPr id="126990" name="Text Box 14"/>
          <p:cNvSpPr txBox="1">
            <a:spLocks noChangeArrowheads="1"/>
          </p:cNvSpPr>
          <p:nvPr/>
        </p:nvSpPr>
        <p:spPr bwMode="auto">
          <a:xfrm>
            <a:off x="4708525" y="5176838"/>
            <a:ext cx="1841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ru-RU" altLang="ru-RU">
              <a:latin typeface="Arial" panose="020B0604020202020204" pitchFamily="34" charset="0"/>
            </a:endParaRPr>
          </a:p>
        </p:txBody>
      </p:sp>
      <p:sp>
        <p:nvSpPr>
          <p:cNvPr id="126996" name="Rectangle 20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2135188" y="1773239"/>
            <a:ext cx="2519362" cy="503237"/>
          </a:xfrm>
          <a:prstGeom prst="rect">
            <a:avLst/>
          </a:prstGeom>
          <a:solidFill>
            <a:srgbClr val="FFFF6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 altLang="ru-RU" dirty="0">
                <a:solidFill>
                  <a:srgbClr val="002060"/>
                </a:solidFill>
                <a:latin typeface="Arial" panose="020B0604020202020204" pitchFamily="34" charset="0"/>
              </a:rPr>
              <a:t>Виды работ учащихся</a:t>
            </a:r>
          </a:p>
        </p:txBody>
      </p:sp>
      <p:sp>
        <p:nvSpPr>
          <p:cNvPr id="127000" name="Text Box 24"/>
          <p:cNvSpPr txBox="1">
            <a:spLocks noChangeArrowheads="1"/>
          </p:cNvSpPr>
          <p:nvPr/>
        </p:nvSpPr>
        <p:spPr bwMode="auto">
          <a:xfrm>
            <a:off x="4419600" y="3665538"/>
            <a:ext cx="1841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ru-RU" altLang="ru-RU">
              <a:latin typeface="Arial" panose="020B0604020202020204" pitchFamily="34" charset="0"/>
            </a:endParaRPr>
          </a:p>
        </p:txBody>
      </p:sp>
      <p:sp>
        <p:nvSpPr>
          <p:cNvPr id="127002" name="Text Box 26"/>
          <p:cNvSpPr txBox="1">
            <a:spLocks noChangeArrowheads="1"/>
          </p:cNvSpPr>
          <p:nvPr/>
        </p:nvSpPr>
        <p:spPr bwMode="auto">
          <a:xfrm>
            <a:off x="4635500" y="4745038"/>
            <a:ext cx="1841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ru-RU" altLang="ru-RU">
              <a:latin typeface="Arial" panose="020B0604020202020204" pitchFamily="34" charset="0"/>
            </a:endParaRPr>
          </a:p>
        </p:txBody>
      </p:sp>
      <p:sp>
        <p:nvSpPr>
          <p:cNvPr id="127003" name="Rectangle 27"/>
          <p:cNvSpPr>
            <a:spLocks noChangeArrowheads="1"/>
          </p:cNvSpPr>
          <p:nvPr/>
        </p:nvSpPr>
        <p:spPr bwMode="auto">
          <a:xfrm>
            <a:off x="4656139" y="4868864"/>
            <a:ext cx="4103687" cy="433387"/>
          </a:xfrm>
          <a:prstGeom prst="rect">
            <a:avLst/>
          </a:prstGeom>
          <a:solidFill>
            <a:srgbClr val="FFFF6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ru-RU" altLang="ru-RU">
              <a:latin typeface="Arial" panose="020B0604020202020204" pitchFamily="34" charset="0"/>
            </a:endParaRPr>
          </a:p>
        </p:txBody>
      </p:sp>
      <p:sp>
        <p:nvSpPr>
          <p:cNvPr id="127004" name="Text Box 28"/>
          <p:cNvSpPr txBox="1">
            <a:spLocks noChangeArrowheads="1"/>
          </p:cNvSpPr>
          <p:nvPr/>
        </p:nvSpPr>
        <p:spPr bwMode="auto">
          <a:xfrm>
            <a:off x="5211763" y="5465763"/>
            <a:ext cx="1841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ru-RU" altLang="ru-RU">
              <a:latin typeface="Arial" panose="020B0604020202020204" pitchFamily="34" charset="0"/>
            </a:endParaRPr>
          </a:p>
        </p:txBody>
      </p:sp>
      <p:sp>
        <p:nvSpPr>
          <p:cNvPr id="127005" name="Rectangle 29"/>
          <p:cNvSpPr>
            <a:spLocks noChangeArrowheads="1"/>
          </p:cNvSpPr>
          <p:nvPr/>
        </p:nvSpPr>
        <p:spPr bwMode="auto">
          <a:xfrm>
            <a:off x="5087939" y="5516564"/>
            <a:ext cx="4103687" cy="504825"/>
          </a:xfrm>
          <a:prstGeom prst="rect">
            <a:avLst/>
          </a:prstGeom>
          <a:solidFill>
            <a:srgbClr val="FFFF6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ru-RU" altLang="ru-RU">
              <a:latin typeface="Arial" panose="020B0604020202020204" pitchFamily="34" charset="0"/>
            </a:endParaRPr>
          </a:p>
        </p:txBody>
      </p:sp>
      <p:sp>
        <p:nvSpPr>
          <p:cNvPr id="127006" name="Text Box 30"/>
          <p:cNvSpPr txBox="1">
            <a:spLocks noChangeArrowheads="1"/>
          </p:cNvSpPr>
          <p:nvPr/>
        </p:nvSpPr>
        <p:spPr bwMode="auto">
          <a:xfrm>
            <a:off x="3648076" y="3429001"/>
            <a:ext cx="3979863" cy="366713"/>
          </a:xfrm>
          <a:prstGeom prst="rect">
            <a:avLst/>
          </a:prstGeom>
          <a:solidFill>
            <a:srgbClr val="FFFF6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altLang="ru-RU" b="1" dirty="0">
                <a:latin typeface="Times New Roman" panose="02020603050405020304" pitchFamily="18" charset="0"/>
              </a:rPr>
              <a:t>    </a:t>
            </a:r>
            <a:r>
              <a:rPr lang="ru-RU" altLang="ru-RU" b="1" dirty="0">
                <a:solidFill>
                  <a:srgbClr val="002060"/>
                </a:solidFill>
                <a:latin typeface="Times New Roman" panose="02020603050405020304" pitchFamily="18" charset="0"/>
              </a:rPr>
              <a:t>Экспериментально</a:t>
            </a:r>
            <a:r>
              <a:rPr lang="ru-RU" altLang="ru-RU" dirty="0">
                <a:solidFill>
                  <a:srgbClr val="002060"/>
                </a:solidFill>
                <a:latin typeface="Arial" panose="020B0604020202020204" pitchFamily="34" charset="0"/>
              </a:rPr>
              <a:t> </a:t>
            </a:r>
            <a:r>
              <a:rPr lang="ru-RU" altLang="ru-RU" b="1" dirty="0">
                <a:solidFill>
                  <a:srgbClr val="002060"/>
                </a:solidFill>
                <a:latin typeface="Times New Roman" panose="02020603050405020304" pitchFamily="18" charset="0"/>
              </a:rPr>
              <a:t>-творческие</a:t>
            </a:r>
          </a:p>
        </p:txBody>
      </p:sp>
      <p:sp>
        <p:nvSpPr>
          <p:cNvPr id="127007" name="Text Box 31"/>
          <p:cNvSpPr txBox="1">
            <a:spLocks noChangeArrowheads="1"/>
          </p:cNvSpPr>
          <p:nvPr/>
        </p:nvSpPr>
        <p:spPr bwMode="auto">
          <a:xfrm>
            <a:off x="4224338" y="4149726"/>
            <a:ext cx="4032250" cy="366713"/>
          </a:xfrm>
          <a:prstGeom prst="rect">
            <a:avLst/>
          </a:prstGeom>
          <a:solidFill>
            <a:srgbClr val="FFFF6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altLang="ru-RU" b="1" dirty="0">
                <a:solidFill>
                  <a:srgbClr val="002060"/>
                </a:solidFill>
                <a:latin typeface="Times New Roman" panose="02020603050405020304" pitchFamily="18" charset="0"/>
              </a:rPr>
              <a:t>Натуралистические и описательные</a:t>
            </a:r>
          </a:p>
        </p:txBody>
      </p:sp>
      <p:sp>
        <p:nvSpPr>
          <p:cNvPr id="127008" name="Text Box 32"/>
          <p:cNvSpPr txBox="1">
            <a:spLocks noChangeArrowheads="1"/>
          </p:cNvSpPr>
          <p:nvPr/>
        </p:nvSpPr>
        <p:spPr bwMode="auto">
          <a:xfrm>
            <a:off x="4708526" y="4868863"/>
            <a:ext cx="3979863" cy="366712"/>
          </a:xfrm>
          <a:prstGeom prst="rect">
            <a:avLst/>
          </a:prstGeom>
          <a:solidFill>
            <a:srgbClr val="FFFF6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altLang="ru-RU" b="1" dirty="0">
                <a:solidFill>
                  <a:srgbClr val="002060"/>
                </a:solidFill>
                <a:latin typeface="Times New Roman" panose="02020603050405020304" pitchFamily="18" charset="0"/>
              </a:rPr>
              <a:t>     </a:t>
            </a:r>
            <a:r>
              <a:rPr lang="ru-RU" altLang="ru-RU" b="1" dirty="0" err="1">
                <a:solidFill>
                  <a:srgbClr val="002060"/>
                </a:solidFill>
                <a:latin typeface="Times New Roman" panose="02020603050405020304" pitchFamily="18" charset="0"/>
              </a:rPr>
              <a:t>Исследовательско</a:t>
            </a:r>
            <a:r>
              <a:rPr lang="ru-RU" altLang="ru-RU" b="1" dirty="0">
                <a:solidFill>
                  <a:srgbClr val="002060"/>
                </a:solidFill>
                <a:latin typeface="Times New Roman" panose="02020603050405020304" pitchFamily="18" charset="0"/>
              </a:rPr>
              <a:t> -творческие</a:t>
            </a:r>
          </a:p>
        </p:txBody>
      </p:sp>
      <p:sp>
        <p:nvSpPr>
          <p:cNvPr id="127009" name="Text Box 33"/>
          <p:cNvSpPr txBox="1">
            <a:spLocks noChangeArrowheads="1"/>
          </p:cNvSpPr>
          <p:nvPr/>
        </p:nvSpPr>
        <p:spPr bwMode="auto">
          <a:xfrm>
            <a:off x="5140325" y="5589588"/>
            <a:ext cx="4051300" cy="366712"/>
          </a:xfrm>
          <a:prstGeom prst="rect">
            <a:avLst/>
          </a:prstGeom>
          <a:solidFill>
            <a:srgbClr val="FFFF6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altLang="ru-RU" b="1" dirty="0">
                <a:latin typeface="Times New Roman" panose="02020603050405020304" pitchFamily="18" charset="0"/>
              </a:rPr>
              <a:t>          </a:t>
            </a:r>
            <a:r>
              <a:rPr lang="ru-RU" altLang="ru-RU" b="1" dirty="0">
                <a:solidFill>
                  <a:srgbClr val="002060"/>
                </a:solidFill>
                <a:latin typeface="Times New Roman" panose="02020603050405020304" pitchFamily="18" charset="0"/>
              </a:rPr>
              <a:t>Проблемно - реферативные</a:t>
            </a:r>
          </a:p>
        </p:txBody>
      </p:sp>
      <p:sp>
        <p:nvSpPr>
          <p:cNvPr id="127010" name="Line 34"/>
          <p:cNvSpPr>
            <a:spLocks noChangeShapeType="1"/>
          </p:cNvSpPr>
          <p:nvPr/>
        </p:nvSpPr>
        <p:spPr bwMode="auto">
          <a:xfrm>
            <a:off x="2566988" y="2349500"/>
            <a:ext cx="0" cy="431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27013" name="Line 37"/>
          <p:cNvSpPr>
            <a:spLocks noChangeShapeType="1"/>
          </p:cNvSpPr>
          <p:nvPr/>
        </p:nvSpPr>
        <p:spPr bwMode="auto">
          <a:xfrm>
            <a:off x="2855914" y="3573463"/>
            <a:ext cx="71913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27014" name="Line 38"/>
          <p:cNvSpPr>
            <a:spLocks noChangeShapeType="1"/>
          </p:cNvSpPr>
          <p:nvPr/>
        </p:nvSpPr>
        <p:spPr bwMode="auto">
          <a:xfrm>
            <a:off x="3216275" y="3573463"/>
            <a:ext cx="0" cy="6477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27015" name="Line 39"/>
          <p:cNvSpPr>
            <a:spLocks noChangeShapeType="1"/>
          </p:cNvSpPr>
          <p:nvPr/>
        </p:nvSpPr>
        <p:spPr bwMode="auto">
          <a:xfrm>
            <a:off x="3216276" y="4292600"/>
            <a:ext cx="10080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27016" name="Line 40"/>
          <p:cNvSpPr>
            <a:spLocks noChangeShapeType="1"/>
          </p:cNvSpPr>
          <p:nvPr/>
        </p:nvSpPr>
        <p:spPr bwMode="auto">
          <a:xfrm>
            <a:off x="3648075" y="4292601"/>
            <a:ext cx="0" cy="7207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27017" name="Line 41"/>
          <p:cNvSpPr>
            <a:spLocks noChangeShapeType="1"/>
          </p:cNvSpPr>
          <p:nvPr/>
        </p:nvSpPr>
        <p:spPr bwMode="auto">
          <a:xfrm>
            <a:off x="3648075" y="5013325"/>
            <a:ext cx="863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27018" name="Line 42"/>
          <p:cNvSpPr>
            <a:spLocks noChangeShapeType="1"/>
          </p:cNvSpPr>
          <p:nvPr/>
        </p:nvSpPr>
        <p:spPr bwMode="auto">
          <a:xfrm>
            <a:off x="4151313" y="5013326"/>
            <a:ext cx="0" cy="7207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27019" name="Line 43"/>
          <p:cNvSpPr>
            <a:spLocks noChangeShapeType="1"/>
          </p:cNvSpPr>
          <p:nvPr/>
        </p:nvSpPr>
        <p:spPr bwMode="auto">
          <a:xfrm>
            <a:off x="4224338" y="5734050"/>
            <a:ext cx="7921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27020" name="Line 44"/>
          <p:cNvSpPr>
            <a:spLocks noChangeShapeType="1"/>
          </p:cNvSpPr>
          <p:nvPr/>
        </p:nvSpPr>
        <p:spPr bwMode="auto">
          <a:xfrm>
            <a:off x="2855913" y="2781301"/>
            <a:ext cx="0" cy="7921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27022" name="Line 46"/>
          <p:cNvSpPr>
            <a:spLocks noChangeShapeType="1"/>
          </p:cNvSpPr>
          <p:nvPr/>
        </p:nvSpPr>
        <p:spPr bwMode="auto">
          <a:xfrm>
            <a:off x="2566989" y="2781300"/>
            <a:ext cx="64928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1436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z="3400"/>
              <a:t>      </a:t>
            </a:r>
            <a:r>
              <a:rPr lang="ru-RU" altLang="ru-RU" sz="4000" b="1" i="1">
                <a:solidFill>
                  <a:schemeClr val="accent2"/>
                </a:solidFill>
                <a:latin typeface="Century Schoolbook" panose="02040604050505020304" pitchFamily="18" charset="0"/>
              </a:rPr>
              <a:t>Виды  работ  учащихся</a:t>
            </a:r>
          </a:p>
        </p:txBody>
      </p:sp>
      <p:sp>
        <p:nvSpPr>
          <p:cNvPr id="1280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424113" y="1557338"/>
            <a:ext cx="7772400" cy="5688012"/>
          </a:xfrm>
        </p:spPr>
        <p:txBody>
          <a:bodyPr>
            <a:normAutofit lnSpcReduction="10000"/>
          </a:bodyPr>
          <a:lstStyle/>
          <a:p>
            <a:pPr algn="just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ru-RU" altLang="ru-RU" sz="1600">
                <a:latin typeface="Times New Roman" panose="02020603050405020304" pitchFamily="18" charset="0"/>
              </a:rPr>
              <a:t> </a:t>
            </a:r>
            <a:r>
              <a:rPr lang="ru-RU" altLang="ru-RU" b="1">
                <a:latin typeface="Times New Roman" panose="02020603050405020304" pitchFamily="18" charset="0"/>
              </a:rPr>
              <a:t>Информационно- реферативные</a:t>
            </a:r>
            <a:r>
              <a:rPr lang="ru-RU" altLang="ru-RU">
                <a:latin typeface="Times New Roman" panose="02020603050405020304" pitchFamily="18" charset="0"/>
              </a:rPr>
              <a:t> Это творческие работы, написанные на основе нескольких литературных источников с целью наиболее полного освещения какой - либо проблемы</a:t>
            </a:r>
          </a:p>
          <a:p>
            <a:pPr algn="just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ru-RU" altLang="ru-RU" b="1">
                <a:latin typeface="Times New Roman" panose="02020603050405020304" pitchFamily="18" charset="0"/>
              </a:rPr>
              <a:t>Проблемно - реферативные</a:t>
            </a:r>
            <a:r>
              <a:rPr lang="ru-RU" altLang="ru-RU">
                <a:latin typeface="Times New Roman" panose="02020603050405020304" pitchFamily="18" charset="0"/>
              </a:rPr>
              <a:t> Это творческие работы,  написанные на основе нескольких литературных источников, предполагающие сопоставление данных разных источников и на основе этого собственную трактовку поставленной проблемы /элементы исследовательской работы/. </a:t>
            </a:r>
          </a:p>
          <a:p>
            <a:pPr algn="just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ru-RU" altLang="ru-RU" b="1">
                <a:latin typeface="Times New Roman" panose="02020603050405020304" pitchFamily="18" charset="0"/>
              </a:rPr>
              <a:t>Экспериментально - творческие</a:t>
            </a:r>
            <a:r>
              <a:rPr lang="ru-RU" altLang="ru-RU">
                <a:latin typeface="Times New Roman" panose="02020603050405020304" pitchFamily="18" charset="0"/>
              </a:rPr>
              <a:t> Это работы, написанные на основе выполнения эксперимента, описанного в науке и имеющего известный результат.  Носят скорее иллюстративный характер, предполагают самостоятельную трактовку особенностей результата в зависимости от изменения исходных условий.</a:t>
            </a:r>
          </a:p>
          <a:p>
            <a:pPr algn="just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ru-RU" altLang="ru-RU" b="1">
                <a:latin typeface="Times New Roman" panose="02020603050405020304" pitchFamily="18" charset="0"/>
              </a:rPr>
              <a:t>Натуралистические и описательные</a:t>
            </a:r>
            <a:r>
              <a:rPr lang="ru-RU" altLang="ru-RU">
                <a:latin typeface="Times New Roman" panose="02020603050405020304" pitchFamily="18" charset="0"/>
              </a:rPr>
              <a:t> Это творческие работы, направленные на наблюдение и качественное описание какого - либо явления, могут иметь элемент научной новизны. Отсутствие количественной методики исследования /общественно - экологическая направленность, социология и демография, психология и социальная среда и т. д.</a:t>
            </a:r>
          </a:p>
          <a:p>
            <a:pPr algn="just">
              <a:lnSpc>
                <a:spcPct val="80000"/>
              </a:lnSpc>
              <a:buFont typeface="Wingdings" panose="05000000000000000000" pitchFamily="2" charset="2"/>
              <a:buNone/>
            </a:pPr>
            <a:endParaRPr lang="ru-RU" altLang="ru-RU">
              <a:latin typeface="Times New Roman" panose="02020603050405020304" pitchFamily="18" charset="0"/>
            </a:endParaRPr>
          </a:p>
          <a:p>
            <a:pPr algn="just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ru-RU" altLang="ru-RU" sz="1600"/>
              <a:t> </a:t>
            </a:r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endParaRPr lang="ru-RU" altLang="ru-RU" sz="160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66000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АКТУАЛЬНОСТЬ ТЕМЫ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03312" y="2052918"/>
            <a:ext cx="9712734" cy="3982121"/>
          </a:xfrm>
        </p:spPr>
        <p:txBody>
          <a:bodyPr>
            <a:normAutofit/>
          </a:bodyPr>
          <a:lstStyle/>
          <a:p>
            <a:pPr algn="just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ru-RU" altLang="ja-JP" dirty="0" smtClean="0">
                <a:latin typeface="Times New Roman" panose="02020603050405020304" pitchFamily="18" charset="0"/>
              </a:rPr>
              <a:t>			Процесс </a:t>
            </a:r>
            <a:r>
              <a:rPr lang="ru-RU" altLang="ja-JP" dirty="0">
                <a:latin typeface="Times New Roman" panose="02020603050405020304" pitchFamily="18" charset="0"/>
              </a:rPr>
              <a:t>бурной информатизации общества требует реформирования системы  образования. В новых условиях особое значение для развития человека приобретают умения собирать необходимую информацию, целесообразно пользоваться ею, проводить элементарные исследования, выдвигать гипотезы, делать выводы, </a:t>
            </a:r>
            <a:r>
              <a:rPr lang="ru-RU" altLang="ja-JP" dirty="0" smtClean="0">
                <a:latin typeface="Times New Roman" panose="02020603050405020304" pitchFamily="18" charset="0"/>
              </a:rPr>
              <a:t>что </a:t>
            </a:r>
            <a:r>
              <a:rPr lang="ru-RU" altLang="ja-JP" dirty="0">
                <a:latin typeface="Times New Roman" panose="02020603050405020304" pitchFamily="18" charset="0"/>
              </a:rPr>
              <a:t>так актуально  в современных условиях развития общества.. Всему этому учит такое направление в обучение, как организация научно-исследовательской </a:t>
            </a:r>
            <a:r>
              <a:rPr lang="ru-RU" altLang="ja-JP" dirty="0" smtClean="0">
                <a:latin typeface="Times New Roman" panose="02020603050405020304" pitchFamily="18" charset="0"/>
              </a:rPr>
              <a:t>деятельности. </a:t>
            </a:r>
          </a:p>
          <a:p>
            <a:pPr algn="just">
              <a:lnSpc>
                <a:spcPct val="80000"/>
              </a:lnSpc>
              <a:buFont typeface="Wingdings" panose="05000000000000000000" pitchFamily="2" charset="2"/>
              <a:buNone/>
            </a:pPr>
            <a:endParaRPr lang="ru-RU" altLang="ja-JP" dirty="0">
              <a:latin typeface="Times New Roman" panose="02020603050405020304" pitchFamily="18" charset="0"/>
            </a:endParaRPr>
          </a:p>
          <a:p>
            <a:pPr algn="just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ru-RU" altLang="ja-JP" dirty="0">
                <a:latin typeface="Times New Roman" panose="02020603050405020304" pitchFamily="18" charset="0"/>
              </a:rPr>
              <a:t>         	При организации научно-исследовательской деятельности кардинально меняется функция педагога: он перестает быть основным источником информации для учеников и становится организатором их собственно познавательной деятельности.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9520332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Rectangle 2"/>
          <p:cNvSpPr>
            <a:spLocks noGrp="1" noChangeArrowheads="1"/>
          </p:cNvSpPr>
          <p:nvPr>
            <p:ph type="title"/>
          </p:nvPr>
        </p:nvSpPr>
        <p:spPr>
          <a:xfrm>
            <a:off x="1919289" y="277813"/>
            <a:ext cx="8497887" cy="1143000"/>
          </a:xfrm>
        </p:spPr>
        <p:txBody>
          <a:bodyPr/>
          <a:lstStyle/>
          <a:p>
            <a:r>
              <a:rPr lang="ru-RU" altLang="ru-RU" sz="4000" b="1" i="1">
                <a:solidFill>
                  <a:schemeClr val="accent2"/>
                </a:solidFill>
              </a:rPr>
              <a:t>   </a:t>
            </a:r>
            <a:br>
              <a:rPr lang="ru-RU" altLang="ru-RU" sz="4000" b="1" i="1">
                <a:solidFill>
                  <a:schemeClr val="accent2"/>
                </a:solidFill>
              </a:rPr>
            </a:br>
            <a:r>
              <a:rPr lang="ru-RU" altLang="ru-RU" sz="4000" b="1" i="1">
                <a:solidFill>
                  <a:schemeClr val="accent2"/>
                </a:solidFill>
              </a:rPr>
              <a:t> </a:t>
            </a:r>
            <a:r>
              <a:rPr lang="en-US" altLang="ru-RU" sz="3200" b="1" i="1">
                <a:solidFill>
                  <a:schemeClr val="accent2"/>
                </a:solidFill>
                <a:latin typeface="Century Schoolbook" panose="02040604050505020304" pitchFamily="18" charset="0"/>
              </a:rPr>
              <a:t>II.</a:t>
            </a:r>
            <a:r>
              <a:rPr lang="ru-RU" altLang="ru-RU" sz="3200" b="1" i="1">
                <a:solidFill>
                  <a:schemeClr val="accent2"/>
                </a:solidFill>
                <a:latin typeface="Century Schoolbook" panose="02040604050505020304" pitchFamily="18" charset="0"/>
              </a:rPr>
              <a:t>Проведение научного исследования </a:t>
            </a:r>
            <a:br>
              <a:rPr lang="ru-RU" altLang="ru-RU" sz="3200" b="1" i="1">
                <a:solidFill>
                  <a:schemeClr val="accent2"/>
                </a:solidFill>
                <a:latin typeface="Century Schoolbook" panose="02040604050505020304" pitchFamily="18" charset="0"/>
              </a:rPr>
            </a:br>
            <a:endParaRPr lang="ru-RU" altLang="ru-RU" sz="3200" b="1" i="1">
              <a:solidFill>
                <a:schemeClr val="accent2"/>
              </a:solidFill>
              <a:latin typeface="Century Schoolbook" panose="02040604050505020304" pitchFamily="18" charset="0"/>
            </a:endParaRPr>
          </a:p>
        </p:txBody>
      </p:sp>
      <p:sp>
        <p:nvSpPr>
          <p:cNvPr id="13926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2063751" y="1628775"/>
            <a:ext cx="8353425" cy="2736850"/>
          </a:xfrm>
        </p:spPr>
        <p:txBody>
          <a:bodyPr/>
          <a:lstStyle/>
          <a:p>
            <a:pPr algn="just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ru-RU" altLang="ru-RU" sz="1400"/>
              <a:t>   </a:t>
            </a:r>
            <a:r>
              <a:rPr lang="ru-RU" altLang="ru-RU">
                <a:latin typeface="Times New Roman" panose="02020603050405020304" pitchFamily="18" charset="0"/>
              </a:rPr>
              <a:t>1.Чтобы четко уяснить себе последовательность проведения исследования, желательно составить рабочий </a:t>
            </a:r>
            <a:r>
              <a:rPr lang="ru-RU" altLang="ru-RU" b="1">
                <a:latin typeface="Times New Roman" panose="02020603050405020304" pitchFamily="18" charset="0"/>
              </a:rPr>
              <a:t>план работы</a:t>
            </a:r>
            <a:r>
              <a:rPr lang="ru-RU" altLang="ru-RU">
                <a:latin typeface="Times New Roman" panose="02020603050405020304" pitchFamily="18" charset="0"/>
              </a:rPr>
              <a:t>. В нем указываются: сроки проведения исследования, намечаются пути их реализации,  записывается нужный инвентарь для опытов и т.д.. План  исследования поможет шаг за шагом позволяет  познать новые факты и закономерности.</a:t>
            </a:r>
          </a:p>
          <a:p>
            <a:pPr algn="just">
              <a:lnSpc>
                <a:spcPct val="80000"/>
              </a:lnSpc>
              <a:buFont typeface="Wingdings" panose="05000000000000000000" pitchFamily="2" charset="2"/>
              <a:buNone/>
            </a:pPr>
            <a:endParaRPr lang="ru-RU" altLang="ru-RU">
              <a:latin typeface="Times New Roman" panose="02020603050405020304" pitchFamily="18" charset="0"/>
            </a:endParaRPr>
          </a:p>
          <a:p>
            <a:pPr algn="just">
              <a:lnSpc>
                <a:spcPct val="80000"/>
              </a:lnSpc>
              <a:buFont typeface="Wingdings" panose="05000000000000000000" pitchFamily="2" charset="2"/>
              <a:buNone/>
            </a:pPr>
            <a:endParaRPr lang="ru-RU" altLang="ru-RU">
              <a:latin typeface="Times New Roman" panose="02020603050405020304" pitchFamily="18" charset="0"/>
            </a:endParaRPr>
          </a:p>
          <a:p>
            <a:pPr algn="just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ru-RU" altLang="ru-RU" sz="1200">
                <a:latin typeface="Times New Roman" panose="02020603050405020304" pitchFamily="18" charset="0"/>
              </a:rPr>
              <a:t>     </a:t>
            </a:r>
          </a:p>
        </p:txBody>
      </p:sp>
      <p:sp>
        <p:nvSpPr>
          <p:cNvPr id="139289" name="Text Box 25"/>
          <p:cNvSpPr txBox="1">
            <a:spLocks noChangeArrowheads="1"/>
          </p:cNvSpPr>
          <p:nvPr/>
        </p:nvSpPr>
        <p:spPr bwMode="auto">
          <a:xfrm>
            <a:off x="2135189" y="4508501"/>
            <a:ext cx="8135937" cy="2225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just">
              <a:buFontTx/>
              <a:buAutoNum type="arabicPlain" startAt="2"/>
            </a:pPr>
            <a:r>
              <a:rPr lang="ru-RU" altLang="ru-RU" sz="2000">
                <a:latin typeface="Times New Roman" panose="02020603050405020304" pitchFamily="18" charset="0"/>
              </a:rPr>
              <a:t>Когда план составлен, переходят ко второму этапу работы – проведение исследования и обработки результатов (измерений, анкетированию и т.д.). Анализируя данные, смотрят: насколько выдвинутая в начале исследования гипотеза соответствует поставленным целям. В ходе проведенных исследований первоначальная тема может измениться. </a:t>
            </a:r>
          </a:p>
          <a:p>
            <a:pPr algn="just"/>
            <a:endParaRPr lang="ru-RU" altLang="ru-RU" sz="2000">
              <a:latin typeface="Times New Roman" panose="02020603050405020304" pitchFamily="18" charset="0"/>
            </a:endParaRPr>
          </a:p>
        </p:txBody>
      </p:sp>
      <p:graphicFrame>
        <p:nvGraphicFramePr>
          <p:cNvPr id="139301" name="Group 37"/>
          <p:cNvGraphicFramePr>
            <a:graphicFrameLocks noGrp="1"/>
          </p:cNvGraphicFramePr>
          <p:nvPr>
            <p:ph sz="half" idx="2"/>
          </p:nvPr>
        </p:nvGraphicFramePr>
        <p:xfrm>
          <a:off x="3287713" y="3573463"/>
          <a:ext cx="6049962" cy="853440"/>
        </p:xfrm>
        <a:graphic>
          <a:graphicData uri="http://schemas.openxmlformats.org/drawingml/2006/table">
            <a:tbl>
              <a:tblPr/>
              <a:tblGrid>
                <a:gridCol w="720725">
                  <a:extLst>
                    <a:ext uri="{9D8B030D-6E8A-4147-A177-3AD203B41FA5}">
                      <a16:colId xmlns:a16="http://schemas.microsoft.com/office/drawing/2014/main" val="671124142"/>
                    </a:ext>
                  </a:extLst>
                </a:gridCol>
                <a:gridCol w="1728787">
                  <a:extLst>
                    <a:ext uri="{9D8B030D-6E8A-4147-A177-3AD203B41FA5}">
                      <a16:colId xmlns:a16="http://schemas.microsoft.com/office/drawing/2014/main" val="2912212559"/>
                    </a:ext>
                  </a:extLst>
                </a:gridCol>
                <a:gridCol w="1727200">
                  <a:extLst>
                    <a:ext uri="{9D8B030D-6E8A-4147-A177-3AD203B41FA5}">
                      <a16:colId xmlns:a16="http://schemas.microsoft.com/office/drawing/2014/main" val="522052721"/>
                    </a:ext>
                  </a:extLst>
                </a:gridCol>
                <a:gridCol w="1873250">
                  <a:extLst>
                    <a:ext uri="{9D8B030D-6E8A-4147-A177-3AD203B41FA5}">
                      <a16:colId xmlns:a16="http://schemas.microsoft.com/office/drawing/2014/main" val="4005609818"/>
                    </a:ext>
                  </a:extLst>
                </a:gridCol>
              </a:tblGrid>
              <a:tr h="3683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9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 sz="2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5000"/>
                        <a:buFont typeface="Wingdings" panose="05000000000000000000" pitchFamily="2" charset="2"/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Дата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9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 sz="2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5000"/>
                        <a:buFont typeface="Wingdings" panose="05000000000000000000" pitchFamily="2" charset="2"/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мероприятие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9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 sz="2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5000"/>
                        <a:buFont typeface="Wingdings" panose="05000000000000000000" pitchFamily="2" charset="2"/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оборудование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9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 sz="2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5000"/>
                        <a:buFont typeface="Wingdings" panose="05000000000000000000" pitchFamily="2" charset="2"/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</a:rPr>
                        <a:t>ответственные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31227900"/>
                  </a:ext>
                </a:extLst>
              </a:tr>
              <a:tr h="4238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9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 sz="2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5000"/>
                        <a:buFont typeface="Wingdings" panose="05000000000000000000" pitchFamily="2" charset="2"/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anose="05000000000000000000" pitchFamily="2" charset="2"/>
                        <a:buNone/>
                        <a:tabLst/>
                      </a:pP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9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 sz="2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5000"/>
                        <a:buFont typeface="Wingdings" panose="05000000000000000000" pitchFamily="2" charset="2"/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anose="05000000000000000000" pitchFamily="2" charset="2"/>
                        <a:buNone/>
                        <a:tabLst/>
                      </a:pP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9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 sz="2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5000"/>
                        <a:buFont typeface="Wingdings" panose="05000000000000000000" pitchFamily="2" charset="2"/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anose="05000000000000000000" pitchFamily="2" charset="2"/>
                        <a:buNone/>
                        <a:tabLst/>
                      </a:pP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90000"/>
                        <a:buFont typeface="Wingdings" panose="05000000000000000000" pitchFamily="2" charset="2"/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 sz="2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5000"/>
                        <a:buFont typeface="Wingdings" panose="05000000000000000000" pitchFamily="2" charset="2"/>
                        <a:defRPr sz="21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90000"/>
                        <a:buFont typeface="Wingdings" panose="05000000000000000000" pitchFamily="2" charset="2"/>
                        <a:buNone/>
                        <a:tabLst/>
                      </a:pP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3301616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93203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930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0" y="277813"/>
            <a:ext cx="9144000" cy="1143000"/>
          </a:xfrm>
        </p:spPr>
        <p:txBody>
          <a:bodyPr/>
          <a:lstStyle/>
          <a:p>
            <a:r>
              <a:rPr lang="ru-RU" altLang="ru-RU" sz="2800" b="1" i="1" dirty="0" smtClean="0">
                <a:solidFill>
                  <a:schemeClr val="accent2"/>
                </a:solidFill>
                <a:latin typeface="Century Schoolbook" panose="02040604050505020304" pitchFamily="18" charset="0"/>
              </a:rPr>
              <a:t>Правила  </a:t>
            </a:r>
            <a:r>
              <a:rPr lang="ru-RU" altLang="ru-RU" sz="2800" b="1" i="1" dirty="0">
                <a:solidFill>
                  <a:schemeClr val="accent2"/>
                </a:solidFill>
                <a:latin typeface="Century Schoolbook" panose="02040604050505020304" pitchFamily="18" charset="0"/>
              </a:rPr>
              <a:t>работы  учителя  с учениками   </a:t>
            </a:r>
            <a:br>
              <a:rPr lang="ru-RU" altLang="ru-RU" sz="2800" b="1" i="1" dirty="0">
                <a:solidFill>
                  <a:schemeClr val="accent2"/>
                </a:solidFill>
                <a:latin typeface="Century Schoolbook" panose="02040604050505020304" pitchFamily="18" charset="0"/>
              </a:rPr>
            </a:br>
            <a:r>
              <a:rPr lang="ru-RU" altLang="ru-RU" sz="2800" b="1" i="1" dirty="0">
                <a:solidFill>
                  <a:schemeClr val="accent2"/>
                </a:solidFill>
                <a:latin typeface="Century Schoolbook" panose="02040604050505020304" pitchFamily="18" charset="0"/>
              </a:rPr>
              <a:t>                 при  проведении   исследовании.</a:t>
            </a:r>
            <a:r>
              <a:rPr lang="ru-RU" altLang="ru-RU" sz="2800" dirty="0">
                <a:latin typeface="Century Schoolbook" panose="02040604050505020304" pitchFamily="18" charset="0"/>
              </a:rPr>
              <a:t> </a:t>
            </a:r>
            <a:br>
              <a:rPr lang="ru-RU" altLang="ru-RU" sz="2800" dirty="0">
                <a:latin typeface="Century Schoolbook" panose="02040604050505020304" pitchFamily="18" charset="0"/>
              </a:rPr>
            </a:br>
            <a:endParaRPr lang="ru-RU" altLang="ru-RU" sz="2800" dirty="0">
              <a:latin typeface="Century Schoolbook" panose="02040604050505020304" pitchFamily="18" charset="0"/>
            </a:endParaRPr>
          </a:p>
        </p:txBody>
      </p:sp>
      <p:sp>
        <p:nvSpPr>
          <p:cNvPr id="2529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79980" y="1420813"/>
            <a:ext cx="8353425" cy="5257800"/>
          </a:xfrm>
        </p:spPr>
        <p:txBody>
          <a:bodyPr>
            <a:normAutofit lnSpcReduction="10000"/>
          </a:bodyPr>
          <a:lstStyle/>
          <a:p>
            <a:pPr algn="just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ru-RU" altLang="ru-RU" sz="1800" dirty="0">
                <a:latin typeface="Times New Roman" panose="02020603050405020304" pitchFamily="18" charset="0"/>
              </a:rPr>
              <a:t>      Известный специалист в области «исследовательского обучения» </a:t>
            </a:r>
            <a:endParaRPr lang="ru-RU" altLang="ru-RU" sz="1800" dirty="0" smtClean="0">
              <a:latin typeface="Times New Roman" panose="02020603050405020304" pitchFamily="18" charset="0"/>
            </a:endParaRPr>
          </a:p>
          <a:p>
            <a:pPr algn="just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ru-RU" altLang="ru-RU" sz="1800" dirty="0" smtClean="0">
                <a:latin typeface="Times New Roman" panose="02020603050405020304" pitchFamily="18" charset="0"/>
              </a:rPr>
              <a:t>Д</a:t>
            </a:r>
            <a:r>
              <a:rPr lang="ru-RU" altLang="ru-RU" sz="1800" dirty="0">
                <a:latin typeface="Times New Roman" panose="02020603050405020304" pitchFamily="18" charset="0"/>
              </a:rPr>
              <a:t>. </a:t>
            </a:r>
            <a:r>
              <a:rPr lang="ru-RU" altLang="ru-RU" sz="1800" dirty="0" err="1">
                <a:latin typeface="Times New Roman" panose="02020603050405020304" pitchFamily="18" charset="0"/>
              </a:rPr>
              <a:t>Треффингер</a:t>
            </a:r>
            <a:r>
              <a:rPr lang="ru-RU" altLang="ru-RU" sz="1800" dirty="0">
                <a:latin typeface="Times New Roman" panose="02020603050405020304" pitchFamily="18" charset="0"/>
              </a:rPr>
              <a:t> рекомендует педагогам, занимающимся выработкой у детей исследовательских наклонностей, соблюдать </a:t>
            </a:r>
            <a:r>
              <a:rPr lang="ru-RU" altLang="ru-RU" sz="1800" b="1" dirty="0">
                <a:latin typeface="Times New Roman" panose="02020603050405020304" pitchFamily="18" charset="0"/>
              </a:rPr>
              <a:t>следующие правила</a:t>
            </a:r>
            <a:r>
              <a:rPr lang="ru-RU" altLang="ru-RU" sz="1800" dirty="0">
                <a:latin typeface="Times New Roman" panose="02020603050405020304" pitchFamily="18" charset="0"/>
              </a:rPr>
              <a:t>.</a:t>
            </a:r>
          </a:p>
          <a:p>
            <a:pPr algn="just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ru-RU" altLang="ru-RU" sz="1800" dirty="0">
                <a:latin typeface="Times New Roman" panose="02020603050405020304" pitchFamily="18" charset="0"/>
              </a:rPr>
              <a:t>1.He занимайтесь наставлениями; помогайте детям действовать независимо, не давайте прямых инструкций относительно того, чем они должны заниматься.</a:t>
            </a:r>
          </a:p>
          <a:p>
            <a:pPr algn="just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ru-RU" altLang="ru-RU" sz="1800" dirty="0">
                <a:latin typeface="Times New Roman" panose="02020603050405020304" pitchFamily="18" charset="0"/>
              </a:rPr>
              <a:t>2. Не делайте скоропалительных выводов; на основе тщательного наблюдения и оценки определяйте сильные и слабые стороны детей; не следует полагаться на то, что они уже обладают определенными базовыми навыками и знаниями.</a:t>
            </a:r>
          </a:p>
          <a:p>
            <a:pPr algn="just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ru-RU" altLang="ru-RU" sz="1800" dirty="0">
                <a:latin typeface="Times New Roman" panose="02020603050405020304" pitchFamily="18" charset="0"/>
              </a:rPr>
              <a:t>3. Не сдерживайте инициативы детей и не делайте за них то, что они могут сделать (или могут научиться делать) самостоятельно.</a:t>
            </a:r>
          </a:p>
          <a:p>
            <a:pPr algn="just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ru-RU" altLang="ru-RU" sz="1800" dirty="0">
                <a:latin typeface="Times New Roman" panose="02020603050405020304" pitchFamily="18" charset="0"/>
              </a:rPr>
              <a:t>4. Научитесь не торопиться с вынесением суждения.</a:t>
            </a:r>
          </a:p>
          <a:p>
            <a:pPr algn="just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ru-RU" altLang="ru-RU" sz="1800" dirty="0">
                <a:latin typeface="Times New Roman" panose="02020603050405020304" pitchFamily="18" charset="0"/>
              </a:rPr>
              <a:t>5. Научите детей прослеживать </a:t>
            </a:r>
            <a:r>
              <a:rPr lang="ru-RU" altLang="ru-RU" sz="1800" dirty="0" err="1">
                <a:latin typeface="Times New Roman" panose="02020603050405020304" pitchFamily="18" charset="0"/>
              </a:rPr>
              <a:t>межпредметные</a:t>
            </a:r>
            <a:r>
              <a:rPr lang="ru-RU" altLang="ru-RU" sz="1800" dirty="0">
                <a:latin typeface="Times New Roman" panose="02020603050405020304" pitchFamily="18" charset="0"/>
              </a:rPr>
              <a:t> связи.</a:t>
            </a:r>
          </a:p>
          <a:p>
            <a:pPr algn="just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ru-RU" altLang="ru-RU" sz="1800" dirty="0">
                <a:latin typeface="Times New Roman" panose="02020603050405020304" pitchFamily="18" charset="0"/>
              </a:rPr>
              <a:t>6. Приучите детей к навыкам самостоятельного решения проблем, исследования и анализа ситуации.</a:t>
            </a:r>
          </a:p>
          <a:p>
            <a:pPr algn="just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ru-RU" altLang="ru-RU" sz="1800" dirty="0">
                <a:latin typeface="Times New Roman" panose="02020603050405020304" pitchFamily="18" charset="0"/>
              </a:rPr>
              <a:t>7. Используйте трудные ситуации, возникшие у детей в школе и дома, как область приложения полученных навыков в решении задач</a:t>
            </a:r>
          </a:p>
          <a:p>
            <a:pPr algn="just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ru-RU" altLang="ru-RU" sz="1800" dirty="0">
                <a:latin typeface="Times New Roman" panose="02020603050405020304" pitchFamily="18" charset="0"/>
              </a:rPr>
              <a:t>8. Помогайте детям научиться управлять процессом усвоения знаний.</a:t>
            </a:r>
          </a:p>
          <a:p>
            <a:pPr algn="just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ru-RU" altLang="ru-RU" sz="1800" dirty="0">
                <a:latin typeface="Times New Roman" panose="02020603050405020304" pitchFamily="18" charset="0"/>
              </a:rPr>
              <a:t>9. Подходите ко всему творчески.</a:t>
            </a:r>
          </a:p>
          <a:p>
            <a:pPr algn="just">
              <a:lnSpc>
                <a:spcPct val="80000"/>
              </a:lnSpc>
              <a:buFont typeface="Wingdings" panose="05000000000000000000" pitchFamily="2" charset="2"/>
              <a:buNone/>
            </a:pPr>
            <a:endParaRPr lang="ru-RU" altLang="ru-RU" sz="1800" dirty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91910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7139" name="Rectangle 3"/>
          <p:cNvSpPr>
            <a:spLocks noGrp="1" noChangeArrowheads="1"/>
          </p:cNvSpPr>
          <p:nvPr>
            <p:ph type="body" sz="half" idx="2"/>
          </p:nvPr>
        </p:nvSpPr>
        <p:spPr>
          <a:xfrm>
            <a:off x="2135189" y="1700214"/>
            <a:ext cx="8281987" cy="5157787"/>
          </a:xfrm>
        </p:spPr>
        <p:txBody>
          <a:bodyPr/>
          <a:lstStyle/>
          <a:p>
            <a:pPr algn="just">
              <a:buFont typeface="Wingdings" panose="05000000000000000000" pitchFamily="2" charset="2"/>
              <a:buNone/>
            </a:pPr>
            <a:r>
              <a:rPr lang="ru-RU" altLang="ru-RU" dirty="0"/>
              <a:t>                                                        </a:t>
            </a:r>
            <a:r>
              <a:rPr lang="ru-RU" altLang="ru-RU" dirty="0">
                <a:latin typeface="Times New Roman" panose="02020603050405020304" pitchFamily="18" charset="0"/>
              </a:rPr>
              <a:t>Принято считать, что оформление –       </a:t>
            </a:r>
          </a:p>
          <a:p>
            <a:pPr algn="just">
              <a:buFont typeface="Wingdings" panose="05000000000000000000" pitchFamily="2" charset="2"/>
              <a:buNone/>
            </a:pPr>
            <a:r>
              <a:rPr lang="ru-RU" altLang="ru-RU" dirty="0">
                <a:latin typeface="Times New Roman" panose="02020603050405020304" pitchFamily="18" charset="0"/>
              </a:rPr>
              <a:t>                                                    незначительный, чисто формальный   этап                  </a:t>
            </a:r>
          </a:p>
          <a:p>
            <a:pPr algn="just">
              <a:buFont typeface="Wingdings" panose="05000000000000000000" pitchFamily="2" charset="2"/>
              <a:buNone/>
            </a:pPr>
            <a:r>
              <a:rPr lang="ru-RU" altLang="ru-RU" dirty="0">
                <a:latin typeface="Times New Roman" panose="02020603050405020304" pitchFamily="18" charset="0"/>
              </a:rPr>
              <a:t>                                                    создания  рукописи научного исследования. </a:t>
            </a:r>
          </a:p>
          <a:p>
            <a:pPr algn="just">
              <a:buFont typeface="Wingdings" panose="05000000000000000000" pitchFamily="2" charset="2"/>
              <a:buNone/>
            </a:pPr>
            <a:r>
              <a:rPr lang="ru-RU" altLang="ru-RU" dirty="0">
                <a:latin typeface="Times New Roman" panose="02020603050405020304" pitchFamily="18" charset="0"/>
              </a:rPr>
              <a:t>                                                    На самом деле, это не так. Оформление        </a:t>
            </a:r>
          </a:p>
          <a:p>
            <a:pPr algn="just">
              <a:buFont typeface="Wingdings" panose="05000000000000000000" pitchFamily="2" charset="2"/>
              <a:buNone/>
            </a:pPr>
            <a:r>
              <a:rPr lang="ru-RU" altLang="ru-RU" dirty="0">
                <a:latin typeface="Times New Roman" panose="02020603050405020304" pitchFamily="18" charset="0"/>
              </a:rPr>
              <a:t>                                                    результатов исследования – один из самых трудоемких этапов работы. Написать работу на черновике -это 30% успеха, а вот правильно оформить  работу, последовательно изложив найденный материал и свои научные исследования, при этом правильно раскрыв тему исследования - это 70 % работы. </a:t>
            </a:r>
          </a:p>
          <a:p>
            <a:pPr algn="just">
              <a:buFont typeface="Wingdings" panose="05000000000000000000" pitchFamily="2" charset="2"/>
              <a:buNone/>
            </a:pPr>
            <a:r>
              <a:rPr lang="ru-RU" altLang="ru-RU" dirty="0">
                <a:latin typeface="Times New Roman" panose="02020603050405020304" pitchFamily="18" charset="0"/>
              </a:rPr>
              <a:t>             Существуют общие правила не только к  оформлению текста исследовательской работы, но и  к срокам представления данной работы  в комиссию для изучения  материала (например, на конкурс).</a:t>
            </a:r>
          </a:p>
          <a:p>
            <a:pPr algn="just">
              <a:buFont typeface="Wingdings" panose="05000000000000000000" pitchFamily="2" charset="2"/>
              <a:buNone/>
            </a:pPr>
            <a:r>
              <a:rPr lang="ru-RU" altLang="ru-RU" dirty="0">
                <a:latin typeface="Times New Roman" panose="02020603050405020304" pitchFamily="18" charset="0"/>
              </a:rPr>
              <a:t>            </a:t>
            </a:r>
          </a:p>
        </p:txBody>
      </p:sp>
      <p:pic>
        <p:nvPicPr>
          <p:cNvPr id="347145" name="Picture 9" descr="book_04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566989" y="1557338"/>
            <a:ext cx="2592387" cy="187801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471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z="3600" i="1">
                <a:solidFill>
                  <a:schemeClr val="accent2"/>
                </a:solidFill>
              </a:rPr>
              <a:t>         </a:t>
            </a:r>
            <a:r>
              <a:rPr lang="en-US" altLang="ru-RU" sz="3200" b="1" i="1">
                <a:solidFill>
                  <a:schemeClr val="accent2"/>
                </a:solidFill>
                <a:latin typeface="Century Schoolbook" panose="02040604050505020304" pitchFamily="18" charset="0"/>
              </a:rPr>
              <a:t>III</a:t>
            </a:r>
            <a:r>
              <a:rPr lang="ru-RU" altLang="ru-RU" sz="3200" b="1" i="1">
                <a:solidFill>
                  <a:schemeClr val="accent2"/>
                </a:solidFill>
                <a:latin typeface="Century Schoolbook" panose="02040604050505020304" pitchFamily="18" charset="0"/>
              </a:rPr>
              <a:t>. Оформление научно-   </a:t>
            </a:r>
            <a:br>
              <a:rPr lang="ru-RU" altLang="ru-RU" sz="3200" b="1" i="1">
                <a:solidFill>
                  <a:schemeClr val="accent2"/>
                </a:solidFill>
                <a:latin typeface="Century Schoolbook" panose="02040604050505020304" pitchFamily="18" charset="0"/>
              </a:rPr>
            </a:br>
            <a:r>
              <a:rPr lang="ru-RU" altLang="ru-RU" sz="3200" b="1" i="1">
                <a:solidFill>
                  <a:schemeClr val="accent2"/>
                </a:solidFill>
                <a:latin typeface="Century Schoolbook" panose="02040604050505020304" pitchFamily="18" charset="0"/>
              </a:rPr>
              <a:t>        исследовательской   работы</a:t>
            </a:r>
          </a:p>
        </p:txBody>
      </p:sp>
      <p:sp>
        <p:nvSpPr>
          <p:cNvPr id="347146" name="Text Box 10"/>
          <p:cNvSpPr txBox="1">
            <a:spLocks noChangeArrowheads="1"/>
          </p:cNvSpPr>
          <p:nvPr/>
        </p:nvSpPr>
        <p:spPr bwMode="auto">
          <a:xfrm>
            <a:off x="9244013" y="6110288"/>
            <a:ext cx="1841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73348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338" name="Rectangle 2"/>
          <p:cNvSpPr>
            <a:spLocks noGrp="1" noChangeArrowheads="1"/>
          </p:cNvSpPr>
          <p:nvPr>
            <p:ph type="title"/>
          </p:nvPr>
        </p:nvSpPr>
        <p:spPr>
          <a:xfrm>
            <a:off x="2135188" y="277813"/>
            <a:ext cx="8532812" cy="1143000"/>
          </a:xfrm>
        </p:spPr>
        <p:txBody>
          <a:bodyPr/>
          <a:lstStyle/>
          <a:p>
            <a:r>
              <a:rPr lang="en-US" altLang="ru-RU" sz="3600" i="1">
                <a:solidFill>
                  <a:schemeClr val="accent2"/>
                </a:solidFill>
                <a:latin typeface="Century Schoolbook" panose="02040604050505020304" pitchFamily="18" charset="0"/>
              </a:rPr>
              <a:t>IV. </a:t>
            </a:r>
            <a:r>
              <a:rPr lang="ru-RU" altLang="ru-RU" sz="3600" b="1" i="1">
                <a:solidFill>
                  <a:schemeClr val="accent2"/>
                </a:solidFill>
                <a:latin typeface="Century Schoolbook" panose="02040604050505020304" pitchFamily="18" charset="0"/>
              </a:rPr>
              <a:t>Защита</a:t>
            </a:r>
            <a:r>
              <a:rPr lang="ru-RU" altLang="ru-RU" sz="3600" i="1">
                <a:solidFill>
                  <a:schemeClr val="accent2"/>
                </a:solidFill>
                <a:latin typeface="Century Schoolbook" panose="02040604050505020304" pitchFamily="18" charset="0"/>
              </a:rPr>
              <a:t>  </a:t>
            </a:r>
            <a:r>
              <a:rPr lang="ru-RU" altLang="ru-RU" sz="3600" b="1" i="1">
                <a:solidFill>
                  <a:schemeClr val="accent2"/>
                </a:solidFill>
                <a:latin typeface="Century Schoolbook" panose="02040604050505020304" pitchFamily="18" charset="0"/>
              </a:rPr>
              <a:t>результатов</a:t>
            </a:r>
            <a:r>
              <a:rPr lang="ru-RU" altLang="ru-RU" sz="3600" i="1">
                <a:solidFill>
                  <a:schemeClr val="accent2"/>
                </a:solidFill>
                <a:latin typeface="Century Schoolbook" panose="02040604050505020304" pitchFamily="18" charset="0"/>
              </a:rPr>
              <a:t>     </a:t>
            </a:r>
            <a:br>
              <a:rPr lang="ru-RU" altLang="ru-RU" sz="3600" i="1">
                <a:solidFill>
                  <a:schemeClr val="accent2"/>
                </a:solidFill>
                <a:latin typeface="Century Schoolbook" panose="02040604050505020304" pitchFamily="18" charset="0"/>
              </a:rPr>
            </a:br>
            <a:r>
              <a:rPr lang="ru-RU" altLang="ru-RU" sz="3600" i="1">
                <a:solidFill>
                  <a:schemeClr val="accent2"/>
                </a:solidFill>
                <a:latin typeface="Century Schoolbook" panose="02040604050505020304" pitchFamily="18" charset="0"/>
              </a:rPr>
              <a:t>                 </a:t>
            </a:r>
            <a:r>
              <a:rPr lang="ru-RU" altLang="ru-RU" sz="3600" b="1" i="1">
                <a:solidFill>
                  <a:schemeClr val="accent2"/>
                </a:solidFill>
                <a:latin typeface="Century Schoolbook" panose="02040604050505020304" pitchFamily="18" charset="0"/>
              </a:rPr>
              <a:t>исследования</a:t>
            </a:r>
            <a:endParaRPr lang="ru-RU" altLang="ru-RU" sz="3600" b="1">
              <a:latin typeface="Century Schoolbook" panose="02040604050505020304" pitchFamily="18" charset="0"/>
            </a:endParaRPr>
          </a:p>
        </p:txBody>
      </p:sp>
      <p:sp>
        <p:nvSpPr>
          <p:cNvPr id="142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438400" y="1600200"/>
            <a:ext cx="8229600" cy="5257800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ru-RU" altLang="ru-RU" b="1" dirty="0">
                <a:latin typeface="Times New Roman" panose="02020603050405020304" pitchFamily="18" charset="0"/>
              </a:rPr>
              <a:t>Основные формы представления результатов:</a:t>
            </a:r>
            <a:r>
              <a:rPr lang="ru-RU" altLang="ru-RU" dirty="0">
                <a:latin typeface="Times New Roman" panose="02020603050405020304" pitchFamily="18" charset="0"/>
              </a:rPr>
              <a:t> </a:t>
            </a:r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ru-RU" altLang="ru-RU" dirty="0">
                <a:latin typeface="Times New Roman" panose="02020603050405020304" pitchFamily="18" charset="0"/>
              </a:rPr>
              <a:t>    </a:t>
            </a:r>
            <a:r>
              <a:rPr lang="ru-RU" altLang="ru-RU" sz="1800" dirty="0">
                <a:latin typeface="Times New Roman" panose="02020603050405020304" pitchFamily="18" charset="0"/>
              </a:rPr>
              <a:t>-сообщение,</a:t>
            </a:r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ru-RU" altLang="ru-RU" sz="1800" dirty="0">
                <a:latin typeface="Times New Roman" panose="02020603050405020304" pitchFamily="18" charset="0"/>
              </a:rPr>
              <a:t>    -полный текст учебного исследования ,</a:t>
            </a:r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ru-RU" altLang="ru-RU" sz="1800" dirty="0">
                <a:latin typeface="Times New Roman" panose="02020603050405020304" pitchFamily="18" charset="0"/>
              </a:rPr>
              <a:t>    -тезисы, </a:t>
            </a:r>
            <a:endParaRPr lang="en-US" altLang="ru-RU" sz="1800" dirty="0">
              <a:latin typeface="Times New Roman" panose="02020603050405020304" pitchFamily="18" charset="0"/>
            </a:endParaRPr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ru-RU" altLang="ru-RU" sz="1800" dirty="0">
                <a:latin typeface="Times New Roman" panose="02020603050405020304" pitchFamily="18" charset="0"/>
              </a:rPr>
              <a:t>    -научная статья (описание хода работы),</a:t>
            </a:r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ru-RU" altLang="ru-RU" sz="1800" dirty="0">
                <a:latin typeface="Times New Roman" panose="02020603050405020304" pitchFamily="18" charset="0"/>
              </a:rPr>
              <a:t>    -отчет,</a:t>
            </a:r>
            <a:endParaRPr lang="en-US" altLang="ru-RU" sz="1800" dirty="0">
              <a:latin typeface="Times New Roman" panose="02020603050405020304" pitchFamily="18" charset="0"/>
            </a:endParaRPr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ru-RU" altLang="ru-RU" sz="1800" dirty="0">
                <a:latin typeface="Times New Roman" panose="02020603050405020304" pitchFamily="18" charset="0"/>
              </a:rPr>
              <a:t>    -план исследования,</a:t>
            </a:r>
            <a:endParaRPr lang="en-US" altLang="ru-RU" sz="1800" dirty="0">
              <a:latin typeface="Times New Roman" panose="02020603050405020304" pitchFamily="18" charset="0"/>
            </a:endParaRPr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ru-RU" altLang="ru-RU" sz="1800" dirty="0">
                <a:latin typeface="Times New Roman" panose="02020603050405020304" pitchFamily="18" charset="0"/>
              </a:rPr>
              <a:t>    -устный доклад, </a:t>
            </a:r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ru-RU" altLang="ru-RU" sz="1800" dirty="0">
                <a:latin typeface="Times New Roman" panose="02020603050405020304" pitchFamily="18" charset="0"/>
              </a:rPr>
              <a:t>    -стендовый доклад (оформление наглядного материала )</a:t>
            </a:r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ru-RU" altLang="ru-RU" sz="1800" dirty="0">
                <a:latin typeface="Times New Roman" panose="02020603050405020304" pitchFamily="18" charset="0"/>
              </a:rPr>
              <a:t>    -реферат проблемного характера,</a:t>
            </a:r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ru-RU" altLang="ru-RU" sz="1800" dirty="0">
                <a:latin typeface="Times New Roman" panose="02020603050405020304" pitchFamily="18" charset="0"/>
              </a:rPr>
              <a:t>    -компьютерная программа,</a:t>
            </a:r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ru-RU" altLang="ru-RU" sz="1800" dirty="0">
                <a:latin typeface="Times New Roman" panose="02020603050405020304" pitchFamily="18" charset="0"/>
              </a:rPr>
              <a:t>    -прибор с описанием его действия, </a:t>
            </a:r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ru-RU" altLang="ru-RU" sz="1800" dirty="0">
                <a:latin typeface="Times New Roman" panose="02020603050405020304" pitchFamily="18" charset="0"/>
              </a:rPr>
              <a:t>    -видео- и аудиоматериалы.</a:t>
            </a:r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ru-RU" altLang="ru-RU" b="1" dirty="0">
                <a:latin typeface="Times New Roman" panose="02020603050405020304" pitchFamily="18" charset="0"/>
              </a:rPr>
              <a:t>Уровни представления работ: </a:t>
            </a:r>
            <a:endParaRPr lang="ru-RU" altLang="ru-RU" dirty="0">
              <a:latin typeface="Times New Roman" panose="02020603050405020304" pitchFamily="18" charset="0"/>
            </a:endParaRPr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ru-RU" altLang="ru-RU" dirty="0">
                <a:latin typeface="Times New Roman" panose="02020603050405020304" pitchFamily="18" charset="0"/>
              </a:rPr>
              <a:t>     </a:t>
            </a:r>
            <a:r>
              <a:rPr lang="ru-RU" altLang="ru-RU" sz="1800" dirty="0">
                <a:latin typeface="Times New Roman" panose="02020603050405020304" pitchFamily="18" charset="0"/>
              </a:rPr>
              <a:t>-</a:t>
            </a:r>
            <a:r>
              <a:rPr lang="ru-RU" altLang="ru-RU" sz="1800" dirty="0" err="1">
                <a:latin typeface="Times New Roman" panose="02020603050405020304" pitchFamily="18" charset="0"/>
              </a:rPr>
              <a:t>Внутриклассные</a:t>
            </a:r>
            <a:r>
              <a:rPr lang="ru-RU" altLang="ru-RU" sz="1800" dirty="0">
                <a:latin typeface="Times New Roman" panose="02020603050405020304" pitchFamily="18" charset="0"/>
              </a:rPr>
              <a:t>, </a:t>
            </a:r>
            <a:r>
              <a:rPr lang="ru-RU" altLang="ru-RU" sz="1800" dirty="0" err="1">
                <a:latin typeface="Times New Roman" panose="02020603050405020304" pitchFamily="18" charset="0"/>
              </a:rPr>
              <a:t>внутришкольные</a:t>
            </a:r>
            <a:r>
              <a:rPr lang="ru-RU" altLang="ru-RU" sz="1800" dirty="0">
                <a:latin typeface="Times New Roman" panose="02020603050405020304" pitchFamily="18" charset="0"/>
              </a:rPr>
              <a:t>, региональные, международные</a:t>
            </a:r>
            <a:r>
              <a:rPr lang="ru-RU" altLang="ru-RU" dirty="0">
                <a:latin typeface="Times New Roman" panose="02020603050405020304" pitchFamily="18" charset="0"/>
              </a:rPr>
              <a:t>.</a:t>
            </a:r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ru-RU" altLang="ru-RU" dirty="0">
                <a:latin typeface="Times New Roman" panose="02020603050405020304" pitchFamily="18" charset="0"/>
              </a:rPr>
              <a:t>       </a:t>
            </a:r>
          </a:p>
          <a:p>
            <a:pPr>
              <a:lnSpc>
                <a:spcPct val="80000"/>
              </a:lnSpc>
            </a:pPr>
            <a:endParaRPr lang="ru-RU" altLang="ru-RU" dirty="0">
              <a:latin typeface="Times New Roman" panose="02020603050405020304" pitchFamily="18" charset="0"/>
            </a:endParaRPr>
          </a:p>
          <a:p>
            <a:pPr>
              <a:lnSpc>
                <a:spcPct val="80000"/>
              </a:lnSpc>
            </a:pPr>
            <a:endParaRPr lang="ru-RU" altLang="ru-RU" dirty="0"/>
          </a:p>
        </p:txBody>
      </p:sp>
      <p:sp>
        <p:nvSpPr>
          <p:cNvPr id="142342" name="Text Box 6"/>
          <p:cNvSpPr txBox="1">
            <a:spLocks noChangeArrowheads="1"/>
          </p:cNvSpPr>
          <p:nvPr/>
        </p:nvSpPr>
        <p:spPr bwMode="auto">
          <a:xfrm>
            <a:off x="7046913" y="6442076"/>
            <a:ext cx="1841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079365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83697610"/>
              </p:ext>
            </p:extLst>
          </p:nvPr>
        </p:nvGraphicFramePr>
        <p:xfrm>
          <a:off x="336118" y="1591991"/>
          <a:ext cx="11416938" cy="506258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8012">
                  <a:extLst>
                    <a:ext uri="{9D8B030D-6E8A-4147-A177-3AD203B41FA5}">
                      <a16:colId xmlns:a16="http://schemas.microsoft.com/office/drawing/2014/main" val="3743583379"/>
                    </a:ext>
                  </a:extLst>
                </a:gridCol>
                <a:gridCol w="1757896">
                  <a:extLst>
                    <a:ext uri="{9D8B030D-6E8A-4147-A177-3AD203B41FA5}">
                      <a16:colId xmlns:a16="http://schemas.microsoft.com/office/drawing/2014/main" val="323829251"/>
                    </a:ext>
                  </a:extLst>
                </a:gridCol>
                <a:gridCol w="883445">
                  <a:extLst>
                    <a:ext uri="{9D8B030D-6E8A-4147-A177-3AD203B41FA5}">
                      <a16:colId xmlns:a16="http://schemas.microsoft.com/office/drawing/2014/main" val="1054096965"/>
                    </a:ext>
                  </a:extLst>
                </a:gridCol>
                <a:gridCol w="3459013">
                  <a:extLst>
                    <a:ext uri="{9D8B030D-6E8A-4147-A177-3AD203B41FA5}">
                      <a16:colId xmlns:a16="http://schemas.microsoft.com/office/drawing/2014/main" val="2753984983"/>
                    </a:ext>
                  </a:extLst>
                </a:gridCol>
                <a:gridCol w="4898572">
                  <a:extLst>
                    <a:ext uri="{9D8B030D-6E8A-4147-A177-3AD203B41FA5}">
                      <a16:colId xmlns:a16="http://schemas.microsoft.com/office/drawing/2014/main" val="1035759801"/>
                    </a:ext>
                  </a:extLst>
                </a:gridCol>
              </a:tblGrid>
              <a:tr h="489131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№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ФИ ученика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Класс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Тема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Результат</a:t>
                      </a:r>
                      <a:endParaRPr lang="ru-RU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25312071"/>
                  </a:ext>
                </a:extLst>
              </a:tr>
              <a:tr h="1457234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1.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Рожина Евгения, </a:t>
                      </a:r>
                      <a:r>
                        <a:rPr lang="ru-RU" sz="1400" dirty="0" err="1" smtClean="0"/>
                        <a:t>Мачахова</a:t>
                      </a:r>
                      <a:r>
                        <a:rPr lang="ru-RU" sz="1400" dirty="0" smtClean="0"/>
                        <a:t> Вера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9, 10 а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-</a:t>
                      </a:r>
                      <a:r>
                        <a:rPr lang="ru-RU" sz="1400" dirty="0" err="1" smtClean="0"/>
                        <a:t>Г.С.Ефимов</a:t>
                      </a:r>
                      <a:r>
                        <a:rPr lang="ru-RU" sz="1400" dirty="0" smtClean="0"/>
                        <a:t> как один из основоположников Якутской автономии</a:t>
                      </a:r>
                    </a:p>
                    <a:p>
                      <a:r>
                        <a:rPr lang="ru-RU" sz="1400" dirty="0" smtClean="0"/>
                        <a:t>-Годы эмиграции Георгия Семеновича </a:t>
                      </a:r>
                      <a:r>
                        <a:rPr lang="ru-RU" sz="1400" dirty="0" err="1" smtClean="0"/>
                        <a:t>Ефимова,одного</a:t>
                      </a:r>
                      <a:r>
                        <a:rPr lang="ru-RU" sz="1400" dirty="0" smtClean="0"/>
                        <a:t> из основоположников Якутской Автономии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2022-23 </a:t>
                      </a:r>
                      <a:r>
                        <a:rPr lang="ru-RU" sz="1400" dirty="0" err="1" smtClean="0"/>
                        <a:t>уч.год</a:t>
                      </a:r>
                      <a:r>
                        <a:rPr lang="ru-RU" sz="1400" dirty="0" smtClean="0"/>
                        <a:t>: </a:t>
                      </a:r>
                    </a:p>
                    <a:p>
                      <a:r>
                        <a:rPr lang="ru-RU" sz="1400" dirty="0" smtClean="0"/>
                        <a:t>1 место, школьный этап НПК «Шаг в будущее», 3 место,</a:t>
                      </a:r>
                      <a:r>
                        <a:rPr lang="ru-RU" sz="1400" baseline="0" dirty="0" smtClean="0"/>
                        <a:t> муниципальный этап, 3 место республиканский этап</a:t>
                      </a:r>
                    </a:p>
                    <a:p>
                      <a:r>
                        <a:rPr lang="ru-RU" sz="1400" dirty="0" smtClean="0"/>
                        <a:t>2023-24 </a:t>
                      </a:r>
                      <a:r>
                        <a:rPr lang="ru-RU" sz="1400" dirty="0" err="1" smtClean="0"/>
                        <a:t>уч.год</a:t>
                      </a:r>
                      <a:r>
                        <a:rPr lang="ru-RU" sz="1400" dirty="0" smtClean="0"/>
                        <a:t>: 2 место школьный этап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98208428"/>
                  </a:ext>
                </a:extLst>
              </a:tr>
              <a:tr h="547188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2. 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Афанасьев </a:t>
                      </a:r>
                      <a:r>
                        <a:rPr lang="ru-RU" sz="1400" dirty="0" err="1" smtClean="0"/>
                        <a:t>Арылхан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6в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Саха </a:t>
                      </a:r>
                      <a:r>
                        <a:rPr lang="ru-RU" sz="1400" dirty="0" err="1" smtClean="0"/>
                        <a:t>математическай</a:t>
                      </a:r>
                      <a:r>
                        <a:rPr lang="ru-RU" sz="1400" dirty="0" smtClean="0"/>
                        <a:t> </a:t>
                      </a:r>
                      <a:r>
                        <a:rPr lang="ru-RU" sz="1400" dirty="0" err="1" smtClean="0"/>
                        <a:t>кылаастар</a:t>
                      </a:r>
                      <a:r>
                        <a:rPr lang="ru-RU" sz="1400" dirty="0" smtClean="0"/>
                        <a:t> </a:t>
                      </a:r>
                      <a:r>
                        <a:rPr lang="ru-RU" sz="1400" dirty="0" err="1" smtClean="0"/>
                        <a:t>тэриллиилэрэ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2022 г.: школьная НПК,</a:t>
                      </a:r>
                      <a:r>
                        <a:rPr lang="ru-RU" sz="1400" baseline="0" dirty="0" smtClean="0"/>
                        <a:t> 2 место</a:t>
                      </a:r>
                      <a:endParaRPr lang="ru-RU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531974"/>
                  </a:ext>
                </a:extLst>
              </a:tr>
              <a:tr h="489131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3.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err="1" smtClean="0"/>
                        <a:t>Борбуева</a:t>
                      </a:r>
                      <a:r>
                        <a:rPr lang="ru-RU" sz="1400" dirty="0" smtClean="0"/>
                        <a:t> Ангелина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6 в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Учитель с большой буквы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2022 г.: школьная НПК, 3 место</a:t>
                      </a:r>
                    </a:p>
                    <a:p>
                      <a:endParaRPr lang="ru-RU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5617131"/>
                  </a:ext>
                </a:extLst>
              </a:tr>
              <a:tr h="880436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4.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Попова </a:t>
                      </a:r>
                      <a:r>
                        <a:rPr lang="ru-RU" sz="1400" dirty="0" err="1" smtClean="0"/>
                        <a:t>Нарыйаана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7 б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err="1" smtClean="0"/>
                        <a:t>Оло</a:t>
                      </a:r>
                      <a:r>
                        <a:rPr lang="sah-RU" sz="1400" dirty="0" smtClean="0"/>
                        <a:t>ҥхоҕо таас уонна хайа көстүүлэрэ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2023г.: 1 место школьный этап, 2024 г.: 1 место муниципальный этап, Гран при</a:t>
                      </a:r>
                      <a:r>
                        <a:rPr lang="ru-RU" sz="1400" baseline="0" dirty="0" smtClean="0"/>
                        <a:t> городской этап фонда «Бар5арыы», 3 место республиканский этап НПК «Шаг в будущее»</a:t>
                      </a:r>
                      <a:endParaRPr lang="ru-RU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05009011"/>
                  </a:ext>
                </a:extLst>
              </a:tr>
              <a:tr h="978263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5.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Окороков Артем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7 г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Сведения об антикварных книгах,</a:t>
                      </a:r>
                      <a:r>
                        <a:rPr lang="ru-RU" sz="1400" baseline="0" dirty="0" smtClean="0"/>
                        <a:t> сохранившихся в публичных и школьных библиотеках города Якутска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2024 г.</a:t>
                      </a:r>
                      <a:endParaRPr lang="ru-RU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41248469"/>
                  </a:ext>
                </a:extLst>
              </a:tr>
            </a:tbl>
          </a:graphicData>
        </a:graphic>
      </p:graphicFrame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541608" y="191461"/>
            <a:ext cx="11005958" cy="1400530"/>
          </a:xfrm>
        </p:spPr>
        <p:txBody>
          <a:bodyPr/>
          <a:lstStyle/>
          <a:p>
            <a:r>
              <a:rPr lang="ru-RU" dirty="0" smtClean="0"/>
              <a:t>Научно-исследовательские работы учащихся за учебных 2 года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7225282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5589" y="-3175"/>
            <a:ext cx="9139237" cy="687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6704" y="-13862"/>
            <a:ext cx="9242984" cy="69274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Объект 2"/>
          <p:cNvSpPr>
            <a:spLocks noGrp="1"/>
          </p:cNvSpPr>
          <p:nvPr>
            <p:ph sz="quarter" idx="4294967295"/>
          </p:nvPr>
        </p:nvSpPr>
        <p:spPr>
          <a:xfrm>
            <a:off x="2999656" y="260648"/>
            <a:ext cx="5688632" cy="864096"/>
          </a:xfrm>
        </p:spPr>
        <p:txBody>
          <a:bodyPr>
            <a:normAutofit/>
          </a:bodyPr>
          <a:lstStyle/>
          <a:p>
            <a:pPr marL="0" indent="0" algn="ctr">
              <a:spcBef>
                <a:spcPts val="0"/>
              </a:spcBef>
              <a:buNone/>
            </a:pPr>
            <a:r>
              <a:rPr lang="ru-RU" sz="1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Министерство образования и науки 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ru-RU" sz="1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Республики Саха (Якутия) 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ru-RU" sz="1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Муниципальное общеобразовательное бюджетное учреждение № 12 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ru-RU" sz="1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Городской округ «город Якутск»</a:t>
            </a:r>
          </a:p>
        </p:txBody>
      </p:sp>
      <p:pic>
        <p:nvPicPr>
          <p:cNvPr id="5" name="Рисунок 4" descr="C:\Users\Глав Бух\Desktop\PHOTO-2022-03-01-14-48-40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9576" y="264566"/>
            <a:ext cx="1061329" cy="1094067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Прямоугольник 3"/>
          <p:cNvSpPr/>
          <p:nvPr/>
        </p:nvSpPr>
        <p:spPr>
          <a:xfrm>
            <a:off x="1525588" y="2687217"/>
            <a:ext cx="7162700" cy="127518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rgbClr val="C00000"/>
                </a:solidFill>
                <a:latin typeface="Arial Black" pitchFamily="34" charset="0"/>
              </a:rPr>
              <a:t>Тема: Годы эмиграции Георгия Семеновича Ефимова,</a:t>
            </a:r>
          </a:p>
          <a:p>
            <a:pPr algn="ctr"/>
            <a:r>
              <a:rPr lang="ru-RU" sz="2400" b="1" dirty="0">
                <a:solidFill>
                  <a:srgbClr val="C00000"/>
                </a:solidFill>
                <a:latin typeface="Arial Black" pitchFamily="34" charset="0"/>
              </a:rPr>
              <a:t>одного из основоположников </a:t>
            </a:r>
          </a:p>
          <a:p>
            <a:pPr algn="ctr"/>
            <a:r>
              <a:rPr lang="ru-RU" sz="2400" b="1" dirty="0">
                <a:solidFill>
                  <a:srgbClr val="C00000"/>
                </a:solidFill>
                <a:latin typeface="Arial Black" pitchFamily="34" charset="0"/>
              </a:rPr>
              <a:t>Якутской Автономии</a:t>
            </a:r>
          </a:p>
          <a:p>
            <a:pPr algn="ctr"/>
            <a:r>
              <a:rPr lang="ru-RU" sz="2400" b="1" dirty="0">
                <a:solidFill>
                  <a:srgbClr val="C00000"/>
                </a:solidFill>
                <a:latin typeface="Arial Black" pitchFamily="34" charset="0"/>
              </a:rPr>
              <a:t> </a:t>
            </a:r>
          </a:p>
        </p:txBody>
      </p:sp>
      <p:sp>
        <p:nvSpPr>
          <p:cNvPr id="2" name="AutoShape 2" descr="100-Летие Образования Якутской АССР"/>
          <p:cNvSpPr>
            <a:spLocks noChangeAspect="1" noChangeArrowheads="1"/>
          </p:cNvSpPr>
          <p:nvPr/>
        </p:nvSpPr>
        <p:spPr bwMode="auto">
          <a:xfrm>
            <a:off x="1679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AutoShape 4" descr="https://100yakutia.ru/images/News/ca9159c6-ede0-4d70-b259-bf6580cbd244.jpg"/>
          <p:cNvSpPr>
            <a:spLocks noChangeAspect="1" noChangeArrowheads="1"/>
          </p:cNvSpPr>
          <p:nvPr/>
        </p:nvSpPr>
        <p:spPr bwMode="auto">
          <a:xfrm>
            <a:off x="1831975" y="7938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1682036" y="1358632"/>
            <a:ext cx="7187158" cy="9144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7030A0"/>
                </a:solidFill>
              </a:rPr>
              <a:t>XXVIII </a:t>
            </a:r>
            <a:r>
              <a:rPr lang="ru-RU" dirty="0">
                <a:solidFill>
                  <a:srgbClr val="7030A0"/>
                </a:solidFill>
              </a:rPr>
              <a:t>научная конференция-конкурс  молодых исследователей имени академика </a:t>
            </a:r>
            <a:r>
              <a:rPr lang="ru-RU" dirty="0" err="1">
                <a:solidFill>
                  <a:srgbClr val="7030A0"/>
                </a:solidFill>
              </a:rPr>
              <a:t>В.П.Ларионова</a:t>
            </a:r>
            <a:r>
              <a:rPr lang="ru-RU" dirty="0">
                <a:solidFill>
                  <a:srgbClr val="7030A0"/>
                </a:solidFill>
              </a:rPr>
              <a:t> «</a:t>
            </a:r>
            <a:r>
              <a:rPr lang="ru-RU" dirty="0" err="1">
                <a:solidFill>
                  <a:srgbClr val="7030A0"/>
                </a:solidFill>
              </a:rPr>
              <a:t>Инникигэ</a:t>
            </a:r>
            <a:r>
              <a:rPr lang="ru-RU" dirty="0">
                <a:solidFill>
                  <a:srgbClr val="7030A0"/>
                </a:solidFill>
              </a:rPr>
              <a:t> </a:t>
            </a:r>
            <a:r>
              <a:rPr lang="ru-RU" dirty="0" err="1">
                <a:solidFill>
                  <a:srgbClr val="7030A0"/>
                </a:solidFill>
              </a:rPr>
              <a:t>хардыы</a:t>
            </a:r>
            <a:r>
              <a:rPr lang="ru-RU" dirty="0">
                <a:solidFill>
                  <a:srgbClr val="7030A0"/>
                </a:solidFill>
              </a:rPr>
              <a:t>»</a:t>
            </a:r>
            <a:r>
              <a:rPr lang="en-US" dirty="0">
                <a:solidFill>
                  <a:srgbClr val="7030A0"/>
                </a:solidFill>
              </a:rPr>
              <a:t> (</a:t>
            </a:r>
            <a:r>
              <a:rPr lang="ru-RU" dirty="0">
                <a:solidFill>
                  <a:srgbClr val="7030A0"/>
                </a:solidFill>
              </a:rPr>
              <a:t>школьный этап)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2999656" y="3645024"/>
            <a:ext cx="5472608" cy="244827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ru-RU" sz="1600" dirty="0">
                <a:solidFill>
                  <a:srgbClr val="002060"/>
                </a:solidFill>
                <a:latin typeface="AGCooperCyr" pitchFamily="34" charset="0"/>
              </a:rPr>
              <a:t>Авторы:</a:t>
            </a:r>
          </a:p>
          <a:p>
            <a:pPr algn="r"/>
            <a:r>
              <a:rPr lang="ru-RU" sz="1600" dirty="0">
                <a:solidFill>
                  <a:srgbClr val="002060"/>
                </a:solidFill>
                <a:latin typeface="AGCooperCyr" pitchFamily="34" charset="0"/>
              </a:rPr>
              <a:t>Рожина Евгения Васильевна,</a:t>
            </a:r>
          </a:p>
          <a:p>
            <a:pPr algn="r"/>
            <a:r>
              <a:rPr lang="ru-RU" sz="1600" dirty="0" err="1">
                <a:solidFill>
                  <a:srgbClr val="002060"/>
                </a:solidFill>
                <a:latin typeface="AGCooperCyr" pitchFamily="34" charset="0"/>
              </a:rPr>
              <a:t>Мачахова</a:t>
            </a:r>
            <a:r>
              <a:rPr lang="ru-RU" sz="1600" dirty="0">
                <a:solidFill>
                  <a:srgbClr val="002060"/>
                </a:solidFill>
                <a:latin typeface="AGCooperCyr" pitchFamily="34" charset="0"/>
              </a:rPr>
              <a:t> Вера Иннокентьевна, </a:t>
            </a:r>
          </a:p>
          <a:p>
            <a:pPr algn="r"/>
            <a:r>
              <a:rPr lang="ru-RU" sz="1600" dirty="0">
                <a:solidFill>
                  <a:srgbClr val="002060"/>
                </a:solidFill>
                <a:latin typeface="AGCooperCyr" pitchFamily="34" charset="0"/>
              </a:rPr>
              <a:t>учащиеся 10 «б" класса</a:t>
            </a:r>
          </a:p>
          <a:p>
            <a:pPr algn="r"/>
            <a:r>
              <a:rPr lang="ru-RU" sz="1600" dirty="0">
                <a:solidFill>
                  <a:srgbClr val="002060"/>
                </a:solidFill>
                <a:latin typeface="AGCooperCyr" pitchFamily="34" charset="0"/>
              </a:rPr>
              <a:t>МОБУ СОШ </a:t>
            </a:r>
            <a:r>
              <a:rPr lang="ru-RU" sz="1600" b="1" i="1" dirty="0">
                <a:solidFill>
                  <a:srgbClr val="002060"/>
                </a:solidFill>
                <a:latin typeface="AGCooperCyr" pitchFamily="34" charset="0"/>
              </a:rPr>
              <a:t>№</a:t>
            </a:r>
            <a:r>
              <a:rPr lang="ru-RU" sz="1600" dirty="0">
                <a:solidFill>
                  <a:srgbClr val="002060"/>
                </a:solidFill>
                <a:latin typeface="AGCooperCyr" pitchFamily="34" charset="0"/>
              </a:rPr>
              <a:t>12</a:t>
            </a:r>
          </a:p>
          <a:p>
            <a:pPr algn="r"/>
            <a:endParaRPr lang="ru-RU" dirty="0">
              <a:solidFill>
                <a:srgbClr val="002060"/>
              </a:solidFill>
            </a:endParaRPr>
          </a:p>
          <a:p>
            <a:pPr algn="r"/>
            <a:r>
              <a:rPr lang="ru-RU" dirty="0">
                <a:solidFill>
                  <a:srgbClr val="002060"/>
                </a:solidFill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442761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1135" t="6589" b="5416"/>
          <a:stretch/>
        </p:blipFill>
        <p:spPr>
          <a:xfrm>
            <a:off x="1685108" y="32499"/>
            <a:ext cx="8982891" cy="6737168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81300" y="1776521"/>
            <a:ext cx="7886700" cy="1325563"/>
          </a:xfrm>
          <a:solidFill>
            <a:schemeClr val="accent4">
              <a:lumMod val="40000"/>
              <a:lumOff val="60000"/>
            </a:schemeClr>
          </a:solidFill>
        </p:spPr>
        <p:txBody>
          <a:bodyPr/>
          <a:lstStyle/>
          <a:p>
            <a:pPr algn="ctr"/>
            <a:r>
              <a:rPr lang="sah-RU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Олоҥхоҕо таас </a:t>
            </a:r>
            <a:r>
              <a:rPr lang="ru-RU" b="1" dirty="0" err="1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уонна</a:t>
            </a:r>
            <a:r>
              <a:rPr lang="sah-RU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хайа көстүүлэрэ</a:t>
            </a:r>
            <a:endParaRPr lang="ru-RU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 descr="C:\Users\Глав Бух\Desktop\PHOTO-2022-03-01-14-48-40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30109" y="-6272"/>
            <a:ext cx="1516471" cy="1433606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Объект 2"/>
          <p:cNvSpPr txBox="1">
            <a:spLocks/>
          </p:cNvSpPr>
          <p:nvPr/>
        </p:nvSpPr>
        <p:spPr>
          <a:xfrm>
            <a:off x="2440919" y="100628"/>
            <a:ext cx="6892153" cy="862758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ts val="0"/>
              </a:spcBef>
              <a:buNone/>
            </a:pPr>
            <a:r>
              <a:rPr lang="ru-RU" sz="18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Дьокуускай</a:t>
            </a:r>
            <a:r>
              <a:rPr lang="ru-RU" sz="1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куорат</a:t>
            </a:r>
            <a:r>
              <a:rPr lang="ru-RU" sz="1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12 №-</a:t>
            </a:r>
            <a:r>
              <a:rPr lang="ru-RU" sz="18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дээх</a:t>
            </a:r>
            <a:r>
              <a:rPr lang="ru-RU" sz="1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орто</a:t>
            </a:r>
            <a:r>
              <a:rPr lang="ru-RU" sz="1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уопсай</a:t>
            </a:r>
            <a:r>
              <a:rPr lang="ru-RU" sz="1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үөрэхтээһин</a:t>
            </a:r>
            <a:r>
              <a:rPr lang="ru-RU" sz="1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оскуолата</a:t>
            </a:r>
            <a:r>
              <a:rPr lang="ru-RU" sz="1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муниципальнай</a:t>
            </a:r>
            <a:r>
              <a:rPr lang="ru-RU" sz="1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бюджетнай</a:t>
            </a:r>
            <a:r>
              <a:rPr lang="ru-RU" sz="1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орто</a:t>
            </a:r>
            <a:r>
              <a:rPr lang="ru-RU" sz="1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үөрэхтээһин</a:t>
            </a:r>
            <a:r>
              <a:rPr lang="ru-RU" sz="1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тэрилтэтэ</a:t>
            </a:r>
            <a:r>
              <a:rPr lang="ru-RU" sz="1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7" name="Заголовок 2"/>
          <p:cNvSpPr txBox="1">
            <a:spLocks/>
          </p:cNvSpPr>
          <p:nvPr/>
        </p:nvSpPr>
        <p:spPr>
          <a:xfrm>
            <a:off x="4881156" y="3573796"/>
            <a:ext cx="5786846" cy="1362078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vert="horz" lIns="91440" tIns="45720" rIns="91440" bIns="45720" rtlCol="0" anchor="ctr">
            <a:normAutofit fontScale="67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ru-RU" sz="33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Толордо</a:t>
            </a:r>
            <a:r>
              <a:rPr lang="ru-RU" sz="33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33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Попова </a:t>
            </a:r>
            <a:r>
              <a:rPr lang="ru-RU" sz="33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Нарияна</a:t>
            </a:r>
            <a:r>
              <a:rPr lang="ru-RU" sz="33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Владиславовна, </a:t>
            </a:r>
          </a:p>
          <a:p>
            <a:pPr algn="r"/>
            <a:r>
              <a:rPr lang="ru-RU" sz="33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 «б» </a:t>
            </a:r>
            <a:r>
              <a:rPr lang="ru-RU" sz="33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кылаас</a:t>
            </a:r>
            <a:r>
              <a:rPr lang="ru-RU" sz="33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ah-RU" sz="33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үөрэнээччитэ</a:t>
            </a:r>
          </a:p>
          <a:p>
            <a:pPr algn="r"/>
            <a:endParaRPr lang="sah-RU" sz="33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r>
              <a:rPr lang="sah-RU" sz="29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9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Заголовок 2"/>
          <p:cNvSpPr txBox="1">
            <a:spLocks/>
          </p:cNvSpPr>
          <p:nvPr/>
        </p:nvSpPr>
        <p:spPr>
          <a:xfrm>
            <a:off x="4350391" y="6117116"/>
            <a:ext cx="3530777" cy="38029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sah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Дьокуускай, 2023 с.</a:t>
            </a:r>
            <a:endParaRPr lang="ru-RU" sz="2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4730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74C8316-917E-8A41-A88B-F5AAADB93F3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44560" y="2762766"/>
            <a:ext cx="8966447" cy="1646302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Сведения об антикварных книгах, хранящихся в публичных и школьных библиотеках города Якутска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CC6136D-8A09-6D57-7CD8-8BD8436CE8EB}"/>
              </a:ext>
            </a:extLst>
          </p:cNvPr>
          <p:cNvSpPr txBox="1"/>
          <p:nvPr/>
        </p:nvSpPr>
        <p:spPr>
          <a:xfrm>
            <a:off x="7202660" y="4690422"/>
            <a:ext cx="459863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Автор: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Окороков Артём </a:t>
            </a:r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Владимирович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ученик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7 «Г»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класса МОБУ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СОШ № 12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Руководитель: </a:t>
            </a: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Павлова Христина </a:t>
            </a:r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Петровна,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педагог-библиотекарь МОБУ СОШ № 12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65760" y="45609"/>
            <a:ext cx="924875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Министерство образования и науки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Республики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Саха (Якутия) </a:t>
            </a:r>
          </a:p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Муниципальное общеобразовательное бюджетное учреждение № 12 </a:t>
            </a:r>
          </a:p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Городской округ «город Якутск»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2155649" y="1358632"/>
            <a:ext cx="7187158" cy="9144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XXIX 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научная конференция-конкурс  молодых исследователей имени академика </a:t>
            </a:r>
            <a:r>
              <a:rPr lang="ru-RU" sz="2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В.П.Ларионова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«</a:t>
            </a:r>
            <a:r>
              <a:rPr lang="ru-RU" sz="2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Инникигэ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хардыы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r>
              <a:rPr lang="en-US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школьный этап)</a:t>
            </a:r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CC6136D-8A09-6D57-7CD8-8BD8436CE8EB}"/>
              </a:ext>
            </a:extLst>
          </p:cNvPr>
          <p:cNvSpPr txBox="1"/>
          <p:nvPr/>
        </p:nvSpPr>
        <p:spPr>
          <a:xfrm>
            <a:off x="3228466" y="6260082"/>
            <a:ext cx="45986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ah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sah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Якутск-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2024 г.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Рисунок 8" descr="C:\Users\Глав Бух\Desktop\PHOTO-2022-03-01-14-48-40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9178" y="741870"/>
            <a:ext cx="1516471" cy="143360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876452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4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4872446" y="1557338"/>
            <a:ext cx="6753497" cy="4477702"/>
          </a:xfrm>
          <a:noFill/>
        </p:spPr>
        <p:txBody>
          <a:bodyPr>
            <a:normAutofit/>
          </a:bodyPr>
          <a:lstStyle/>
          <a:p>
            <a:pPr algn="just">
              <a:lnSpc>
                <a:spcPct val="110000"/>
              </a:lnSpc>
              <a:buFont typeface="Wingdings" panose="05000000000000000000" pitchFamily="2" charset="2"/>
              <a:buNone/>
            </a:pPr>
            <a:r>
              <a:rPr lang="ru-RU" altLang="ru-RU" sz="1800" dirty="0" smtClean="0">
                <a:latin typeface="Times New Roman" panose="02020603050405020304" pitchFamily="18" charset="0"/>
              </a:rPr>
              <a:t>                                                         Современный </a:t>
            </a:r>
            <a:r>
              <a:rPr lang="ru-RU" altLang="ru-RU" sz="1800" dirty="0" smtClean="0">
                <a:latin typeface="Times New Roman" panose="02020603050405020304" pitchFamily="18" charset="0"/>
              </a:rPr>
              <a:t>педагог   </a:t>
            </a:r>
            <a:r>
              <a:rPr lang="ru-RU" altLang="ru-RU" sz="1800" dirty="0" smtClean="0">
                <a:latin typeface="Times New Roman" panose="02020603050405020304" pitchFamily="18" charset="0"/>
              </a:rPr>
              <a:t>является важнейшей фигурой в </a:t>
            </a:r>
            <a:r>
              <a:rPr lang="ru-RU" altLang="ru-RU" sz="1800" dirty="0" smtClean="0">
                <a:latin typeface="Times New Roman" panose="02020603050405020304" pitchFamily="18" charset="0"/>
              </a:rPr>
              <a:t>организации педагогического </a:t>
            </a:r>
            <a:r>
              <a:rPr lang="ru-RU" altLang="ru-RU" sz="1800" dirty="0">
                <a:latin typeface="Times New Roman" panose="02020603050405020304" pitchFamily="18" charset="0"/>
              </a:rPr>
              <a:t>процесса. От его </a:t>
            </a:r>
            <a:r>
              <a:rPr lang="ru-RU" altLang="ru-RU" sz="1800" dirty="0" smtClean="0">
                <a:latin typeface="Times New Roman" panose="02020603050405020304" pitchFamily="18" charset="0"/>
              </a:rPr>
              <a:t>профессиональной </a:t>
            </a:r>
            <a:r>
              <a:rPr lang="ru-RU" altLang="ru-RU" sz="1800" dirty="0">
                <a:latin typeface="Times New Roman" panose="02020603050405020304" pitchFamily="18" charset="0"/>
              </a:rPr>
              <a:t>пригодности, педагогического мастерства, </a:t>
            </a:r>
            <a:r>
              <a:rPr lang="ru-RU" altLang="ru-RU" sz="1800" dirty="0" smtClean="0">
                <a:latin typeface="Times New Roman" panose="02020603050405020304" pitchFamily="18" charset="0"/>
              </a:rPr>
              <a:t>творчества, к </a:t>
            </a:r>
            <a:r>
              <a:rPr lang="ru-RU" altLang="ru-RU" sz="1800" dirty="0">
                <a:latin typeface="Times New Roman" panose="02020603050405020304" pitchFamily="18" charset="0"/>
              </a:rPr>
              <a:t>готовности к инновационной   деятельности  </a:t>
            </a:r>
            <a:r>
              <a:rPr lang="ru-RU" altLang="ru-RU" sz="1800" dirty="0" smtClean="0">
                <a:latin typeface="Times New Roman" panose="02020603050405020304" pitchFamily="18" charset="0"/>
              </a:rPr>
              <a:t>зависит эффективность </a:t>
            </a:r>
            <a:r>
              <a:rPr lang="ru-RU" altLang="ru-RU" sz="1800" dirty="0">
                <a:latin typeface="Times New Roman" panose="02020603050405020304" pitchFamily="18" charset="0"/>
              </a:rPr>
              <a:t>педагогической системы. </a:t>
            </a:r>
          </a:p>
          <a:p>
            <a:pPr algn="just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ru-RU" altLang="ru-RU" sz="1800" dirty="0" smtClean="0">
                <a:latin typeface="Times New Roman" panose="02020603050405020304" pitchFamily="18" charset="0"/>
              </a:rPr>
              <a:t>					Таким </a:t>
            </a:r>
            <a:r>
              <a:rPr lang="ru-RU" altLang="ru-RU" sz="1800" dirty="0">
                <a:latin typeface="Times New Roman" panose="02020603050405020304" pitchFamily="18" charset="0"/>
              </a:rPr>
              <a:t>образом, владение </a:t>
            </a:r>
            <a:r>
              <a:rPr lang="ru-RU" altLang="ru-RU" sz="1800" dirty="0" smtClean="0">
                <a:latin typeface="Times New Roman" panose="02020603050405020304" pitchFamily="18" charset="0"/>
              </a:rPr>
              <a:t>педагогом  </a:t>
            </a:r>
            <a:r>
              <a:rPr lang="ru-RU" altLang="ru-RU" sz="1800" dirty="0">
                <a:latin typeface="Times New Roman" panose="02020603050405020304" pitchFamily="18" charset="0"/>
              </a:rPr>
              <a:t>методикой  организации научно-исследовательской деятельности учащихся и знание ее основных методов является основным элементом реформирования школьного образования. </a:t>
            </a:r>
          </a:p>
        </p:txBody>
      </p:sp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z="5400" b="1" i="1" dirty="0">
                <a:solidFill>
                  <a:schemeClr val="accent2"/>
                </a:solidFill>
              </a:rPr>
              <a:t>          </a:t>
            </a:r>
            <a:r>
              <a:rPr lang="ru-RU" altLang="ru-RU" sz="4800" b="1" i="1" dirty="0" smtClean="0">
                <a:solidFill>
                  <a:schemeClr val="accent2"/>
                </a:solidFill>
                <a:latin typeface="Century Schoolbook" panose="02040604050505020304" pitchFamily="18" charset="0"/>
              </a:rPr>
              <a:t>Заключение</a:t>
            </a:r>
            <a:endParaRPr lang="ru-RU" altLang="ru-RU" sz="4800" b="1" i="1" dirty="0">
              <a:solidFill>
                <a:schemeClr val="accent2"/>
              </a:solidFill>
              <a:latin typeface="Century Schoolbook" panose="02040604050505020304" pitchFamily="18" charset="0"/>
            </a:endParaRPr>
          </a:p>
        </p:txBody>
      </p:sp>
      <p:pic>
        <p:nvPicPr>
          <p:cNvPr id="40968" name="Picture 8" descr="3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66988" y="1557338"/>
            <a:ext cx="1873250" cy="23034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5586282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9732" name="Rectangle 4"/>
          <p:cNvSpPr>
            <a:spLocks noGrp="1" noChangeArrowheads="1"/>
          </p:cNvSpPr>
          <p:nvPr>
            <p:ph type="title"/>
          </p:nvPr>
        </p:nvSpPr>
        <p:spPr>
          <a:xfrm>
            <a:off x="2279650" y="333375"/>
            <a:ext cx="7772400" cy="1143000"/>
          </a:xfrm>
        </p:spPr>
        <p:txBody>
          <a:bodyPr/>
          <a:lstStyle/>
          <a:p>
            <a:r>
              <a:rPr lang="ru-RU" altLang="ru-RU" sz="4800" b="1" i="1">
                <a:solidFill>
                  <a:schemeClr val="accent2"/>
                </a:solidFill>
              </a:rPr>
              <a:t>             </a:t>
            </a:r>
            <a:r>
              <a:rPr lang="ru-RU" altLang="ru-RU" sz="4800" b="1" i="1">
                <a:solidFill>
                  <a:schemeClr val="accent2"/>
                </a:solidFill>
                <a:latin typeface="Century Schoolbook" panose="02040604050505020304" pitchFamily="18" charset="0"/>
              </a:rPr>
              <a:t>Ресурсы</a:t>
            </a:r>
          </a:p>
        </p:txBody>
      </p:sp>
      <p:sp>
        <p:nvSpPr>
          <p:cNvPr id="329733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2424113" y="1628776"/>
            <a:ext cx="4665662" cy="4530725"/>
          </a:xfrm>
        </p:spPr>
        <p:txBody>
          <a:bodyPr/>
          <a:lstStyle/>
          <a:p>
            <a:pPr marL="457200" indent="-457200">
              <a:buFont typeface="Wingdings" panose="05000000000000000000" pitchFamily="2" charset="2"/>
              <a:buAutoNum type="arabicPeriod"/>
            </a:pPr>
            <a:r>
              <a:rPr lang="en-US" altLang="ru-RU">
                <a:latin typeface="Times New Roman" panose="02020603050405020304" pitchFamily="18" charset="0"/>
                <a:hlinkClick r:id="rId3"/>
              </a:rPr>
              <a:t>http://olimp.hraniteli.ru</a:t>
            </a:r>
            <a:endParaRPr lang="ru-RU" altLang="ru-RU">
              <a:latin typeface="Times New Roman" panose="02020603050405020304" pitchFamily="18" charset="0"/>
            </a:endParaRPr>
          </a:p>
          <a:p>
            <a:pPr marL="457200" indent="-457200">
              <a:buFont typeface="Wingdings" panose="05000000000000000000" pitchFamily="2" charset="2"/>
              <a:buAutoNum type="arabicPeriod"/>
            </a:pPr>
            <a:r>
              <a:rPr lang="ru-RU" altLang="ru-RU">
                <a:latin typeface="Times New Roman" panose="02020603050405020304" pitchFamily="18" charset="0"/>
                <a:hlinkClick r:id="rId4"/>
              </a:rPr>
              <a:t>http://www.nerungri.edu.ru</a:t>
            </a:r>
            <a:endParaRPr lang="ru-RU" altLang="ru-RU">
              <a:latin typeface="Times New Roman" panose="02020603050405020304" pitchFamily="18" charset="0"/>
            </a:endParaRPr>
          </a:p>
          <a:p>
            <a:pPr marL="457200" indent="-457200">
              <a:buFont typeface="Wingdings" panose="05000000000000000000" pitchFamily="2" charset="2"/>
              <a:buAutoNum type="arabicPeriod"/>
            </a:pPr>
            <a:r>
              <a:rPr lang="ru-RU" altLang="ru-RU">
                <a:latin typeface="Times New Roman" panose="02020603050405020304" pitchFamily="18" charset="0"/>
              </a:rPr>
              <a:t>http://tmn.fio.ru</a:t>
            </a:r>
          </a:p>
          <a:p>
            <a:pPr marL="457200" indent="-457200">
              <a:spcBef>
                <a:spcPct val="0"/>
              </a:spcBef>
              <a:buClrTx/>
              <a:buSzTx/>
              <a:buNone/>
            </a:pPr>
            <a:endParaRPr lang="ru-RU" altLang="ru-RU">
              <a:latin typeface="Times New Roman" panose="02020603050405020304" pitchFamily="18" charset="0"/>
            </a:endParaRPr>
          </a:p>
          <a:p>
            <a:pPr marL="457200" indent="-457200"/>
            <a:endParaRPr lang="ru-RU" altLang="ru-RU" sz="2400">
              <a:latin typeface="Times New Roman" panose="02020603050405020304" pitchFamily="18" charset="0"/>
            </a:endParaRPr>
          </a:p>
          <a:p>
            <a:pPr marL="457200" indent="-457200"/>
            <a:endParaRPr lang="ru-RU" altLang="ru-RU" sz="2400">
              <a:latin typeface="Times New Roman" panose="02020603050405020304" pitchFamily="18" charset="0"/>
            </a:endParaRPr>
          </a:p>
        </p:txBody>
      </p:sp>
      <p:pic>
        <p:nvPicPr>
          <p:cNvPr id="329735" name="Picture 7" descr="ED00019_"/>
          <p:cNvPicPr>
            <a:picLocks noGrp="1" noChangeAspect="1" noChangeArrowheads="1"/>
          </p:cNvPicPr>
          <p:nvPr>
            <p:ph sz="half" idx="2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464426" y="333375"/>
            <a:ext cx="2881313" cy="252888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29736" name="Text Box 8"/>
          <p:cNvSpPr txBox="1">
            <a:spLocks noChangeArrowheads="1"/>
          </p:cNvSpPr>
          <p:nvPr/>
        </p:nvSpPr>
        <p:spPr bwMode="auto">
          <a:xfrm>
            <a:off x="2332083" y="4105231"/>
            <a:ext cx="8243887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altLang="ru-RU" dirty="0">
                <a:latin typeface="Arial" panose="020B0604020202020204" pitchFamily="34" charset="0"/>
              </a:rPr>
              <a:t>  </a:t>
            </a:r>
            <a:r>
              <a:rPr lang="ru-RU" altLang="ru-RU" sz="2000" dirty="0">
                <a:latin typeface="Arial" panose="020B0604020202020204" pitchFamily="34" charset="0"/>
              </a:rPr>
              <a:t>6. </a:t>
            </a:r>
            <a:r>
              <a:rPr lang="ru-RU" altLang="ru-RU" sz="2000" dirty="0">
                <a:latin typeface="Times New Roman" panose="02020603050405020304" pitchFamily="18" charset="0"/>
              </a:rPr>
              <a:t>Журнал "Народное образование" №1, 2000 г.с.101.  </a:t>
            </a:r>
          </a:p>
        </p:txBody>
      </p:sp>
      <p:sp>
        <p:nvSpPr>
          <p:cNvPr id="329740" name="Text Box 12"/>
          <p:cNvSpPr txBox="1">
            <a:spLocks noChangeArrowheads="1"/>
          </p:cNvSpPr>
          <p:nvPr/>
        </p:nvSpPr>
        <p:spPr bwMode="auto">
          <a:xfrm>
            <a:off x="2424113" y="2760663"/>
            <a:ext cx="11206162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ru-RU" altLang="ru-RU" sz="2000" dirty="0">
                <a:latin typeface="Times New Roman" panose="02020603050405020304" pitchFamily="18" charset="0"/>
              </a:rPr>
              <a:t>4.  Головко О. Научно-практическая деятельность </a:t>
            </a:r>
          </a:p>
          <a:p>
            <a:r>
              <a:rPr lang="ru-RU" altLang="ru-RU" sz="2000" dirty="0">
                <a:latin typeface="Times New Roman" panose="02020603050405020304" pitchFamily="18" charset="0"/>
              </a:rPr>
              <a:t>     школьников // Народное образование - №3, 2003 г. </a:t>
            </a:r>
          </a:p>
          <a:p>
            <a:r>
              <a:rPr lang="ru-RU" altLang="ru-RU" sz="2000" dirty="0">
                <a:latin typeface="Times New Roman" panose="02020603050405020304" pitchFamily="18" charset="0"/>
              </a:rPr>
              <a:t>5.  </a:t>
            </a:r>
            <a:r>
              <a:rPr lang="ru-RU" altLang="ru-RU" sz="2000" dirty="0" err="1">
                <a:latin typeface="Times New Roman" panose="02020603050405020304" pitchFamily="18" charset="0"/>
              </a:rPr>
              <a:t>Ивочкина</a:t>
            </a:r>
            <a:r>
              <a:rPr lang="ru-RU" altLang="ru-RU" sz="2000" dirty="0">
                <a:latin typeface="Times New Roman" panose="02020603050405020304" pitchFamily="18" charset="0"/>
              </a:rPr>
              <a:t> Т</a:t>
            </a:r>
            <a:r>
              <a:rPr lang="ru-RU" altLang="ru-RU" sz="2000" dirty="0" smtClean="0">
                <a:latin typeface="Times New Roman" panose="02020603050405020304" pitchFamily="18" charset="0"/>
              </a:rPr>
              <a:t>. Организация </a:t>
            </a:r>
            <a:r>
              <a:rPr lang="ru-RU" altLang="ru-RU" sz="2000" dirty="0">
                <a:latin typeface="Times New Roman" panose="02020603050405020304" pitchFamily="18" charset="0"/>
              </a:rPr>
              <a:t>научно-исследовательской </a:t>
            </a:r>
            <a:endParaRPr lang="en-US" altLang="ru-RU" sz="2000" dirty="0">
              <a:latin typeface="Times New Roman" panose="02020603050405020304" pitchFamily="18" charset="0"/>
            </a:endParaRPr>
          </a:p>
          <a:p>
            <a:r>
              <a:rPr lang="ru-RU" altLang="ru-RU" sz="2000" dirty="0">
                <a:latin typeface="Times New Roman" panose="02020603050405020304" pitchFamily="18" charset="0"/>
              </a:rPr>
              <a:t>     деятельности учащихся // Народное образование - №3, 2000</a:t>
            </a:r>
            <a:r>
              <a:rPr lang="ru-RU" altLang="ru-RU" sz="2400" dirty="0">
                <a:latin typeface="Times New Roman" panose="02020603050405020304" pitchFamily="18" charset="0"/>
              </a:rPr>
              <a:t> г. </a:t>
            </a:r>
          </a:p>
        </p:txBody>
      </p:sp>
    </p:spTree>
    <p:extLst>
      <p:ext uri="{BB962C8B-B14F-4D97-AF65-F5344CB8AC3E}">
        <p14:creationId xmlns:p14="http://schemas.microsoft.com/office/powerpoint/2010/main" val="1855287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96389" y="1700213"/>
            <a:ext cx="9920787" cy="5473700"/>
          </a:xfrm>
        </p:spPr>
        <p:txBody>
          <a:bodyPr/>
          <a:lstStyle/>
          <a:p>
            <a:pPr marL="381000" indent="-381000" algn="just">
              <a:lnSpc>
                <a:spcPct val="80000"/>
              </a:lnSpc>
              <a:buNone/>
            </a:pPr>
            <a:r>
              <a:rPr lang="ru-RU" altLang="ru-RU" sz="2400" b="1" dirty="0">
                <a:latin typeface="Times New Roman" panose="02020603050405020304" pitchFamily="18" charset="0"/>
              </a:rPr>
              <a:t>Цель:</a:t>
            </a:r>
            <a:r>
              <a:rPr lang="ru-RU" altLang="ru-RU" sz="2400" dirty="0">
                <a:latin typeface="Times New Roman" panose="02020603050405020304" pitchFamily="18" charset="0"/>
              </a:rPr>
              <a:t> </a:t>
            </a:r>
            <a:r>
              <a:rPr lang="ru-RU" altLang="ru-RU" sz="2400" dirty="0" smtClean="0">
                <a:latin typeface="Times New Roman" panose="02020603050405020304" pitchFamily="18" charset="0"/>
              </a:rPr>
              <a:t>Познакомить  педагогов с </a:t>
            </a:r>
            <a:r>
              <a:rPr lang="ru-RU" altLang="ru-RU" sz="2400" dirty="0">
                <a:latin typeface="Times New Roman" panose="02020603050405020304" pitchFamily="18" charset="0"/>
              </a:rPr>
              <a:t>теорией и практикой  организации и проведения  научно-исследовательской работы как одним  из эффективных способов активизации познавательной деятельности  школьников.</a:t>
            </a:r>
            <a:endParaRPr lang="ru-RU" altLang="ru-RU" sz="2400" b="1" dirty="0">
              <a:latin typeface="Times New Roman" panose="02020603050405020304" pitchFamily="18" charset="0"/>
            </a:endParaRPr>
          </a:p>
          <a:p>
            <a:pPr marL="381000" indent="-381000" algn="just">
              <a:lnSpc>
                <a:spcPct val="80000"/>
              </a:lnSpc>
              <a:buNone/>
            </a:pPr>
            <a:r>
              <a:rPr lang="ru-RU" altLang="ru-RU" sz="2400" b="1" dirty="0">
                <a:latin typeface="Times New Roman" panose="02020603050405020304" pitchFamily="18" charset="0"/>
              </a:rPr>
              <a:t>Методические:</a:t>
            </a:r>
          </a:p>
          <a:p>
            <a:pPr marL="381000" indent="-381000" algn="just">
              <a:lnSpc>
                <a:spcPct val="80000"/>
              </a:lnSpc>
              <a:buNone/>
            </a:pPr>
            <a:r>
              <a:rPr lang="ru-RU" altLang="ru-RU" sz="2400" dirty="0">
                <a:latin typeface="Times New Roman" panose="02020603050405020304" pitchFamily="18" charset="0"/>
              </a:rPr>
              <a:t>     1. Раскрыть  роль проведения  научных     исследований в     развитии творческой личности. </a:t>
            </a:r>
          </a:p>
          <a:p>
            <a:pPr marL="381000" indent="-381000" algn="just">
              <a:lnSpc>
                <a:spcPct val="80000"/>
              </a:lnSpc>
              <a:buNone/>
            </a:pPr>
            <a:r>
              <a:rPr lang="ru-RU" altLang="ru-RU" sz="2400" dirty="0">
                <a:latin typeface="Times New Roman" panose="02020603050405020304" pitchFamily="18" charset="0"/>
              </a:rPr>
              <a:t>     2. Вооружить  </a:t>
            </a:r>
            <a:r>
              <a:rPr lang="ru-RU" altLang="ru-RU" sz="2400" dirty="0" smtClean="0">
                <a:latin typeface="Times New Roman" panose="02020603050405020304" pitchFamily="18" charset="0"/>
              </a:rPr>
              <a:t>педагогов  </a:t>
            </a:r>
            <a:r>
              <a:rPr lang="ru-RU" altLang="ru-RU" sz="2400" dirty="0">
                <a:latin typeface="Times New Roman" panose="02020603050405020304" pitchFamily="18" charset="0"/>
              </a:rPr>
              <a:t>теоретическими знаниями о различных формах организации научно-исследовательской деятельности учащихся. </a:t>
            </a:r>
          </a:p>
          <a:p>
            <a:pPr marL="381000" indent="-381000" algn="just">
              <a:lnSpc>
                <a:spcPct val="80000"/>
              </a:lnSpc>
              <a:buNone/>
            </a:pPr>
            <a:r>
              <a:rPr lang="ru-RU" altLang="ru-RU" sz="2400" dirty="0">
                <a:latin typeface="Times New Roman" panose="02020603050405020304" pitchFamily="18" charset="0"/>
              </a:rPr>
              <a:t>     3.Сформировать основы практических умений организации научно-исследовательской работы.</a:t>
            </a:r>
          </a:p>
          <a:p>
            <a:pPr marL="381000" indent="-381000" algn="just">
              <a:lnSpc>
                <a:spcPct val="80000"/>
              </a:lnSpc>
              <a:buNone/>
            </a:pPr>
            <a:endParaRPr lang="ru-RU" altLang="ru-RU" sz="2400" dirty="0">
              <a:latin typeface="Times New Roman" panose="02020603050405020304" pitchFamily="18" charset="0"/>
            </a:endParaRPr>
          </a:p>
        </p:txBody>
      </p:sp>
      <p:sp>
        <p:nvSpPr>
          <p:cNvPr id="36869" name="WordArt 5"/>
          <p:cNvSpPr>
            <a:spLocks noChangeArrowheads="1" noChangeShapeType="1" noTextEdit="1"/>
          </p:cNvSpPr>
          <p:nvPr/>
        </p:nvSpPr>
        <p:spPr bwMode="auto">
          <a:xfrm>
            <a:off x="2640013" y="549276"/>
            <a:ext cx="7200900" cy="542925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i="1" kern="10" dirty="0"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</a:rPr>
              <a:t>Цели и задачи </a:t>
            </a:r>
          </a:p>
        </p:txBody>
      </p:sp>
    </p:spTree>
    <p:extLst>
      <p:ext uri="{BB962C8B-B14F-4D97-AF65-F5344CB8AC3E}">
        <p14:creationId xmlns:p14="http://schemas.microsoft.com/office/powerpoint/2010/main" val="325960261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59619" y="2738718"/>
            <a:ext cx="9404723" cy="1400530"/>
          </a:xfrm>
        </p:spPr>
        <p:txBody>
          <a:bodyPr/>
          <a:lstStyle/>
          <a:p>
            <a:r>
              <a:rPr lang="ru-RU" dirty="0" smtClean="0"/>
              <a:t>Спасибо за внимание!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665136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2238" y="1020952"/>
            <a:ext cx="8946541" cy="4195481"/>
          </a:xfrm>
        </p:spPr>
        <p:txBody>
          <a:bodyPr>
            <a:normAutofit lnSpcReduction="10000"/>
          </a:bodyPr>
          <a:lstStyle/>
          <a:p>
            <a:r>
              <a:rPr lang="ru-RU" dirty="0"/>
              <a:t>Исследовательская деятельность в школе  – это деятельность учащихся, связанная с решением учащимися творческой, исследовательской задачи с заранее неизвестным решением и предполагающая наличие основных этапов: постановка проблемы, изучение теории, посвящённой данной проблематике, подбор методик исследования и практическое овладение ими, сбор собственного материала, его анализ и обобщение, научный комментарий, собственные выводы </a:t>
            </a:r>
            <a:r>
              <a:rPr lang="ru-RU" dirty="0" smtClean="0"/>
              <a:t>.</a:t>
            </a:r>
          </a:p>
          <a:p>
            <a:r>
              <a:rPr lang="ru-RU" dirty="0"/>
              <a:t>Поиск информации по заданной теме обычно юные исследователи начинают с изучения фонда школьной библиотеки.  Библиотекарь оказывает им и методическую и библиографическую помощь в работе над исследованием, подбирает книги, журнальные статьи. Библиотека предоставляет информацию и идеи.</a:t>
            </a:r>
          </a:p>
        </p:txBody>
      </p:sp>
    </p:spTree>
    <p:extLst>
      <p:ext uri="{BB962C8B-B14F-4D97-AF65-F5344CB8AC3E}">
        <p14:creationId xmlns:p14="http://schemas.microsoft.com/office/powerpoint/2010/main" val="6307758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42055" y="1190770"/>
            <a:ext cx="8946541" cy="4195481"/>
          </a:xfrm>
        </p:spPr>
        <p:txBody>
          <a:bodyPr>
            <a:normAutofit fontScale="92500" lnSpcReduction="20000"/>
          </a:bodyPr>
          <a:lstStyle/>
          <a:p>
            <a:r>
              <a:rPr lang="ru-RU" dirty="0"/>
              <a:t>При организации исследовательской работы в школе библиотека выступает информационным и научно-методическим центром, что обусловлено следующими обстоятельствами; - наличием в современных школьных библиотеках информационной ресурсной базы на различных носителях; - высоким уровнем профессионализма и творческим потенциалом школьных библиотекарей, позволяющими ему оказывать методическую и консультационную помощь в проведении исследований (в формулировке целей, задач, в составлении плана работы, подборе методик и т.д.); - активным внедрением ИКТ в работу современных школьных библиотек, позволяющим библиотекарю оказывать помощь с использованием этих технологий в оформлении результатов исследовательской деятельности в виде презентаций, буклетов, рекомендательных списков и т. д. - возможность организовать на базе библиотеки самостоятельные исследования</a:t>
            </a:r>
          </a:p>
        </p:txBody>
      </p:sp>
    </p:spTree>
    <p:extLst>
      <p:ext uri="{BB962C8B-B14F-4D97-AF65-F5344CB8AC3E}">
        <p14:creationId xmlns:p14="http://schemas.microsoft.com/office/powerpoint/2010/main" val="8872795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02866" y="1047078"/>
            <a:ext cx="8946541" cy="4195481"/>
          </a:xfrm>
        </p:spPr>
        <p:txBody>
          <a:bodyPr>
            <a:normAutofit lnSpcReduction="10000"/>
          </a:bodyPr>
          <a:lstStyle/>
          <a:p>
            <a:r>
              <a:rPr lang="ru-RU" dirty="0"/>
              <a:t>С учетом выше перечисленного можно сказать, что библиотека превращается в своего рода научную лабораторию, в центр интеллектуального и творческого роста библиотекаря, педагогов, обучающихся.</a:t>
            </a:r>
          </a:p>
          <a:p>
            <a:endParaRPr lang="ru-RU" dirty="0"/>
          </a:p>
          <a:p>
            <a:r>
              <a:rPr lang="ru-RU" dirty="0"/>
              <a:t>Библиотека может и должна выступать равноправным субъектом взаимодействия в исследовательской деятельности. А библиотекарь может выступать в роли не только консультанта, но и научного руководителя исследовательских работ учащихся.</a:t>
            </a:r>
          </a:p>
          <a:p>
            <a:r>
              <a:rPr lang="ru-RU" dirty="0"/>
              <a:t>Школьная библиотека является сегодня необходимым звеном образовательной среды, т.е. и сама есть та материальная и духовная среда, способная активизировать творческую деятельность детей и взрослых.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7486277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Grp="1" noChangeArrowheads="1"/>
          </p:cNvSpPr>
          <p:nvPr>
            <p:ph type="title"/>
          </p:nvPr>
        </p:nvSpPr>
        <p:spPr bwMode="auto">
          <a:xfrm>
            <a:off x="358728" y="0"/>
            <a:ext cx="9404723" cy="14005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42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Times New Roman" panose="02020603050405020304" pitchFamily="18" charset="0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Times New Roman" panose="02020603050405020304" pitchFamily="18" charset="0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Times New Roman" panose="02020603050405020304" pitchFamily="18" charset="0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Times New Roman" panose="02020603050405020304" pitchFamily="18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Times New Roman" panose="02020603050405020304" pitchFamily="18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Times New Roman" panose="02020603050405020304" pitchFamily="18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Times New Roman" panose="02020603050405020304" pitchFamily="18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200">
                <a:solidFill>
                  <a:schemeClr val="tx2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ru-RU" altLang="ru-RU" b="1" i="1" dirty="0" smtClean="0">
                <a:solidFill>
                  <a:schemeClr val="accent2"/>
                </a:solidFill>
              </a:rPr>
              <a:t>    </a:t>
            </a:r>
            <a:r>
              <a:rPr lang="ru-RU" altLang="ru-RU" sz="3600" b="1" i="1" dirty="0" smtClean="0">
                <a:solidFill>
                  <a:schemeClr val="accent2"/>
                </a:solidFill>
                <a:latin typeface="Century Schoolbook" panose="02040604050505020304" pitchFamily="18" charset="0"/>
              </a:rPr>
              <a:t>Этапы проведения научного    </a:t>
            </a:r>
            <a:br>
              <a:rPr lang="ru-RU" altLang="ru-RU" sz="3600" b="1" i="1" dirty="0" smtClean="0">
                <a:solidFill>
                  <a:schemeClr val="accent2"/>
                </a:solidFill>
                <a:latin typeface="Century Schoolbook" panose="02040604050505020304" pitchFamily="18" charset="0"/>
              </a:rPr>
            </a:br>
            <a:r>
              <a:rPr lang="ru-RU" altLang="ru-RU" sz="3600" b="1" i="1" dirty="0" smtClean="0">
                <a:solidFill>
                  <a:schemeClr val="accent2"/>
                </a:solidFill>
                <a:latin typeface="Century Schoolbook" panose="02040604050505020304" pitchFamily="18" charset="0"/>
              </a:rPr>
              <a:t>       исследования с учениками</a:t>
            </a:r>
            <a:endParaRPr lang="ru-RU" altLang="ru-RU" sz="3600" b="1" i="1" dirty="0">
              <a:solidFill>
                <a:schemeClr val="accent2"/>
              </a:solidFill>
              <a:latin typeface="Century Schoolbook" panose="02040604050505020304" pitchFamily="18" charset="0"/>
            </a:endParaRPr>
          </a:p>
        </p:txBody>
      </p:sp>
      <p:sp>
        <p:nvSpPr>
          <p:cNvPr id="5" name="Rectangle 3"/>
          <p:cNvSpPr>
            <a:spLocks noGrp="1" noChangeArrowheads="1"/>
          </p:cNvSpPr>
          <p:nvPr>
            <p:ph idx="1"/>
          </p:nvPr>
        </p:nvSpPr>
        <p:spPr>
          <a:xfrm>
            <a:off x="1711235" y="1452782"/>
            <a:ext cx="7798525" cy="5368834"/>
          </a:xfrm>
        </p:spPr>
        <p:txBody>
          <a:bodyPr>
            <a:normAutofit fontScale="70000" lnSpcReduction="20000"/>
          </a:bodyPr>
          <a:lstStyle/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US" altLang="ru-RU" sz="2100" b="1" dirty="0"/>
              <a:t>I</a:t>
            </a:r>
            <a:r>
              <a:rPr lang="ru-RU" altLang="ru-RU" sz="2100" dirty="0"/>
              <a:t>. Подготовка к проведению исследования:</a:t>
            </a:r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ru-RU" altLang="ru-RU" sz="2100" dirty="0"/>
              <a:t>       1. Сфера научно-исследовательской деятельности</a:t>
            </a:r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ru-RU" altLang="ru-RU" sz="2100" dirty="0"/>
              <a:t>       2. Тема исследования</a:t>
            </a:r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ru-RU" altLang="ru-RU" sz="2100" dirty="0"/>
              <a:t>                 а) Выбор темы.</a:t>
            </a:r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ru-RU" altLang="ru-RU" sz="2100" dirty="0"/>
              <a:t>                 б) Формулировка темы.</a:t>
            </a:r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ru-RU" altLang="ru-RU" sz="2100" dirty="0"/>
              <a:t>                 в) Обоснование выбора темы.</a:t>
            </a:r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ru-RU" altLang="ru-RU" sz="2100" dirty="0"/>
              <a:t>       3  Изучение научной литературы</a:t>
            </a:r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ru-RU" altLang="ru-RU" sz="2100" dirty="0"/>
              <a:t>       4. Выработка гипотезы</a:t>
            </a:r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ru-RU" altLang="ru-RU" sz="2100" dirty="0"/>
              <a:t>       5. Постановка цели и задачи исследования</a:t>
            </a:r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ru-RU" altLang="ru-RU" sz="2100" dirty="0"/>
              <a:t>                а) Классификация задач исследования</a:t>
            </a:r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ru-RU" altLang="ru-RU" sz="2100" dirty="0"/>
              <a:t>       6.  Методы исследования</a:t>
            </a:r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ru-RU" altLang="ru-RU" sz="2100" dirty="0"/>
              <a:t>       7. Виды научно-исследовательских работ</a:t>
            </a:r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US" altLang="ru-RU" sz="2100" dirty="0"/>
              <a:t>II </a:t>
            </a:r>
            <a:r>
              <a:rPr lang="ru-RU" altLang="ru-RU" sz="2100" dirty="0"/>
              <a:t> Проведение научного исследования</a:t>
            </a:r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ru-RU" altLang="ru-RU" sz="2100" dirty="0"/>
              <a:t>              а) Правила работы  </a:t>
            </a:r>
            <a:r>
              <a:rPr lang="ru-RU" altLang="ru-RU" sz="2100" dirty="0" smtClean="0"/>
              <a:t>педагога </a:t>
            </a:r>
            <a:r>
              <a:rPr lang="ru-RU" altLang="ru-RU" sz="2100" dirty="0"/>
              <a:t>с детьми при проведения исследовании.</a:t>
            </a:r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US" altLang="ru-RU" sz="2100" dirty="0"/>
              <a:t>III </a:t>
            </a:r>
            <a:r>
              <a:rPr lang="ru-RU" altLang="ru-RU" sz="2100" dirty="0"/>
              <a:t> Оформление научно-исследовательской работы</a:t>
            </a:r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US" altLang="ru-RU" sz="2100" dirty="0"/>
              <a:t>IV </a:t>
            </a:r>
            <a:r>
              <a:rPr lang="ru-RU" altLang="ru-RU" sz="2100" dirty="0"/>
              <a:t> Защита результатов исследования </a:t>
            </a:r>
            <a:endParaRPr lang="ru-RU" altLang="ru-RU" sz="2100" dirty="0">
              <a:hlinkClick r:id="" action="ppaction://noaction"/>
            </a:endParaRPr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ru-RU" altLang="ru-RU" sz="2100" dirty="0"/>
              <a:t>             а) </a:t>
            </a:r>
            <a:r>
              <a:rPr lang="ru-RU" altLang="ru-RU" sz="2100" dirty="0">
                <a:latin typeface="Times New Roman" panose="02020603050405020304" pitchFamily="18" charset="0"/>
              </a:rPr>
              <a:t>Основные формы представления результатов</a:t>
            </a:r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ru-RU" altLang="ru-RU" sz="2100" dirty="0"/>
              <a:t>             б) </a:t>
            </a:r>
            <a:r>
              <a:rPr lang="ru-RU" altLang="ru-RU" sz="2100" dirty="0">
                <a:latin typeface="Times New Roman" panose="02020603050405020304" pitchFamily="18" charset="0"/>
              </a:rPr>
              <a:t>Уровни представления работ</a:t>
            </a:r>
            <a:endParaRPr lang="ru-RU" altLang="ru-RU" sz="2100" dirty="0"/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endParaRPr lang="ru-RU" altLang="ru-RU" sz="1600" dirty="0"/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ru-RU" altLang="ru-RU" sz="1800" b="1" dirty="0">
                <a:latin typeface="Times New Roman" panose="02020603050405020304" pitchFamily="18" charset="0"/>
              </a:rPr>
              <a:t>     </a:t>
            </a:r>
            <a:r>
              <a:rPr lang="ru-RU" altLang="ru-RU" sz="1800" dirty="0">
                <a:latin typeface="Times New Roman" panose="02020603050405020304" pitchFamily="18" charset="0"/>
              </a:rPr>
              <a:t>    </a:t>
            </a:r>
            <a:endParaRPr lang="ru-RU" altLang="ru-RU" sz="1600" dirty="0"/>
          </a:p>
        </p:txBody>
      </p:sp>
    </p:spTree>
    <p:extLst>
      <p:ext uri="{BB962C8B-B14F-4D97-AF65-F5344CB8AC3E}">
        <p14:creationId xmlns:p14="http://schemas.microsoft.com/office/powerpoint/2010/main" val="215496681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z="3800" b="1" i="1" dirty="0">
                <a:solidFill>
                  <a:schemeClr val="accent2"/>
                </a:solidFill>
              </a:rPr>
              <a:t>   </a:t>
            </a:r>
            <a:r>
              <a:rPr lang="ru-RU" altLang="ru-RU" sz="3200" b="1" i="1" dirty="0">
                <a:solidFill>
                  <a:schemeClr val="accent2"/>
                </a:solidFill>
                <a:latin typeface="Century Schoolbook" panose="02040604050505020304" pitchFamily="18" charset="0"/>
              </a:rPr>
              <a:t>Сфера научно-исследовательской            </a:t>
            </a:r>
            <a:br>
              <a:rPr lang="ru-RU" altLang="ru-RU" sz="3200" b="1" i="1" dirty="0">
                <a:solidFill>
                  <a:schemeClr val="accent2"/>
                </a:solidFill>
                <a:latin typeface="Century Schoolbook" panose="02040604050505020304" pitchFamily="18" charset="0"/>
              </a:rPr>
            </a:br>
            <a:r>
              <a:rPr lang="ru-RU" altLang="ru-RU" sz="3200" b="1" i="1" dirty="0">
                <a:solidFill>
                  <a:schemeClr val="accent2"/>
                </a:solidFill>
                <a:latin typeface="Century Schoolbook" panose="02040604050505020304" pitchFamily="18" charset="0"/>
              </a:rPr>
              <a:t>                 деятельности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endParaRPr lang="ru-RU" altLang="ru-RU" dirty="0"/>
          </a:p>
          <a:p>
            <a:endParaRPr lang="ru-RU" altLang="ru-RU" dirty="0"/>
          </a:p>
          <a:p>
            <a:pPr>
              <a:buFont typeface="Wingdings" panose="05000000000000000000" pitchFamily="2" charset="2"/>
              <a:buNone/>
            </a:pPr>
            <a:endParaRPr lang="ru-RU" altLang="ru-RU" dirty="0"/>
          </a:p>
          <a:p>
            <a:endParaRPr lang="ru-RU" altLang="ru-RU" dirty="0"/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1371600" y="1600200"/>
            <a:ext cx="7772400" cy="45307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20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5pPr>
            <a:lvl6pPr marL="2506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9pPr>
          </a:lstStyle>
          <a:p>
            <a:endParaRPr lang="ru-RU" altLang="ru-RU" smtClean="0"/>
          </a:p>
          <a:p>
            <a:endParaRPr lang="ru-RU" altLang="ru-RU" smtClean="0"/>
          </a:p>
          <a:p>
            <a:pPr>
              <a:buFont typeface="Wingdings" panose="05000000000000000000" pitchFamily="2" charset="2"/>
              <a:buNone/>
            </a:pPr>
            <a:endParaRPr lang="ru-RU" altLang="ru-RU" smtClean="0"/>
          </a:p>
          <a:p>
            <a:endParaRPr lang="ru-RU" altLang="ru-RU"/>
          </a:p>
        </p:txBody>
      </p:sp>
      <p:graphicFrame>
        <p:nvGraphicFramePr>
          <p:cNvPr id="2" name="Схема 1"/>
          <p:cNvGraphicFramePr/>
          <p:nvPr/>
        </p:nvGraphicFramePr>
        <p:xfrm>
          <a:off x="1911350" y="1711824"/>
          <a:ext cx="7920037" cy="1727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Rectangle 14"/>
          <p:cNvSpPr>
            <a:spLocks noChangeArrowheads="1"/>
          </p:cNvSpPr>
          <p:nvPr/>
        </p:nvSpPr>
        <p:spPr bwMode="auto">
          <a:xfrm>
            <a:off x="1911350" y="3649398"/>
            <a:ext cx="2376487" cy="2808287"/>
          </a:xfrm>
          <a:prstGeom prst="rect">
            <a:avLst/>
          </a:prstGeom>
          <a:solidFill>
            <a:srgbClr val="FFFF6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just"/>
            <a:r>
              <a:rPr lang="ru-RU" altLang="ru-RU" dirty="0">
                <a:solidFill>
                  <a:srgbClr val="002060"/>
                </a:solidFill>
                <a:latin typeface="Times New Roman" panose="02020603050405020304" pitchFamily="18" charset="0"/>
              </a:rPr>
              <a:t>Это определенный </a:t>
            </a:r>
          </a:p>
          <a:p>
            <a:pPr algn="just"/>
            <a:r>
              <a:rPr lang="ru-RU" altLang="ru-RU" dirty="0">
                <a:solidFill>
                  <a:srgbClr val="002060"/>
                </a:solidFill>
                <a:latin typeface="Times New Roman" panose="02020603050405020304" pitchFamily="18" charset="0"/>
              </a:rPr>
              <a:t>процесс или явление, </a:t>
            </a:r>
          </a:p>
          <a:p>
            <a:pPr algn="just"/>
            <a:r>
              <a:rPr lang="ru-RU" altLang="ru-RU" dirty="0">
                <a:solidFill>
                  <a:srgbClr val="002060"/>
                </a:solidFill>
                <a:latin typeface="Times New Roman" panose="02020603050405020304" pitchFamily="18" charset="0"/>
              </a:rPr>
              <a:t>порождающие</a:t>
            </a:r>
          </a:p>
          <a:p>
            <a:pPr algn="just"/>
            <a:r>
              <a:rPr lang="ru-RU" altLang="ru-RU" dirty="0">
                <a:solidFill>
                  <a:srgbClr val="002060"/>
                </a:solidFill>
                <a:latin typeface="Times New Roman" panose="02020603050405020304" pitchFamily="18" charset="0"/>
              </a:rPr>
              <a:t>проблемную ситуацию.</a:t>
            </a:r>
          </a:p>
          <a:p>
            <a:pPr algn="just"/>
            <a:r>
              <a:rPr lang="ru-RU" altLang="ru-RU" dirty="0">
                <a:solidFill>
                  <a:srgbClr val="002060"/>
                </a:solidFill>
                <a:latin typeface="Times New Roman" panose="02020603050405020304" pitchFamily="18" charset="0"/>
              </a:rPr>
              <a:t>Это своеобразный </a:t>
            </a:r>
          </a:p>
          <a:p>
            <a:pPr algn="just"/>
            <a:r>
              <a:rPr lang="ru-RU" altLang="ru-RU" dirty="0">
                <a:solidFill>
                  <a:srgbClr val="002060"/>
                </a:solidFill>
                <a:latin typeface="Times New Roman" panose="02020603050405020304" pitchFamily="18" charset="0"/>
              </a:rPr>
              <a:t> носитель проблемы– </a:t>
            </a:r>
          </a:p>
          <a:p>
            <a:pPr algn="just"/>
            <a:r>
              <a:rPr lang="ru-RU" altLang="ru-RU" dirty="0">
                <a:solidFill>
                  <a:srgbClr val="002060"/>
                </a:solidFill>
                <a:latin typeface="Times New Roman" panose="02020603050405020304" pitchFamily="18" charset="0"/>
              </a:rPr>
              <a:t>то, на что направлена</a:t>
            </a:r>
          </a:p>
          <a:p>
            <a:pPr algn="just"/>
            <a:r>
              <a:rPr lang="ru-RU" altLang="ru-RU" dirty="0">
                <a:solidFill>
                  <a:srgbClr val="002060"/>
                </a:solidFill>
                <a:latin typeface="Times New Roman" panose="02020603050405020304" pitchFamily="18" charset="0"/>
              </a:rPr>
              <a:t> исследовательская</a:t>
            </a:r>
          </a:p>
          <a:p>
            <a:pPr algn="just"/>
            <a:r>
              <a:rPr lang="ru-RU" altLang="ru-RU" dirty="0">
                <a:solidFill>
                  <a:srgbClr val="002060"/>
                </a:solidFill>
                <a:latin typeface="Times New Roman" panose="02020603050405020304" pitchFamily="18" charset="0"/>
              </a:rPr>
              <a:t> деятельность.</a:t>
            </a:r>
          </a:p>
        </p:txBody>
      </p:sp>
      <p:sp>
        <p:nvSpPr>
          <p:cNvPr id="9" name="Rectangle 17"/>
          <p:cNvSpPr>
            <a:spLocks noChangeArrowheads="1"/>
          </p:cNvSpPr>
          <p:nvPr/>
        </p:nvSpPr>
        <p:spPr bwMode="auto">
          <a:xfrm>
            <a:off x="4647405" y="3650985"/>
            <a:ext cx="2447925" cy="2806700"/>
          </a:xfrm>
          <a:prstGeom prst="rect">
            <a:avLst/>
          </a:prstGeom>
          <a:solidFill>
            <a:srgbClr val="FFFF6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just">
              <a:spcBef>
                <a:spcPct val="20000"/>
              </a:spcBef>
              <a:buClr>
                <a:schemeClr val="folHlink"/>
              </a:buClr>
              <a:buSzPct val="90000"/>
              <a:buFont typeface="Wingdings" panose="05000000000000000000" pitchFamily="2" charset="2"/>
              <a:buNone/>
            </a:pPr>
            <a:r>
              <a:rPr lang="ru-RU" altLang="ru-RU" sz="1400" dirty="0">
                <a:solidFill>
                  <a:srgbClr val="002060"/>
                </a:solidFill>
                <a:latin typeface="Times New Roman" panose="02020603050405020304" pitchFamily="18" charset="0"/>
              </a:rPr>
              <a:t>Это конкретная часть объекта, </a:t>
            </a:r>
          </a:p>
          <a:p>
            <a:pPr algn="just">
              <a:spcBef>
                <a:spcPct val="20000"/>
              </a:spcBef>
              <a:buClr>
                <a:schemeClr val="folHlink"/>
              </a:buClr>
              <a:buSzPct val="90000"/>
              <a:buFont typeface="Wingdings" panose="05000000000000000000" pitchFamily="2" charset="2"/>
              <a:buNone/>
            </a:pPr>
            <a:r>
              <a:rPr lang="ru-RU" altLang="ru-RU" sz="1400" dirty="0">
                <a:solidFill>
                  <a:srgbClr val="002060"/>
                </a:solidFill>
                <a:latin typeface="Times New Roman" panose="02020603050405020304" pitchFamily="18" charset="0"/>
              </a:rPr>
              <a:t>внутри которой ведется поиск. </a:t>
            </a:r>
          </a:p>
          <a:p>
            <a:pPr algn="just">
              <a:spcBef>
                <a:spcPct val="20000"/>
              </a:spcBef>
              <a:buClr>
                <a:schemeClr val="folHlink"/>
              </a:buClr>
              <a:buSzPct val="90000"/>
              <a:buFont typeface="Wingdings" panose="05000000000000000000" pitchFamily="2" charset="2"/>
              <a:buNone/>
            </a:pPr>
            <a:r>
              <a:rPr lang="ru-RU" altLang="ru-RU" sz="1400" dirty="0">
                <a:solidFill>
                  <a:srgbClr val="002060"/>
                </a:solidFill>
                <a:latin typeface="Times New Roman" panose="02020603050405020304" pitchFamily="18" charset="0"/>
              </a:rPr>
              <a:t>Предметом  могут быть:</a:t>
            </a:r>
          </a:p>
          <a:p>
            <a:pPr algn="just">
              <a:spcBef>
                <a:spcPct val="20000"/>
              </a:spcBef>
              <a:buClr>
                <a:schemeClr val="folHlink"/>
              </a:buClr>
              <a:buSzPct val="90000"/>
              <a:buFont typeface="Wingdings" panose="05000000000000000000" pitchFamily="2" charset="2"/>
              <a:buNone/>
            </a:pPr>
            <a:r>
              <a:rPr lang="ru-RU" altLang="ru-RU" sz="1400" dirty="0">
                <a:solidFill>
                  <a:srgbClr val="002060"/>
                </a:solidFill>
                <a:latin typeface="Times New Roman" panose="02020603050405020304" pitchFamily="18" charset="0"/>
              </a:rPr>
              <a:t>-явления в целом, </a:t>
            </a:r>
          </a:p>
          <a:p>
            <a:pPr algn="just">
              <a:spcBef>
                <a:spcPct val="20000"/>
              </a:spcBef>
              <a:buClr>
                <a:schemeClr val="folHlink"/>
              </a:buClr>
              <a:buSzPct val="90000"/>
              <a:buFont typeface="Wingdings" panose="05000000000000000000" pitchFamily="2" charset="2"/>
              <a:buNone/>
            </a:pPr>
            <a:r>
              <a:rPr lang="ru-RU" altLang="ru-RU" sz="1400" dirty="0">
                <a:solidFill>
                  <a:srgbClr val="002060"/>
                </a:solidFill>
                <a:latin typeface="Times New Roman" panose="02020603050405020304" pitchFamily="18" charset="0"/>
              </a:rPr>
              <a:t>-отдельные их стороны, </a:t>
            </a:r>
          </a:p>
          <a:p>
            <a:pPr algn="just">
              <a:spcBef>
                <a:spcPct val="20000"/>
              </a:spcBef>
              <a:buClr>
                <a:schemeClr val="folHlink"/>
              </a:buClr>
              <a:buSzPct val="90000"/>
              <a:buFont typeface="Wingdings" panose="05000000000000000000" pitchFamily="2" charset="2"/>
              <a:buNone/>
            </a:pPr>
            <a:r>
              <a:rPr lang="ru-RU" altLang="ru-RU" sz="1400" dirty="0">
                <a:solidFill>
                  <a:srgbClr val="002060"/>
                </a:solidFill>
                <a:latin typeface="Times New Roman" panose="02020603050405020304" pitchFamily="18" charset="0"/>
              </a:rPr>
              <a:t>-отношения между </a:t>
            </a:r>
          </a:p>
          <a:p>
            <a:pPr algn="just">
              <a:spcBef>
                <a:spcPct val="20000"/>
              </a:spcBef>
              <a:buClr>
                <a:schemeClr val="folHlink"/>
              </a:buClr>
              <a:buSzPct val="90000"/>
              <a:buFont typeface="Wingdings" panose="05000000000000000000" pitchFamily="2" charset="2"/>
              <a:buNone/>
            </a:pPr>
            <a:r>
              <a:rPr lang="ru-RU" altLang="ru-RU" sz="1400" dirty="0">
                <a:solidFill>
                  <a:srgbClr val="002060"/>
                </a:solidFill>
                <a:latin typeface="Times New Roman" panose="02020603050405020304" pitchFamily="18" charset="0"/>
              </a:rPr>
              <a:t>отдельными сторонами,</a:t>
            </a:r>
          </a:p>
          <a:p>
            <a:pPr algn="just">
              <a:spcBef>
                <a:spcPct val="20000"/>
              </a:spcBef>
              <a:buClr>
                <a:schemeClr val="folHlink"/>
              </a:buClr>
              <a:buSzPct val="90000"/>
              <a:buFont typeface="Wingdings" panose="05000000000000000000" pitchFamily="2" charset="2"/>
              <a:buNone/>
            </a:pPr>
            <a:r>
              <a:rPr lang="ru-RU" altLang="ru-RU" sz="1400" dirty="0">
                <a:solidFill>
                  <a:srgbClr val="002060"/>
                </a:solidFill>
                <a:latin typeface="Times New Roman" panose="02020603050405020304" pitchFamily="18" charset="0"/>
              </a:rPr>
              <a:t>Именно предмет </a:t>
            </a:r>
          </a:p>
          <a:p>
            <a:pPr algn="just">
              <a:spcBef>
                <a:spcPct val="20000"/>
              </a:spcBef>
              <a:buClr>
                <a:schemeClr val="folHlink"/>
              </a:buClr>
              <a:buSzPct val="90000"/>
              <a:buFont typeface="Wingdings" panose="05000000000000000000" pitchFamily="2" charset="2"/>
              <a:buNone/>
            </a:pPr>
            <a:r>
              <a:rPr lang="ru-RU" altLang="ru-RU" sz="1400" dirty="0">
                <a:solidFill>
                  <a:srgbClr val="002060"/>
                </a:solidFill>
                <a:latin typeface="Times New Roman" panose="02020603050405020304" pitchFamily="18" charset="0"/>
              </a:rPr>
              <a:t>определяет тему работы.</a:t>
            </a:r>
          </a:p>
          <a:p>
            <a:pPr algn="just"/>
            <a:endParaRPr lang="ru-RU" altLang="ru-RU" sz="1400" dirty="0">
              <a:latin typeface="Times New Roman" panose="02020603050405020304" pitchFamily="18" charset="0"/>
            </a:endParaRPr>
          </a:p>
        </p:txBody>
      </p:sp>
      <p:sp>
        <p:nvSpPr>
          <p:cNvPr id="10" name="Text Box 22"/>
          <p:cNvSpPr txBox="1">
            <a:spLocks noChangeArrowheads="1"/>
          </p:cNvSpPr>
          <p:nvPr/>
        </p:nvSpPr>
        <p:spPr bwMode="auto">
          <a:xfrm>
            <a:off x="7670799" y="3669182"/>
            <a:ext cx="2160588" cy="2744788"/>
          </a:xfrm>
          <a:prstGeom prst="rect">
            <a:avLst/>
          </a:prstGeom>
          <a:solidFill>
            <a:srgbClr val="FFFF6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just">
              <a:spcBef>
                <a:spcPct val="20000"/>
              </a:spcBef>
              <a:buClr>
                <a:schemeClr val="folHlink"/>
              </a:buClr>
              <a:buSzPct val="90000"/>
              <a:buFont typeface="Wingdings" panose="05000000000000000000" pitchFamily="2" charset="2"/>
              <a:buNone/>
            </a:pPr>
            <a:r>
              <a:rPr lang="ru-RU" altLang="ru-RU" sz="1600" dirty="0">
                <a:solidFill>
                  <a:srgbClr val="002060"/>
                </a:solidFill>
                <a:latin typeface="Times New Roman" panose="02020603050405020304" pitchFamily="18" charset="0"/>
              </a:rPr>
              <a:t>Это сфера науки </a:t>
            </a:r>
          </a:p>
          <a:p>
            <a:pPr algn="just">
              <a:spcBef>
                <a:spcPct val="20000"/>
              </a:spcBef>
              <a:buClr>
                <a:schemeClr val="folHlink"/>
              </a:buClr>
              <a:buSzPct val="90000"/>
              <a:buFont typeface="Wingdings" panose="05000000000000000000" pitchFamily="2" charset="2"/>
              <a:buNone/>
            </a:pPr>
            <a:r>
              <a:rPr lang="ru-RU" altLang="ru-RU" sz="1600" dirty="0">
                <a:solidFill>
                  <a:srgbClr val="002060"/>
                </a:solidFill>
                <a:latin typeface="Times New Roman" panose="02020603050405020304" pitchFamily="18" charset="0"/>
              </a:rPr>
              <a:t>и практики, в которой находится объект исследования.</a:t>
            </a:r>
          </a:p>
          <a:p>
            <a:pPr algn="just">
              <a:spcBef>
                <a:spcPct val="20000"/>
              </a:spcBef>
              <a:buClr>
                <a:schemeClr val="folHlink"/>
              </a:buClr>
              <a:buSzPct val="90000"/>
              <a:buFont typeface="Wingdings" panose="05000000000000000000" pitchFamily="2" charset="2"/>
              <a:buNone/>
            </a:pPr>
            <a:r>
              <a:rPr lang="ru-RU" altLang="ru-RU" sz="1600" dirty="0">
                <a:solidFill>
                  <a:srgbClr val="002060"/>
                </a:solidFill>
                <a:latin typeface="Times New Roman" panose="02020603050405020304" pitchFamily="18" charset="0"/>
              </a:rPr>
              <a:t> В школьной практике она соответствует</a:t>
            </a:r>
          </a:p>
          <a:p>
            <a:pPr algn="just">
              <a:spcBef>
                <a:spcPct val="20000"/>
              </a:spcBef>
              <a:buClr>
                <a:schemeClr val="folHlink"/>
              </a:buClr>
              <a:buSzPct val="90000"/>
              <a:buFont typeface="Wingdings" panose="05000000000000000000" pitchFamily="2" charset="2"/>
              <a:buNone/>
            </a:pPr>
            <a:r>
              <a:rPr lang="ru-RU" altLang="ru-RU" sz="1600" dirty="0">
                <a:solidFill>
                  <a:srgbClr val="002060"/>
                </a:solidFill>
                <a:latin typeface="Times New Roman" panose="02020603050405020304" pitchFamily="18" charset="0"/>
              </a:rPr>
              <a:t> учебной дисциплине (математике, физике, биологии</a:t>
            </a:r>
            <a:r>
              <a:rPr lang="ru-RU" altLang="ru-RU" dirty="0">
                <a:solidFill>
                  <a:srgbClr val="002060"/>
                </a:solidFill>
                <a:latin typeface="Times New Roman" panose="02020603050405020304" pitchFamily="18" charset="0"/>
              </a:rPr>
              <a:t>)</a:t>
            </a:r>
          </a:p>
          <a:p>
            <a:endParaRPr lang="ru-RU" altLang="ru-RU" dirty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8148119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z="3800" dirty="0"/>
              <a:t>    </a:t>
            </a:r>
            <a:r>
              <a:rPr lang="ru-RU" altLang="ru-RU" sz="3600" b="1" i="1" dirty="0">
                <a:solidFill>
                  <a:schemeClr val="accent2"/>
                </a:solidFill>
                <a:latin typeface="Century Schoolbook" panose="02040604050505020304" pitchFamily="18" charset="0"/>
              </a:rPr>
              <a:t>Выбор  темы  исследования</a:t>
            </a: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914400" y="1371600"/>
            <a:ext cx="9136434" cy="5486400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20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5pPr>
            <a:lvl6pPr marL="2506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9pPr>
          </a:lstStyle>
          <a:p>
            <a:pPr algn="just">
              <a:buFont typeface="Wingdings" panose="05000000000000000000" pitchFamily="2" charset="2"/>
              <a:buNone/>
            </a:pPr>
            <a:r>
              <a:rPr lang="ru-RU" altLang="ru-RU" sz="1400" dirty="0" smtClean="0">
                <a:latin typeface="Times New Roman" panose="02020603050405020304" pitchFamily="18" charset="0"/>
              </a:rPr>
              <a:t>                          </a:t>
            </a:r>
            <a:r>
              <a:rPr lang="ru-RU" altLang="ru-RU" sz="1800" dirty="0" smtClean="0">
                <a:latin typeface="Times New Roman" panose="02020603050405020304" pitchFamily="18" charset="0"/>
              </a:rPr>
              <a:t>Тема – ракурс, в котором рассматривается проблема. </a:t>
            </a:r>
          </a:p>
          <a:p>
            <a:pPr algn="just">
              <a:buFont typeface="Wingdings" panose="05000000000000000000" pitchFamily="2" charset="2"/>
              <a:buNone/>
            </a:pPr>
            <a:r>
              <a:rPr lang="ru-RU" altLang="ru-RU" sz="1400" dirty="0" smtClean="0">
                <a:latin typeface="Times New Roman" panose="02020603050405020304" pitchFamily="18" charset="0"/>
              </a:rPr>
              <a:t>                                                    </a:t>
            </a:r>
          </a:p>
          <a:p>
            <a:pPr algn="just">
              <a:buFont typeface="Wingdings" panose="05000000000000000000" pitchFamily="2" charset="2"/>
              <a:buNone/>
            </a:pPr>
            <a:endParaRPr lang="ru-RU" altLang="ru-RU" sz="1400" dirty="0" smtClean="0">
              <a:latin typeface="Times New Roman" panose="02020603050405020304" pitchFamily="18" charset="0"/>
            </a:endParaRPr>
          </a:p>
          <a:p>
            <a:pPr algn="just">
              <a:buFont typeface="Wingdings" panose="05000000000000000000" pitchFamily="2" charset="2"/>
              <a:buNone/>
            </a:pPr>
            <a:endParaRPr lang="ru-RU" altLang="ru-RU" sz="1400" dirty="0" smtClean="0"/>
          </a:p>
          <a:p>
            <a:pPr algn="just">
              <a:buFont typeface="Wingdings" panose="05000000000000000000" pitchFamily="2" charset="2"/>
              <a:buNone/>
            </a:pPr>
            <a:r>
              <a:rPr lang="ru-RU" altLang="ru-RU" sz="1400" dirty="0" smtClean="0"/>
              <a:t>                                             </a:t>
            </a:r>
            <a:endParaRPr lang="ru-RU" altLang="ru-RU" sz="1400" dirty="0" smtClean="0">
              <a:latin typeface="Times New Roman" panose="02020603050405020304" pitchFamily="18" charset="0"/>
            </a:endParaRPr>
          </a:p>
          <a:p>
            <a:pPr algn="just">
              <a:buFont typeface="Wingdings" panose="05000000000000000000" pitchFamily="2" charset="2"/>
              <a:buNone/>
            </a:pPr>
            <a:endParaRPr lang="ru-RU" altLang="ru-RU" sz="1400" dirty="0" smtClean="0">
              <a:latin typeface="Times New Roman" panose="02020603050405020304" pitchFamily="18" charset="0"/>
            </a:endParaRPr>
          </a:p>
          <a:p>
            <a:pPr algn="just">
              <a:buFont typeface="Wingdings" panose="05000000000000000000" pitchFamily="2" charset="2"/>
              <a:buNone/>
            </a:pPr>
            <a:endParaRPr lang="ru-RU" altLang="ru-RU" sz="1400" dirty="0" smtClean="0">
              <a:latin typeface="Times New Roman" panose="02020603050405020304" pitchFamily="18" charset="0"/>
            </a:endParaRPr>
          </a:p>
          <a:p>
            <a:pPr algn="just">
              <a:buFont typeface="Wingdings" panose="05000000000000000000" pitchFamily="2" charset="2"/>
              <a:buNone/>
            </a:pPr>
            <a:endParaRPr lang="ru-RU" altLang="ru-RU" sz="1400" dirty="0" smtClean="0">
              <a:latin typeface="Times New Roman" panose="02020603050405020304" pitchFamily="18" charset="0"/>
            </a:endParaRPr>
          </a:p>
          <a:p>
            <a:pPr algn="just">
              <a:buFont typeface="Wingdings" panose="05000000000000000000" pitchFamily="2" charset="2"/>
              <a:buNone/>
            </a:pPr>
            <a:endParaRPr lang="ru-RU" altLang="ru-RU" sz="1400" dirty="0" smtClean="0">
              <a:latin typeface="Times New Roman" panose="02020603050405020304" pitchFamily="18" charset="0"/>
            </a:endParaRPr>
          </a:p>
          <a:p>
            <a:pPr algn="just">
              <a:buFont typeface="Wingdings" panose="05000000000000000000" pitchFamily="2" charset="2"/>
              <a:buNone/>
            </a:pPr>
            <a:endParaRPr lang="ru-RU" altLang="ru-RU" sz="1400" dirty="0" smtClean="0">
              <a:latin typeface="Times New Roman" panose="02020603050405020304" pitchFamily="18" charset="0"/>
            </a:endParaRPr>
          </a:p>
          <a:p>
            <a:pPr algn="just">
              <a:buFont typeface="Wingdings" panose="05000000000000000000" pitchFamily="2" charset="2"/>
              <a:buNone/>
            </a:pPr>
            <a:endParaRPr lang="ru-RU" altLang="ru-RU" sz="2400" dirty="0" smtClean="0">
              <a:latin typeface="Times New Roman" panose="02020603050405020304" pitchFamily="18" charset="0"/>
            </a:endParaRPr>
          </a:p>
          <a:p>
            <a:pPr algn="just">
              <a:buFont typeface="Wingdings" panose="05000000000000000000" pitchFamily="2" charset="2"/>
              <a:buNone/>
            </a:pPr>
            <a:r>
              <a:rPr lang="ru-RU" altLang="ru-RU" sz="1400" b="1" dirty="0" smtClean="0">
                <a:latin typeface="Times New Roman" panose="02020603050405020304" pitchFamily="18" charset="0"/>
              </a:rPr>
              <a:t>                                                     Основные  критерии  выбора темы:</a:t>
            </a:r>
          </a:p>
          <a:p>
            <a:pPr algn="just">
              <a:buFont typeface="Wingdings" panose="05000000000000000000" pitchFamily="2" charset="2"/>
              <a:buNone/>
            </a:pPr>
            <a:r>
              <a:rPr lang="ru-RU" altLang="ru-RU" sz="1400" dirty="0" smtClean="0">
                <a:latin typeface="Times New Roman" panose="02020603050405020304" pitchFamily="18" charset="0"/>
              </a:rPr>
              <a:t>1. Тема должна представлять интерес для учащегося не только на данный момент, но имела бы непосредственное отношение к предварительно выбранной им будущей специальности;</a:t>
            </a:r>
          </a:p>
          <a:p>
            <a:pPr algn="just">
              <a:buFont typeface="Wingdings" panose="05000000000000000000" pitchFamily="2" charset="2"/>
              <a:buNone/>
            </a:pPr>
            <a:r>
              <a:rPr lang="ru-RU" altLang="ru-RU" sz="1400" dirty="0" smtClean="0">
                <a:latin typeface="Times New Roman" panose="02020603050405020304" pitchFamily="18" charset="0"/>
              </a:rPr>
              <a:t>2. Тема  интересна не только  ученику, но  и педагогу. Это происходит тогда, когда сам научный руководитель занят исследовательской работой и в рамках избранной им сферы выделяет требующую разработки область для изучения ее учеником. </a:t>
            </a:r>
          </a:p>
          <a:p>
            <a:pPr algn="just">
              <a:buFont typeface="Wingdings" panose="05000000000000000000" pitchFamily="2" charset="2"/>
              <a:buNone/>
            </a:pPr>
            <a:r>
              <a:rPr lang="ru-RU" altLang="ru-RU" sz="1400" dirty="0" smtClean="0">
                <a:latin typeface="Times New Roman" panose="02020603050405020304" pitchFamily="18" charset="0"/>
              </a:rPr>
              <a:t> 3.Тема также должна быть реализуема в имеющихся условиях. Это значит, что по выбранной теме должны быть доступны оборудование и литература. </a:t>
            </a:r>
          </a:p>
          <a:p>
            <a:pPr algn="just">
              <a:buFont typeface="Wingdings" panose="05000000000000000000" pitchFamily="2" charset="2"/>
              <a:buNone/>
            </a:pPr>
            <a:r>
              <a:rPr lang="ru-RU" altLang="ru-RU" sz="1400" dirty="0" smtClean="0">
                <a:latin typeface="Times New Roman" panose="02020603050405020304" pitchFamily="18" charset="0"/>
              </a:rPr>
              <a:t> </a:t>
            </a:r>
            <a:endParaRPr lang="ru-RU" altLang="ru-RU" sz="1400" dirty="0">
              <a:latin typeface="Times New Roman" panose="02020603050405020304" pitchFamily="18" charset="0"/>
            </a:endParaRPr>
          </a:p>
        </p:txBody>
      </p:sp>
      <p:sp>
        <p:nvSpPr>
          <p:cNvPr id="6" name="Rectangle 33"/>
          <p:cNvSpPr>
            <a:spLocks noChangeArrowheads="1"/>
          </p:cNvSpPr>
          <p:nvPr/>
        </p:nvSpPr>
        <p:spPr bwMode="auto">
          <a:xfrm>
            <a:off x="3419475" y="2060575"/>
            <a:ext cx="2592388" cy="431800"/>
          </a:xfrm>
          <a:prstGeom prst="rect">
            <a:avLst/>
          </a:prstGeom>
          <a:solidFill>
            <a:srgbClr val="FFFF6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 altLang="ru-RU" sz="2000" dirty="0">
                <a:solidFill>
                  <a:srgbClr val="002060"/>
                </a:solidFill>
                <a:latin typeface="Times New Roman" panose="02020603050405020304" pitchFamily="18" charset="0"/>
              </a:rPr>
              <a:t>Темы исследований</a:t>
            </a:r>
          </a:p>
        </p:txBody>
      </p:sp>
      <p:sp>
        <p:nvSpPr>
          <p:cNvPr id="7" name="Line 46"/>
          <p:cNvSpPr>
            <a:spLocks noChangeShapeType="1"/>
          </p:cNvSpPr>
          <p:nvPr/>
        </p:nvSpPr>
        <p:spPr bwMode="auto">
          <a:xfrm flipH="1">
            <a:off x="2745695" y="2483802"/>
            <a:ext cx="792162" cy="431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8" name="Rectangle 37"/>
          <p:cNvSpPr>
            <a:spLocks noChangeArrowheads="1"/>
          </p:cNvSpPr>
          <p:nvPr/>
        </p:nvSpPr>
        <p:spPr bwMode="auto">
          <a:xfrm>
            <a:off x="1233601" y="2987991"/>
            <a:ext cx="3024187" cy="431800"/>
          </a:xfrm>
          <a:prstGeom prst="rect">
            <a:avLst/>
          </a:prstGeom>
          <a:solidFill>
            <a:srgbClr val="FFFF6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 altLang="ru-RU" sz="2000" b="1" dirty="0">
                <a:solidFill>
                  <a:srgbClr val="002060"/>
                </a:solidFill>
                <a:latin typeface="Times New Roman" panose="02020603050405020304" pitchFamily="18" charset="0"/>
              </a:rPr>
              <a:t>теоретические</a:t>
            </a:r>
          </a:p>
        </p:txBody>
      </p:sp>
      <p:sp>
        <p:nvSpPr>
          <p:cNvPr id="9" name="Line 47"/>
          <p:cNvSpPr>
            <a:spLocks noChangeShapeType="1"/>
          </p:cNvSpPr>
          <p:nvPr/>
        </p:nvSpPr>
        <p:spPr bwMode="auto">
          <a:xfrm>
            <a:off x="5827826" y="2497493"/>
            <a:ext cx="935037" cy="5032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0" name="Rectangle 38"/>
          <p:cNvSpPr>
            <a:spLocks noChangeArrowheads="1"/>
          </p:cNvSpPr>
          <p:nvPr/>
        </p:nvSpPr>
        <p:spPr bwMode="auto">
          <a:xfrm>
            <a:off x="5348472" y="3000730"/>
            <a:ext cx="2808288" cy="431800"/>
          </a:xfrm>
          <a:prstGeom prst="rect">
            <a:avLst/>
          </a:prstGeom>
          <a:solidFill>
            <a:srgbClr val="FFFF6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 altLang="ru-RU" sz="2000" b="1" dirty="0">
                <a:solidFill>
                  <a:srgbClr val="002060"/>
                </a:solidFill>
                <a:latin typeface="Times New Roman" panose="02020603050405020304" pitchFamily="18" charset="0"/>
              </a:rPr>
              <a:t>эмпирические</a:t>
            </a:r>
            <a:r>
              <a:rPr lang="ru-RU" altLang="ru-RU" sz="2000" b="1" dirty="0">
                <a:latin typeface="Times New Roman" panose="02020603050405020304" pitchFamily="18" charset="0"/>
              </a:rPr>
              <a:t>,</a:t>
            </a:r>
          </a:p>
        </p:txBody>
      </p:sp>
      <p:sp>
        <p:nvSpPr>
          <p:cNvPr id="11" name="Line 48"/>
          <p:cNvSpPr>
            <a:spLocks noChangeShapeType="1"/>
          </p:cNvSpPr>
          <p:nvPr/>
        </p:nvSpPr>
        <p:spPr bwMode="auto">
          <a:xfrm>
            <a:off x="2745694" y="3432530"/>
            <a:ext cx="0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2" name="Rectangle 39"/>
          <p:cNvSpPr>
            <a:spLocks noChangeArrowheads="1"/>
          </p:cNvSpPr>
          <p:nvPr/>
        </p:nvSpPr>
        <p:spPr bwMode="auto">
          <a:xfrm>
            <a:off x="1174977" y="3676492"/>
            <a:ext cx="3240088" cy="719137"/>
          </a:xfrm>
          <a:prstGeom prst="rect">
            <a:avLst/>
          </a:prstGeom>
          <a:solidFill>
            <a:srgbClr val="FFFF6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 altLang="ru-RU" sz="1400" dirty="0">
                <a:solidFill>
                  <a:srgbClr val="002060"/>
                </a:solidFill>
                <a:latin typeface="Times New Roman" panose="02020603050405020304" pitchFamily="18" charset="0"/>
              </a:rPr>
              <a:t>ориентированы на работу по изучению</a:t>
            </a:r>
          </a:p>
          <a:p>
            <a:pPr algn="ctr"/>
            <a:r>
              <a:rPr lang="ru-RU" altLang="ru-RU" sz="1400" dirty="0">
                <a:solidFill>
                  <a:srgbClr val="002060"/>
                </a:solidFill>
                <a:latin typeface="Times New Roman" panose="02020603050405020304" pitchFamily="18" charset="0"/>
              </a:rPr>
              <a:t> и обобщению фактов, материалов, </a:t>
            </a:r>
          </a:p>
          <a:p>
            <a:pPr algn="ctr"/>
            <a:r>
              <a:rPr lang="ru-RU" altLang="ru-RU" sz="1400" dirty="0">
                <a:solidFill>
                  <a:srgbClr val="002060"/>
                </a:solidFill>
                <a:latin typeface="Times New Roman" panose="02020603050405020304" pitchFamily="18" charset="0"/>
              </a:rPr>
              <a:t>содержащихся в различных источниках</a:t>
            </a:r>
            <a:r>
              <a:rPr lang="ru-RU" altLang="ru-RU" sz="1400" dirty="0">
                <a:latin typeface="Times New Roman" panose="02020603050405020304" pitchFamily="18" charset="0"/>
              </a:rPr>
              <a:t>;</a:t>
            </a:r>
          </a:p>
        </p:txBody>
      </p:sp>
      <p:sp>
        <p:nvSpPr>
          <p:cNvPr id="13" name="Line 50"/>
          <p:cNvSpPr>
            <a:spLocks noChangeShapeType="1"/>
          </p:cNvSpPr>
          <p:nvPr/>
        </p:nvSpPr>
        <p:spPr bwMode="auto">
          <a:xfrm>
            <a:off x="6735720" y="3460592"/>
            <a:ext cx="0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4" name="Rectangle 40"/>
          <p:cNvSpPr>
            <a:spLocks noChangeArrowheads="1"/>
          </p:cNvSpPr>
          <p:nvPr/>
        </p:nvSpPr>
        <p:spPr bwMode="auto">
          <a:xfrm>
            <a:off x="5311959" y="3676492"/>
            <a:ext cx="2881313" cy="719137"/>
          </a:xfrm>
          <a:prstGeom prst="rect">
            <a:avLst/>
          </a:prstGeom>
          <a:solidFill>
            <a:srgbClr val="FFFF6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 altLang="ru-RU" sz="1600" dirty="0">
                <a:solidFill>
                  <a:srgbClr val="002060"/>
                </a:solidFill>
                <a:latin typeface="Times New Roman" panose="02020603050405020304" pitchFamily="18" charset="0"/>
              </a:rPr>
              <a:t>проведение собственных </a:t>
            </a:r>
          </a:p>
          <a:p>
            <a:pPr algn="ctr"/>
            <a:r>
              <a:rPr lang="ru-RU" altLang="ru-RU" sz="1600" dirty="0">
                <a:solidFill>
                  <a:srgbClr val="002060"/>
                </a:solidFill>
                <a:latin typeface="Times New Roman" panose="02020603050405020304" pitchFamily="18" charset="0"/>
              </a:rPr>
              <a:t>наблюдений и экспериментов</a:t>
            </a:r>
          </a:p>
        </p:txBody>
      </p:sp>
    </p:spTree>
    <p:extLst>
      <p:ext uri="{BB962C8B-B14F-4D97-AF65-F5344CB8AC3E}">
        <p14:creationId xmlns:p14="http://schemas.microsoft.com/office/powerpoint/2010/main" val="8463915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он">
  <a:themeElements>
    <a:clrScheme name="Ion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192</TotalTime>
  <Words>2459</Words>
  <Application>Microsoft Office PowerPoint</Application>
  <PresentationFormat>Широкоэкранный</PresentationFormat>
  <Paragraphs>377</Paragraphs>
  <Slides>30</Slides>
  <Notes>17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10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30</vt:i4>
      </vt:variant>
    </vt:vector>
  </HeadingPairs>
  <TitlesOfParts>
    <vt:vector size="41" baseType="lpstr">
      <vt:lpstr>AGCooperCyr</vt:lpstr>
      <vt:lpstr>Arial</vt:lpstr>
      <vt:lpstr>Arial Black</vt:lpstr>
      <vt:lpstr>Calibri</vt:lpstr>
      <vt:lpstr>Century Gothic</vt:lpstr>
      <vt:lpstr>Century Schoolbook</vt:lpstr>
      <vt:lpstr>メイリオ</vt:lpstr>
      <vt:lpstr>Times New Roman</vt:lpstr>
      <vt:lpstr>Wingdings</vt:lpstr>
      <vt:lpstr>Wingdings 3</vt:lpstr>
      <vt:lpstr>Ион</vt:lpstr>
      <vt:lpstr>Организация научно-исследовательской работы обучающихся как одно из ведущих направлений деятельности педагога-библиотекаря</vt:lpstr>
      <vt:lpstr>АКТУАЛЬНОСТЬ ТЕМЫ</vt:lpstr>
      <vt:lpstr>Презентация PowerPoint</vt:lpstr>
      <vt:lpstr>Презентация PowerPoint</vt:lpstr>
      <vt:lpstr>Презентация PowerPoint</vt:lpstr>
      <vt:lpstr>Презентация PowerPoint</vt:lpstr>
      <vt:lpstr>    Этапы проведения научного            исследования с учениками</vt:lpstr>
      <vt:lpstr>   Сфера научно-исследовательской                              деятельности</vt:lpstr>
      <vt:lpstr>    Выбор  темы  исследования</vt:lpstr>
      <vt:lpstr>     Формулировка  темы</vt:lpstr>
      <vt:lpstr>    Обоснование актуальности темы</vt:lpstr>
      <vt:lpstr> Изучение  научной  литературы </vt:lpstr>
      <vt:lpstr> Определение  гипотезы </vt:lpstr>
      <vt:lpstr> Цель и задачи исследования </vt:lpstr>
      <vt:lpstr> Классификация   задач  исследования</vt:lpstr>
      <vt:lpstr>     Методы  исследования</vt:lpstr>
      <vt:lpstr>Виды  научно-исследовательских                        работ  учащихся  </vt:lpstr>
      <vt:lpstr>Виды  научно-исследовательских                        работ  учащихся  </vt:lpstr>
      <vt:lpstr>      Виды  работ  учащихся</vt:lpstr>
      <vt:lpstr>     II.Проведение научного исследования  </vt:lpstr>
      <vt:lpstr>Правила  работы  учителя  с учениками                     при  проведении   исследовании.  </vt:lpstr>
      <vt:lpstr>         III. Оформление научно-            исследовательской   работы</vt:lpstr>
      <vt:lpstr>IV. Защита  результатов                       исследования</vt:lpstr>
      <vt:lpstr>Научно-исследовательские работы учащихся за учебных 2 года</vt:lpstr>
      <vt:lpstr>Презентация PowerPoint</vt:lpstr>
      <vt:lpstr>Олоҥхоҕо таас уонна хайа көстүүлэрэ</vt:lpstr>
      <vt:lpstr>Сведения об антикварных книгах, хранящихся в публичных и школьных библиотеках города Якутска</vt:lpstr>
      <vt:lpstr>          Заключение</vt:lpstr>
      <vt:lpstr>             Ресурсы</vt:lpstr>
      <vt:lpstr>Спасибо за внимание!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Организация исследовательской работы обучающихся как одно из направлений деятельности педагога-библиотекаря</dc:title>
  <dc:creator>Виктор</dc:creator>
  <cp:lastModifiedBy>Виктор</cp:lastModifiedBy>
  <cp:revision>19</cp:revision>
  <dcterms:created xsi:type="dcterms:W3CDTF">2024-10-29T12:20:31Z</dcterms:created>
  <dcterms:modified xsi:type="dcterms:W3CDTF">2024-12-06T08:34:01Z</dcterms:modified>
</cp:coreProperties>
</file>