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9" r:id="rId9"/>
    <p:sldId id="262" r:id="rId10"/>
    <p:sldId id="270" r:id="rId11"/>
    <p:sldId id="263" r:id="rId12"/>
    <p:sldId id="271" r:id="rId13"/>
    <p:sldId id="264" r:id="rId14"/>
    <p:sldId id="265" r:id="rId15"/>
    <p:sldId id="279" r:id="rId16"/>
    <p:sldId id="281" r:id="rId17"/>
    <p:sldId id="272" r:id="rId18"/>
  </p:sldIdLst>
  <p:sldSz cx="10691813" cy="75596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12DAE67-6C7D-4C59-A032-C21C8123F192}">
          <p14:sldIdLst>
            <p14:sldId id="256"/>
          </p14:sldIdLst>
        </p14:section>
        <p14:section name="Раздел оглавления" id="{EECB38C2-34AE-4F2F-A0C0-84BA4CA75F39}">
          <p14:sldIdLst>
            <p14:sldId id="274"/>
          </p14:sldIdLst>
        </p14:section>
        <p14:section name="Раздел 1" id="{355A4BAA-CA2F-41CD-AF68-8A660EC30127}">
          <p14:sldIdLst>
            <p14:sldId id="257"/>
          </p14:sldIdLst>
        </p14:section>
        <p14:section name="Раздел 2" id="{E32D91ED-3CB8-48E7-85CF-1F26D9772A98}">
          <p14:sldIdLst>
            <p14:sldId id="258"/>
            <p14:sldId id="259"/>
          </p14:sldIdLst>
        </p14:section>
        <p14:section name="Раздел 3" id="{24252AAD-011A-4C2B-B923-1C54D82F67E3}">
          <p14:sldIdLst>
            <p14:sldId id="260"/>
            <p14:sldId id="261"/>
            <p14:sldId id="269"/>
            <p14:sldId id="262"/>
            <p14:sldId id="270"/>
            <p14:sldId id="263"/>
          </p14:sldIdLst>
        </p14:section>
        <p14:section name="Раздел 4" id="{AF504BE7-6404-47C9-8F49-325DF8AF0B2F}">
          <p14:sldIdLst>
            <p14:sldId id="271"/>
            <p14:sldId id="264"/>
            <p14:sldId id="265"/>
            <p14:sldId id="279"/>
            <p14:sldId id="281"/>
            <p14:sldId id="272"/>
            <p14:sldId id="266"/>
            <p14:sldId id="267"/>
            <p14:sldId id="27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F41"/>
    <a:srgbClr val="FF9900"/>
    <a:srgbClr val="BF1E2E"/>
    <a:srgbClr val="80993D"/>
    <a:srgbClr val="404F86"/>
    <a:srgbClr val="DBC16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14" y="-28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263B8-A62F-4B8B-9999-6C0CE4A53D35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7C90B-99F0-48CE-A882-78725209CE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6588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9ADFF-334B-4CE6-9100-2ADC79B76238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6587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200-3B5C-4C52-A039-3A98516B49BB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5866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5AD34-59D5-4587-A17B-6C84609B691D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41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AA039-A5B4-4F7D-B6F7-EEBC7AF90A91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600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92103-E6B6-4B03-831E-AB912E59774A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46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8E6AC-37E3-4E05-BCF0-2D1B9A421901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9913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BDD71-4E2D-4CA8-98E9-95529D9038E4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607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EB77-791D-4B59-A7C5-DD8C016DA574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1247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5CAE1-3B24-4678-A5E2-A3254D85C4D2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347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2ECE-3CA3-4484-94CD-9F8AE57A9EB6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1528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93CA-422C-477A-8EA1-19988FF0EB22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4354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3B69F-1261-41BD-AA02-47FFE2F0C5FA}" type="datetime1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504BB-2592-4481-84D2-2DFDC6AD11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5197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-nark.ru/pk/?mode=view&amp;ID=29068&amp;PAGE=14" TargetMode="External"/><Relationship Id="rId7" Type="http://schemas.openxmlformats.org/officeDocument/2006/relationships/hyperlink" Target="http://nok-nark.ru/pk/?mode=view&amp;ID=29072&amp;PAGE=15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ok-nark.ru/pk/?mode=view&amp;ID=29071&amp;PAGE=14" TargetMode="External"/><Relationship Id="rId5" Type="http://schemas.openxmlformats.org/officeDocument/2006/relationships/hyperlink" Target="http://nok-nark.ru/pk/?mode=view&amp;ID=29070&amp;name=%D0%BC%D0%BE%D0%BD%D1%82%D0%B0%D0%B6%D0%BD%D0%B8%D0%BA&amp;ps=&amp;opd=2329&amp;spk=442&amp;k1=&amp;k2=&amp;k3=&amp;k4=&amp;k5=&amp;k6=&amp;k7=&amp;k8=&amp;k9=" TargetMode="External"/><Relationship Id="rId4" Type="http://schemas.openxmlformats.org/officeDocument/2006/relationships/hyperlink" Target="http://nok-nark.ru/pk/?mode=view&amp;ID=29069&amp;name=%D0%BC%D0%BE%D0%BD%D1%82%D0%B0%D0%B6%D0%BD%D0%B8%D0%BA&amp;ps=&amp;opd=2329&amp;spk=442&amp;k1=&amp;k2=&amp;k3=&amp;k4=&amp;k5=&amp;k6=&amp;k7=&amp;k8=&amp;k9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5.png"/><Relationship Id="rId3" Type="http://schemas.openxmlformats.org/officeDocument/2006/relationships/image" Target="../media/image31.png"/><Relationship Id="rId7" Type="http://schemas.openxmlformats.org/officeDocument/2006/relationships/image" Target="../media/image2.png"/><Relationship Id="rId12" Type="http://schemas.openxmlformats.org/officeDocument/2006/relationships/slide" Target="slide1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image" Target="../media/image4.png"/><Relationship Id="rId5" Type="http://schemas.openxmlformats.org/officeDocument/2006/relationships/image" Target="../media/image51.png"/><Relationship Id="rId10" Type="http://schemas.openxmlformats.org/officeDocument/2006/relationships/slide" Target="slide6.xml"/><Relationship Id="rId4" Type="http://schemas.openxmlformats.org/officeDocument/2006/relationships/image" Target="../media/image41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69421"/>
            <a:ext cx="10691813" cy="608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МОНТАЖНИК КАРКАСНО-ОБШИВНЫХ КОНСТРУКЦИЙ</a:t>
            </a:r>
            <a:endParaRPr lang="ru-RU" sz="2800" dirty="0">
              <a:solidFill>
                <a:schemeClr val="bg1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9765" y="1524000"/>
            <a:ext cx="3080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Преподаватель: </a:t>
            </a:r>
            <a:r>
              <a:rPr lang="ru-RU" dirty="0" err="1" smtClean="0">
                <a:solidFill>
                  <a:schemeClr val="bg1"/>
                </a:solidFill>
              </a:rPr>
              <a:t>Валахова</a:t>
            </a:r>
            <a:r>
              <a:rPr lang="ru-RU" dirty="0" smtClean="0">
                <a:solidFill>
                  <a:schemeClr val="bg1"/>
                </a:solidFill>
              </a:rPr>
              <a:t> Т.Е.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078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529019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BF1E2E"/>
                </a:solidFill>
                <a:latin typeface="Arial Narrow" panose="020B0606020202030204" pitchFamily="34" charset="0"/>
              </a:rPr>
              <a:t>НЕОБХОДИМЫЙ ПРОФЕССИОНАЛЬНЫЙ ОПЫТ:</a:t>
            </a:r>
            <a:endParaRPr lang="ru-RU" sz="3600" dirty="0">
              <a:solidFill>
                <a:srgbClr val="BF1E2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45904" y="1955932"/>
            <a:ext cx="49952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выполнения работ по устройству КОК из листовых и плитных материалов и конструкций из гипсовых </a:t>
            </a:r>
            <a:r>
              <a:rPr lang="ru-RU" dirty="0" err="1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пазогребневых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плит – опыт не требуется.</a:t>
            </a:r>
          </a:p>
          <a:p>
            <a:pPr>
              <a:spcAft>
                <a:spcPts val="0"/>
              </a:spcAft>
            </a:pPr>
            <a:endParaRPr lang="ru-RU" dirty="0">
              <a:solidFill>
                <a:schemeClr val="bg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выполнения работ по отделке внутренних и наружных поверхностей зданий и сооружений с использованием строительных листовых и плитных материалов, готовых составов и сухих строительных смесей - опыт профессиональной деятельности в условиях реального производства не менее трех месяцев.</a:t>
            </a:r>
          </a:p>
          <a:p>
            <a:pPr>
              <a:spcAft>
                <a:spcPts val="0"/>
              </a:spcAft>
            </a:pPr>
            <a:endParaRPr lang="ru-RU" dirty="0">
              <a:solidFill>
                <a:schemeClr val="bg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выполнения работ по устройству КОК сложной геометрической формы -  не менее одного года работы по третьему квалификационному уровню по сборке каркасно-обшивных конструкций.</a:t>
            </a:r>
          </a:p>
        </p:txBody>
      </p:sp>
      <p:sp>
        <p:nvSpPr>
          <p:cNvPr id="4" name="Номер слайда 6"/>
          <p:cNvSpPr txBox="1">
            <a:spLocks/>
          </p:cNvSpPr>
          <p:nvPr/>
        </p:nvSpPr>
        <p:spPr>
          <a:xfrm>
            <a:off x="367644" y="7221941"/>
            <a:ext cx="9908193" cy="2620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9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DACF7AD-57DA-45D4-9492-1039383B7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10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6072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2462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ОСОБЫЕ УСЛОВИЯ ДОПУСКА К РАБОТЕ:</a:t>
            </a:r>
            <a:endParaRPr lang="ru-RU" sz="3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757" y="2554336"/>
            <a:ext cx="9930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прохождение обязательных предварительных (при поступлении на работу) и периодических медицинских осмотров (обследований), а также внеочередных медицинских осмотров (обследований) в порядке, установленном законодательством Российской Федерации;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безопасным методам и приемам выполнения работ, инструктаж по охране труда вводный и на рабочем месте, стажировка на рабочем месте и проверка знаний требований охраны труда;</a:t>
            </a:r>
          </a:p>
          <a:p>
            <a:pPr>
              <a:spcAft>
                <a:spcPts val="0"/>
              </a:spcAft>
            </a:pPr>
            <a:endParaRPr lang="ru-RU" sz="20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самостоятельным верхолазным работам (на высоте более 5 м) не допускаются.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38D7363-AE16-47EA-855A-6DCC93F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11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60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1044" y="2036397"/>
            <a:ext cx="409509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по основным программам профессионального обучения - программы профессиональной подготовки по профессиям рабочих, программы переподготовки рабочих, программы повышения квалификации рабочих:</a:t>
            </a:r>
          </a:p>
          <a:p>
            <a:pPr>
              <a:spcAft>
                <a:spcPts val="0"/>
              </a:spcAft>
            </a:pPr>
            <a:endParaRPr lang="ru-RU" sz="14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4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монтажник конструкций из гипсовых </a:t>
            </a:r>
            <a:r>
              <a:rPr lang="ru-RU" sz="1400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пазогребневых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плит (3 уровень квалификации);</a:t>
            </a: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монтажник по отделке КОК  готовыми составами и сухими строительными смесями 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(3 уровень квалификации);</a:t>
            </a:r>
          </a:p>
          <a:p>
            <a:pPr>
              <a:spcAft>
                <a:spcPts val="0"/>
              </a:spcAft>
            </a:pPr>
            <a:endParaRPr lang="ru-RU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монтажник бескаркасных облицовок стен из   листовых и плитных материалов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(3 уровень квалификации);</a:t>
            </a:r>
          </a:p>
          <a:p>
            <a:pPr>
              <a:spcAft>
                <a:spcPts val="0"/>
              </a:spcAft>
            </a:pPr>
            <a:endParaRPr lang="ru-RU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монтажник базовых КОК (4 уровень квалификации);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монтажник сложных КОК (4 уровень квалификации).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79774" y="2075269"/>
            <a:ext cx="52671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b="1" dirty="0">
                <a:solidFill>
                  <a:srgbClr val="FF99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ВОЗМОЖНОСТИ НЕЗАВИСИМОЙ ОЦЕНКИ КВАЛИФИКАЦИЙ </a:t>
            </a:r>
          </a:p>
          <a:p>
            <a:pPr lvl="0">
              <a:spcAft>
                <a:spcPts val="0"/>
              </a:spcAft>
            </a:pPr>
            <a:r>
              <a:rPr lang="ru-RU" sz="1400" dirty="0">
                <a:solidFill>
                  <a:srgbClr val="FF99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(http://nok-nark.ru)</a:t>
            </a:r>
            <a:endParaRPr lang="ru-RU" sz="1200" dirty="0">
              <a:solidFill>
                <a:srgbClr val="FF990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41434" y="2649688"/>
            <a:ext cx="362689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Монтажник конструкций из гипсовых </a:t>
            </a: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пазогребневых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плит (3 уровень квалификации)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Монтажник по отделке КОК  готовыми составами и сухими строительными смесями 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(3 уровень квалификации)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Монтажник бескаркасных облицовок стен из листовых и плитных материалов 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(3 уровень квалификации)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Монтажник базовых КОК </a:t>
            </a:r>
          </a:p>
          <a:p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(4 уровень квалификации)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Монтажник сложных КОК 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(4 уровень квалификации)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123627" y="515397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u="sng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подробнее</a:t>
            </a:r>
            <a:endParaRPr lang="ru-RU" sz="1600" b="1" u="sng" dirty="0">
              <a:solidFill>
                <a:srgbClr val="BF1E2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23627" y="2649688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u="sng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подробнее</a:t>
            </a:r>
            <a:endParaRPr lang="ru-RU" sz="1600" b="1" u="sng" dirty="0">
              <a:solidFill>
                <a:srgbClr val="BF1E2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23627" y="3513865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u="sng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подробнее</a:t>
            </a:r>
            <a:endParaRPr lang="ru-RU" sz="1600" b="1" u="sng" dirty="0">
              <a:solidFill>
                <a:srgbClr val="BF1E2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23627" y="4333922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u="sng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подробнее</a:t>
            </a:r>
            <a:endParaRPr lang="ru-RU" sz="1600" b="1" u="sng" dirty="0">
              <a:solidFill>
                <a:srgbClr val="BF1E2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123627" y="5791048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u="sng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подробнее</a:t>
            </a:r>
            <a:endParaRPr lang="ru-RU" sz="1600" b="1" u="sng" dirty="0">
              <a:solidFill>
                <a:srgbClr val="BF1E2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87455"/>
            <a:ext cx="10691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ПРОФЕССИОНАЛЬНЫЕ КВАЛИФИКАЦИИ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И ПУТИ ИХ ДОСТИЖЕНИЯ</a:t>
            </a:r>
            <a:endParaRPr lang="ru-RU" sz="3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BA7F4E6-D8CA-414F-8931-5A2979FD8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12</a:t>
            </a:fld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52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267702"/>
            <a:ext cx="106918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НОРМАТИВНЫЕ ДОКУМЕНТЫ, </a:t>
            </a:r>
          </a:p>
          <a:p>
            <a:pPr lvl="0" algn="ctr"/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РЕГУЛИРУЮЩИЕ ДЕЯТЕЛЬНОСТЬ ПО ПРОФЕССИИ: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2884" y="2075715"/>
            <a:ext cx="428357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Приказ Минтруда России от 10.03.2015 N 150н </a:t>
            </a:r>
          </a:p>
          <a:p>
            <a:r>
              <a:rPr lang="ru-RU" sz="1400" dirty="0">
                <a:latin typeface="Arial Narrow" panose="020B0606020202030204" pitchFamily="34" charset="0"/>
              </a:rPr>
              <a:t>"Об утверждении профессионального стандарта "Монтажник каркасно-обшивных конструкций" </a:t>
            </a:r>
          </a:p>
          <a:p>
            <a:endParaRPr lang="ru-RU" sz="1400" dirty="0">
              <a:latin typeface="Arial Narrow" panose="020B0606020202030204" pitchFamily="34" charset="0"/>
            </a:endParaRPr>
          </a:p>
          <a:p>
            <a:r>
              <a:rPr lang="ru-RU" sz="1400" dirty="0">
                <a:latin typeface="Arial Narrow" panose="020B0606020202030204" pitchFamily="34" charset="0"/>
              </a:rPr>
              <a:t>Приказ </a:t>
            </a:r>
            <a:r>
              <a:rPr lang="ru-RU" sz="1400" dirty="0" err="1">
                <a:latin typeface="Arial Narrow" panose="020B0606020202030204" pitchFamily="34" charset="0"/>
              </a:rPr>
              <a:t>Минобрнауки</a:t>
            </a:r>
            <a:r>
              <a:rPr lang="ru-RU" sz="1400" dirty="0">
                <a:latin typeface="Arial Narrow" panose="020B0606020202030204" pitchFamily="34" charset="0"/>
              </a:rPr>
              <a:t> России от 09.12.2016 N 1545 </a:t>
            </a:r>
          </a:p>
          <a:p>
            <a:r>
              <a:rPr lang="ru-RU" sz="1400" dirty="0">
                <a:latin typeface="Arial Narrow" panose="020B0606020202030204" pitchFamily="34" charset="0"/>
              </a:rPr>
              <a:t>"Об утверждении федерального государственного образовательного стандарта среднего профессионального образования по профессии 08.01.25 Мастер отделочных строительных и декоративных работ" </a:t>
            </a:r>
          </a:p>
          <a:p>
            <a:endParaRPr lang="ru-RU" sz="1400" dirty="0">
              <a:latin typeface="Arial Narrow" panose="020B0606020202030204" pitchFamily="34" charset="0"/>
            </a:endParaRPr>
          </a:p>
          <a:p>
            <a:r>
              <a:rPr lang="ru-RU" sz="1400" dirty="0">
                <a:latin typeface="Arial Narrow" panose="020B0606020202030204" pitchFamily="34" charset="0"/>
              </a:rPr>
              <a:t>Приказ </a:t>
            </a:r>
            <a:r>
              <a:rPr lang="ru-RU" sz="1400" dirty="0" err="1">
                <a:latin typeface="Arial Narrow" panose="020B0606020202030204" pitchFamily="34" charset="0"/>
              </a:rPr>
              <a:t>Минобрнауки</a:t>
            </a:r>
            <a:r>
              <a:rPr lang="ru-RU" sz="1400" dirty="0">
                <a:latin typeface="Arial Narrow" panose="020B0606020202030204" pitchFamily="34" charset="0"/>
              </a:rPr>
              <a:t> России от 02.07.2013 N 513 </a:t>
            </a:r>
          </a:p>
          <a:p>
            <a:r>
              <a:rPr lang="ru-RU" sz="1400" dirty="0">
                <a:latin typeface="Arial Narrow" panose="020B0606020202030204" pitchFamily="34" charset="0"/>
              </a:rPr>
              <a:t>(ред. от 03.02.2017) "Об утверждении Перечня профессий рабочих, должностей служащих, по которым осуществляется профессиональное обучение" </a:t>
            </a:r>
          </a:p>
          <a:p>
            <a:endParaRPr lang="ru-RU" sz="1400" dirty="0">
              <a:latin typeface="Arial Narrow" panose="020B0606020202030204" pitchFamily="34" charset="0"/>
            </a:endParaRPr>
          </a:p>
          <a:p>
            <a:r>
              <a:rPr lang="ru-RU" sz="1400" dirty="0">
                <a:latin typeface="Arial Narrow" panose="020B0606020202030204" pitchFamily="34" charset="0"/>
              </a:rPr>
              <a:t>Приказ </a:t>
            </a:r>
            <a:r>
              <a:rPr lang="ru-RU" sz="1400" dirty="0" err="1">
                <a:latin typeface="Arial Narrow" panose="020B0606020202030204" pitchFamily="34" charset="0"/>
              </a:rPr>
              <a:t>Минобрнауки</a:t>
            </a:r>
            <a:r>
              <a:rPr lang="ru-RU" sz="1400" dirty="0">
                <a:latin typeface="Arial Narrow" panose="020B0606020202030204" pitchFamily="34" charset="0"/>
              </a:rPr>
              <a:t> России от 29.10.2013 N 1199 </a:t>
            </a:r>
          </a:p>
          <a:p>
            <a:r>
              <a:rPr lang="ru-RU" sz="1400" dirty="0">
                <a:latin typeface="Arial Narrow" panose="020B0606020202030204" pitchFamily="34" charset="0"/>
              </a:rPr>
              <a:t>(ред. от 25.11.2016) "Об утверждении перечней профессий и специальностей среднего профессионального образования"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16338" y="2075715"/>
            <a:ext cx="4498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Постановление Минтруда России, Минобразования России от 13.01.2003 N 1/29 (ред. от 30.11.2016) "Об утверждении Порядка обучения по охране труда и проверки знаний требований охраны труда работников организаций" </a:t>
            </a:r>
          </a:p>
          <a:p>
            <a:endParaRPr lang="ru-RU" sz="1400" dirty="0">
              <a:latin typeface="Arial Narrow" panose="020B0606020202030204" pitchFamily="34" charset="0"/>
            </a:endParaRPr>
          </a:p>
          <a:p>
            <a:r>
              <a:rPr lang="ru-RU" sz="1400" dirty="0">
                <a:latin typeface="Arial Narrow" panose="020B0606020202030204" pitchFamily="34" charset="0"/>
              </a:rPr>
              <a:t>Приказ </a:t>
            </a:r>
            <a:r>
              <a:rPr lang="ru-RU" sz="1400" dirty="0" err="1">
                <a:latin typeface="Arial Narrow" panose="020B0606020202030204" pitchFamily="34" charset="0"/>
              </a:rPr>
              <a:t>Минздравсоцразвития</a:t>
            </a:r>
            <a:r>
              <a:rPr lang="ru-RU" sz="1400" dirty="0">
                <a:latin typeface="Arial Narrow" panose="020B0606020202030204" pitchFamily="34" charset="0"/>
              </a:rPr>
              <a:t> России от 12.04.2011 N 302н  (ред. от 05.12.2014) "Об утверждении перечней вредных и (или) опасных производственных факторов и работ, при выполнении которых проводятся обязательные предварительные и периодические медицинские осмотры (обследования), и Порядка проведения обязательных предварительных и периодических медицинских осмотров (обследований) работников, занятых на тяжелых работах и на работах с вредными и (или) опасными условиями труда" </a:t>
            </a:r>
          </a:p>
          <a:p>
            <a:endParaRPr lang="ru-RU" sz="1400" dirty="0">
              <a:latin typeface="Arial Narrow" panose="020B0606020202030204" pitchFamily="34" charset="0"/>
            </a:endParaRPr>
          </a:p>
          <a:p>
            <a:r>
              <a:rPr lang="ru-RU" sz="1400" dirty="0">
                <a:latin typeface="Arial Narrow" panose="020B0606020202030204" pitchFamily="34" charset="0"/>
              </a:rPr>
              <a:t>Приказ Минтруда России от 28.03.2014 N 155н (ред. от 17.06.2015) "Об утверждении Правил по охране труда при работе на высоте 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3837" y="3101895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</a:t>
            </a:r>
            <a:r>
              <a:rPr lang="ru-RU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3837" y="5248717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07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4664" y="2027867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01</a:t>
            </a:r>
            <a:endParaRPr lang="ru-RU" sz="2400" b="1" dirty="0">
              <a:solidFill>
                <a:srgbClr val="FF99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4664" y="2899345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02</a:t>
            </a:r>
            <a:endParaRPr lang="ru-RU" sz="2400" b="1" dirty="0">
              <a:solidFill>
                <a:srgbClr val="FF99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3837" y="2021646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</a:t>
            </a:r>
            <a:r>
              <a:rPr lang="ru-RU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4664" y="4175307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03</a:t>
            </a:r>
            <a:endParaRPr lang="ru-RU" sz="2400" b="1" dirty="0">
              <a:solidFill>
                <a:srgbClr val="FF99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2931" y="5220436"/>
            <a:ext cx="70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>
                <a:solidFill>
                  <a:srgbClr val="FF9900"/>
                </a:solidFill>
                <a:latin typeface="Arial Black" panose="020B0A04020102020204" pitchFamily="34" charset="0"/>
              </a:rPr>
              <a:t>04</a:t>
            </a:r>
            <a:endParaRPr lang="ru-RU" sz="2400" b="1" dirty="0">
              <a:solidFill>
                <a:srgbClr val="FF99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6298CD16-8046-4E78-A2E3-5D4EFA4A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13</a:t>
            </a:fld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622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39488" y="310337"/>
            <a:ext cx="4734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ПРОФЕССИОНАЛЬНЫЙ ПРАЗДНИК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39488" y="3084381"/>
            <a:ext cx="47340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BAF41"/>
                </a:solidFill>
                <a:latin typeface="Arial Narrow" panose="020B0606020202030204" pitchFamily="34" charset="0"/>
              </a:rPr>
              <a:t>ДЕНЬ СТРОИТЕЛЯ </a:t>
            </a:r>
            <a:endParaRPr lang="ru-RU" sz="2400" dirty="0">
              <a:solidFill>
                <a:srgbClr val="FBAF41"/>
              </a:solidFill>
              <a:latin typeface="Arial Narrow" panose="020B0606020202030204" pitchFamily="34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- профессиональный праздник работников строительной отрасли. </a:t>
            </a:r>
          </a:p>
          <a:p>
            <a:endParaRPr lang="ru-RU" sz="2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Отмечается во второе воскресенье августа. </a:t>
            </a:r>
          </a:p>
          <a:p>
            <a:endParaRPr lang="ru-RU" sz="2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ru-RU" sz="2400" dirty="0">
                <a:solidFill>
                  <a:srgbClr val="FBAF41"/>
                </a:solidFill>
                <a:latin typeface="Arial Narrow" panose="020B0606020202030204" pitchFamily="34" charset="0"/>
              </a:rPr>
              <a:t>В 2018 году отмечается 12 августа.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E13F4AB9-5A21-455F-8EF3-B3D69F0B1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>
                    <a:lumMod val="95000"/>
                  </a:schemeClr>
                </a:solidFill>
              </a:rPr>
              <a:pPr/>
              <a:t>14</a:t>
            </a:fld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82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267702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Фотоматериалы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6298CD16-8046-4E78-A2E3-5D4EFA4A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>
                    <a:lumMod val="95000"/>
                  </a:schemeClr>
                </a:solidFill>
              </a:rPr>
              <a:pPr/>
              <a:t>15</a:t>
            </a:fld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A7465C3A-EBB0-49F2-98AC-0E75BCBD829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408" y="1698443"/>
            <a:ext cx="5109498" cy="36249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5DBA6302-ECBD-445D-8F27-450B8C41BAE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9832" y="3318210"/>
            <a:ext cx="4725573" cy="30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3995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267702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Фотоматериалы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6298CD16-8046-4E78-A2E3-5D4EFA4A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>
                    <a:lumMod val="95000"/>
                  </a:schemeClr>
                </a:solidFill>
              </a:rPr>
              <a:pPr/>
              <a:t>16</a:t>
            </a:fld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C3D5CC-C5B9-467B-845D-C94148524FF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5865" y="1645364"/>
            <a:ext cx="5506822" cy="40645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C94042A-06AC-4B8C-9195-6E192724BFF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127" y="2399965"/>
            <a:ext cx="6269798" cy="436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7035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C59471BA-EFFE-4E19-8AD3-354E5C747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3511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E5ED0C-D454-4825-A0D9-3F2A9E50D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433" y="402484"/>
            <a:ext cx="7543607" cy="89388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cs typeface="+mn-cs"/>
              </a:rPr>
              <a:t>Содержание </a:t>
            </a:r>
          </a:p>
        </p:txBody>
      </p:sp>
      <mc:AlternateContent xmlns:mc="http://schemas.openxmlformats.org/markup-compatibility/2006">
        <mc:Choice xmlns:psuz="http://schemas.microsoft.com/office/powerpoint/2016/summaryzoom" xmlns="" Requires="psuz">
          <p:graphicFrame>
            <p:nvGraphicFramePr>
              <p:cNvPr id="5" name="Интерактивное оглавление 4">
                <a:extLst>
                  <a:ext uri="{FF2B5EF4-FFF2-40B4-BE49-F238E27FC236}">
                    <a16:creationId xmlns:a16="http://schemas.microsoft.com/office/drawing/2014/main" id="{7CD48D09-0B1E-43D8-B60D-82AF89BFB56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52133081"/>
                  </p:ext>
                </p:extLst>
              </p:nvPr>
            </p:nvGraphicFramePr>
            <p:xfrm>
              <a:off x="266218" y="1296365"/>
              <a:ext cx="10185721" cy="5775767"/>
            </p:xfrm>
            <a:graphic>
              <a:graphicData uri="http://schemas.microsoft.com/office/powerpoint/2016/summaryzoom">
                <psuz:summaryZm>
                  <psuz:summaryZmObj sectionId="{355A4BAA-CA2F-41CD-AF68-8A660EC30127}">
                    <psuz:zmPr id="{F98D6179-3397-43C7-A712-A9E883474CD6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330268" y="202152"/>
                          <a:ext cx="3675956" cy="259909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E32D91ED-3CB8-48E7-85CF-1F26D9772A98}">
                    <psuz:zmPr id="{2BC95D78-A63B-4046-8BB2-3E3CA273D276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179497" y="202152"/>
                          <a:ext cx="3675956" cy="259909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24252AAD-011A-4C2B-B923-1C54D82F67E3}">
                    <psuz:zmPr id="{C8DC5AEB-4AA3-4F65-9ACA-61C22858FBF1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330268" y="2974520"/>
                          <a:ext cx="3675956" cy="259909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AF504BE7-6404-47C9-8F49-325DF8AF0B2F}">
                    <psuz:zmPr id="{D790C3CD-A0ED-407E-BF91-3D14F851EAF2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179497" y="2974520"/>
                          <a:ext cx="3675956" cy="259909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Интерактивное оглавление 4">
                <a:extLst>
                  <a:ext uri="{FF2B5EF4-FFF2-40B4-BE49-F238E27FC236}">
                    <a16:creationId xmlns:a16="http://schemas.microsoft.com/office/drawing/2014/main" xmlns="" id="{7CD48D09-0B1E-43D8-B60D-82AF89BFB56E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266218" y="1296365"/>
                <a:ext cx="10185721" cy="5775767"/>
                <a:chOff x="266218" y="1296365"/>
                <a:chExt cx="10185721" cy="5775767"/>
              </a:xfrm>
            </p:grpSpPr>
            <p:pic>
              <p:nvPicPr>
                <p:cNvPr id="3" name="Рисунок 3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1596486" y="1498517"/>
                  <a:ext cx="3675956" cy="259909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4" name="Рисунок 4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5445715" y="1498517"/>
                  <a:ext cx="3675956" cy="259909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6" name="Рисунок 6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1596486" y="4270885"/>
                  <a:ext cx="3675956" cy="259909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Рисунок 7">
                  <a:hlinkClick r:id="rId12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5445715" y="4270885"/>
                  <a:ext cx="3675956" cy="259909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156A8DB9-2164-4C86-8F86-4DB11F492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600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14779" y="348792"/>
            <a:ext cx="1838227" cy="1838227"/>
          </a:xfrm>
          <a:prstGeom prst="rect">
            <a:avLst/>
          </a:prstGeom>
          <a:solidFill>
            <a:srgbClr val="BF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2223" y="795464"/>
            <a:ext cx="783338" cy="9448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62679" y="235668"/>
            <a:ext cx="75522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ОБЛАСТЬ ПРОФЕССИОНАЛЬНОЙ ДЕЯТЕЛЬНОСТИ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r>
              <a:rPr lang="ru-RU" sz="3600" b="1" dirty="0">
                <a:solidFill>
                  <a:srgbClr val="FF99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«СТРОИТЕЛЬСТВО»</a:t>
            </a:r>
            <a:endParaRPr lang="ru-RU" sz="3600" dirty="0">
              <a:solidFill>
                <a:srgbClr val="FF990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62679" y="1324276"/>
            <a:ext cx="77219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2C120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— одна из самых крупных отраслей экономики по количеству задействованной рабочей силы, в ней сосредоточено более 8 % всех рабочих мест Российской Федерации (http://spravochnik.rosmintrud.ru/area-prof-activity/29).</a:t>
            </a:r>
            <a:endParaRPr lang="ru-RU" sz="1400" dirty="0">
              <a:solidFill>
                <a:srgbClr val="2C120C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1092" y="3899365"/>
            <a:ext cx="33635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99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Численность трудовых</a:t>
            </a: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99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ресурсов в строительстве:</a:t>
            </a:r>
          </a:p>
          <a:p>
            <a:pPr>
              <a:spcAft>
                <a:spcPts val="0"/>
              </a:spcAft>
            </a:pPr>
            <a:endParaRPr lang="ru-RU" dirty="0">
              <a:solidFill>
                <a:schemeClr val="bg1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2016 год -  5 470 тыс. чел.;</a:t>
            </a: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 год -  5 550 тыс. чел. *</a:t>
            </a:r>
          </a:p>
          <a:p>
            <a:pPr>
              <a:spcAft>
                <a:spcPts val="0"/>
              </a:spcAft>
            </a:pPr>
            <a:r>
              <a:rPr lang="ru-RU" i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*По прогнозу Минтруда России.</a:t>
            </a:r>
          </a:p>
          <a:p>
            <a:pPr>
              <a:spcAft>
                <a:spcPts val="0"/>
              </a:spcAft>
            </a:pPr>
            <a:endParaRPr lang="ru-RU" dirty="0">
              <a:solidFill>
                <a:schemeClr val="bg1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Совет по профессиональным квалификациям в строительстве </a:t>
            </a:r>
            <a:r>
              <a:rPr lang="ru-RU" dirty="0">
                <a:solidFill>
                  <a:srgbClr val="FF99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http://nspkrf.ru/soveti.html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A02B09F4-9C83-43A4-B7F7-7A0D9B716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99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14340" y="529020"/>
            <a:ext cx="69669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BF1E2E"/>
                </a:solidFill>
                <a:latin typeface="Arial Narrow" panose="020B0606020202030204" pitchFamily="34" charset="0"/>
              </a:rPr>
              <a:t>СФЕРА ПРИМЕНЕНИЯ ПРОФЕССИИ</a:t>
            </a:r>
            <a:endParaRPr lang="ru-RU" sz="3600" dirty="0">
              <a:solidFill>
                <a:srgbClr val="BF1E2E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1198" y="5157183"/>
            <a:ext cx="1572571" cy="157257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675558" y="1767336"/>
            <a:ext cx="46002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2C120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Работает в крупных, средних и малых строительных и ремонтно-строительных организациях, на предприятиях жилищно-коммунального хозяйства и в других организациях, специализирующихся на выполнении работ по устройству каркасно-обшивных конструкций (КОК), ремонте, реконструкции и отделке внутренних и наружных поверхностей зданий и сооружений с применением комплектных систем сухого строительства.</a:t>
            </a:r>
            <a:endParaRPr lang="ru-RU" sz="1400" dirty="0">
              <a:solidFill>
                <a:srgbClr val="2C120C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446D201B-FD9A-4374-91B8-E4EC656C9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995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2776"/>
            <a:ext cx="10691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ВОСТРЕБОВАННОСТЬ</a:t>
            </a:r>
            <a:r>
              <a:rPr lang="en-US" sz="3600" b="1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BF1E2E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ПРОФЕССИИ</a:t>
            </a:r>
            <a:endParaRPr lang="ru-RU" sz="3600" dirty="0">
              <a:solidFill>
                <a:srgbClr val="BF1E2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083357"/>
            <a:ext cx="1069181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КОЛИЧЕСТВО ВАКАНСИЙ -</a:t>
            </a:r>
            <a:r>
              <a: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2017 ГОД, В СРЕДНЕМ ЗА МЕСЯЦ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2240" y="2281910"/>
            <a:ext cx="2092239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БОЛЕЕ 1800</a:t>
            </a:r>
          </a:p>
          <a:p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ВАКАНСИЙ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39247" y="2404359"/>
            <a:ext cx="6087554" cy="753619"/>
          </a:xfrm>
          <a:prstGeom prst="rect">
            <a:avLst/>
          </a:prstGeom>
          <a:solidFill>
            <a:srgbClr val="BF1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593045" y="2469659"/>
            <a:ext cx="1872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kern="900" dirty="0">
                <a:solidFill>
                  <a:schemeClr val="bg1"/>
                </a:solidFill>
                <a:latin typeface="Arial Narrow" panose="020B0606020202030204" pitchFamily="34" charset="0"/>
              </a:rPr>
              <a:t>БЕЗ ОПЫТА РАБОТЫ</a:t>
            </a:r>
          </a:p>
          <a:p>
            <a:r>
              <a:rPr lang="ru-RU" sz="2400" b="1" kern="600" dirty="0">
                <a:solidFill>
                  <a:schemeClr val="bg1"/>
                </a:solidFill>
                <a:latin typeface="Arial Narrow" panose="020B0606020202030204" pitchFamily="34" charset="0"/>
              </a:rPr>
              <a:t>БОЛЕЕ 520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4705" y="5801119"/>
            <a:ext cx="27764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ЗАРАБОТНАЯ ПЛАТА</a:t>
            </a:r>
            <a:endParaRPr lang="en-US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 Narrow" panose="020B0606020202030204" pitchFamily="34" charset="0"/>
              </a:rPr>
              <a:t>(ПО ДАННЫМ ВАКАНСИЙ)</a:t>
            </a:r>
          </a:p>
          <a:p>
            <a:pPr algn="ctr"/>
            <a:r>
              <a:rPr lang="ru-RU" sz="2200" b="1" dirty="0">
                <a:solidFill>
                  <a:srgbClr val="FBAF41"/>
                </a:solidFill>
                <a:latin typeface="Arial Narrow" panose="020B0606020202030204" pitchFamily="34" charset="0"/>
              </a:rPr>
              <a:t>9 500 </a:t>
            </a:r>
            <a:r>
              <a:rPr lang="en-US" sz="2200" b="1" dirty="0">
                <a:solidFill>
                  <a:srgbClr val="FBAF4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-</a:t>
            </a:r>
            <a:r>
              <a:rPr lang="ru-RU" sz="2200" b="1" dirty="0">
                <a:solidFill>
                  <a:srgbClr val="FBAF41"/>
                </a:solidFill>
                <a:latin typeface="Arial Narrow" panose="020B0606020202030204" pitchFamily="34" charset="0"/>
              </a:rPr>
              <a:t> 80 000 руб</a:t>
            </a:r>
            <a:r>
              <a:rPr lang="ru-RU" sz="2200" dirty="0">
                <a:solidFill>
                  <a:srgbClr val="FBAF41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08273" y="4469546"/>
            <a:ext cx="33235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BAF41"/>
                </a:solidFill>
                <a:latin typeface="Arial Narrow" panose="020B0606020202030204" pitchFamily="34" charset="0"/>
              </a:rPr>
              <a:t>РЕГИОНЫ С НАИБОЛЬШЕЙ</a:t>
            </a:r>
            <a:endParaRPr lang="en-US" sz="2000" b="1" dirty="0">
              <a:solidFill>
                <a:srgbClr val="FBAF41"/>
              </a:solidFill>
              <a:latin typeface="Arial Narrow" panose="020B0606020202030204" pitchFamily="34" charset="0"/>
            </a:endParaRPr>
          </a:p>
          <a:p>
            <a:r>
              <a:rPr lang="ru-RU" sz="2000" b="1" dirty="0">
                <a:solidFill>
                  <a:srgbClr val="FBAF41"/>
                </a:solidFill>
                <a:latin typeface="Arial Narrow" panose="020B0606020202030204" pitchFamily="34" charset="0"/>
              </a:rPr>
              <a:t>ВОСТРЕБОВАННОСТЬЮ</a:t>
            </a:r>
          </a:p>
          <a:p>
            <a:r>
              <a:rPr lang="ru-RU" sz="2000" b="1" dirty="0">
                <a:solidFill>
                  <a:srgbClr val="FBAF41"/>
                </a:solidFill>
                <a:latin typeface="Arial Narrow" panose="020B0606020202030204" pitchFamily="34" charset="0"/>
              </a:rPr>
              <a:t>ПРОФЕССИИ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543222" y="2476321"/>
            <a:ext cx="2826965" cy="252000"/>
            <a:chOff x="3580930" y="2476321"/>
            <a:chExt cx="2826965" cy="252000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0930" y="2476321"/>
              <a:ext cx="1398971" cy="252000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08924" y="2476321"/>
              <a:ext cx="1398971" cy="252000"/>
            </a:xfrm>
            <a:prstGeom prst="rect">
              <a:avLst/>
            </a:prstGeom>
          </p:spPr>
        </p:pic>
      </p:grp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7438" y="2484437"/>
            <a:ext cx="945001" cy="252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38785" y="4091232"/>
            <a:ext cx="1540465" cy="15404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9080" y="4613051"/>
            <a:ext cx="499873" cy="496825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0" y="1541094"/>
            <a:ext cx="106918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dirty="0">
                <a:solidFill>
                  <a:srgbClr val="2C120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Навыки по монтажу КОК востребованы во многих рабочих профессиях </a:t>
            </a:r>
          </a:p>
          <a:p>
            <a:pPr algn="ctr">
              <a:spcAft>
                <a:spcPts val="0"/>
              </a:spcAft>
            </a:pPr>
            <a:r>
              <a:rPr lang="ru-RU" sz="2200" dirty="0">
                <a:solidFill>
                  <a:srgbClr val="2C120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(например, отделочник, плотник, мастер-универсал по внутренней отделке).</a:t>
            </a:r>
            <a:endParaRPr lang="ru-RU" sz="2200" dirty="0">
              <a:solidFill>
                <a:srgbClr val="2C120C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557733" y="2819255"/>
            <a:ext cx="2826965" cy="252000"/>
            <a:chOff x="3580930" y="2476321"/>
            <a:chExt cx="2826965" cy="252000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80930" y="2476321"/>
              <a:ext cx="1398971" cy="252000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08924" y="2476321"/>
              <a:ext cx="1398971" cy="252000"/>
            </a:xfrm>
            <a:prstGeom prst="rect">
              <a:avLst/>
            </a:prstGeom>
          </p:spPr>
        </p:pic>
      </p:grp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7438" y="2789375"/>
            <a:ext cx="945001" cy="252000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9BC72C6A-AB51-4E3F-8037-8CBB9C9F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523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6238"/>
            <a:ext cx="10691813" cy="736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ОПИСАНИЕ ПРОФЕССИИ</a:t>
            </a:r>
            <a:endParaRPr lang="ru-RU" sz="3600" b="1" dirty="0">
              <a:solidFill>
                <a:srgbClr val="C0000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2450" y="1763983"/>
            <a:ext cx="517531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FF99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Выполняет комплекс монтажных работ и работы по подготовке смонтированных конструкций к финишной отделке.</a:t>
            </a:r>
          </a:p>
          <a:p>
            <a:pPr>
              <a:spcAft>
                <a:spcPts val="0"/>
              </a:spcAft>
            </a:pPr>
            <a:endParaRPr lang="en-US" sz="1200" dirty="0">
              <a:solidFill>
                <a:schemeClr val="bg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ДОЛЖЕН УМЕТЬ:</a:t>
            </a:r>
            <a:endParaRPr lang="en-US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производить монтаж металлических и деревянных каркасов КОК;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производить монтаж строительных листовых и плитных материалов КОК;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производить устройство бескаркасных облицовок стен из строительных листовых и плитных материалов;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производить устройство конструкций из гипсовых </a:t>
            </a:r>
            <a:r>
              <a:rPr lang="ru-RU" sz="1200" dirty="0" err="1">
                <a:solidFill>
                  <a:schemeClr val="bg1"/>
                </a:solidFill>
                <a:latin typeface="Arial Narrow" panose="020B0606020202030204" pitchFamily="34" charset="0"/>
              </a:rPr>
              <a:t>пазогребневых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 плит;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изготовлять криволинейные и ломаные элементы КОК и производить монтаж;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выполнять отделочные работы с использованием готовых составов и сухих строительных смесей;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производить монтаж сухих сборных стяжек (оснований пола);</a:t>
            </a:r>
          </a:p>
          <a:p>
            <a:pPr marL="358775" lvl="0" indent="-357188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ремонтировать обшивки КОК, оснований пола.</a:t>
            </a:r>
            <a:endParaRPr lang="ru-RU" sz="13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/>
            <a:endParaRPr lang="ru-RU" sz="13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endParaRPr lang="ru-RU" sz="2000" b="1" dirty="0">
              <a:solidFill>
                <a:srgbClr val="FF9900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FF99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Профессиональный стандарт </a:t>
            </a:r>
          </a:p>
          <a:p>
            <a:r>
              <a:rPr lang="ru-RU" sz="2000" b="1" dirty="0">
                <a:solidFill>
                  <a:srgbClr val="FF99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«Монтажник каркасно-обшивных конструкций» </a:t>
            </a:r>
            <a:r>
              <a:rPr lang="ru-RU" sz="2000" dirty="0">
                <a:solidFill>
                  <a:srgbClr val="FF99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(http://profstandart.rosmintrud.ru)</a:t>
            </a:r>
            <a:endParaRPr lang="ru-RU" sz="2000" dirty="0">
              <a:solidFill>
                <a:srgbClr val="FF99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05AA212-9A7C-4A2B-B516-EBAE2CF23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985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409105"/>
            <a:ext cx="106918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РОДСТВЕННЫЕ ПРОФЕССИИ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9230" y="6036714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2C120C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Штукатур</a:t>
            </a:r>
            <a:endParaRPr lang="ru-RU" dirty="0">
              <a:solidFill>
                <a:srgbClr val="2C120C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46352" y="5985454"/>
            <a:ext cx="2124299" cy="3827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C120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Маляр строительный</a:t>
            </a:r>
            <a:endParaRPr lang="ru-RU" sz="1400" dirty="0">
              <a:solidFill>
                <a:srgbClr val="2C120C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23210" y="5995164"/>
            <a:ext cx="3358613" cy="3827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C120C"/>
                </a:solidFill>
                <a:latin typeface="Arial Narrow" panose="020B0606020202030204" pitchFamily="34" charset="0"/>
              </a:rPr>
              <a:t>Плиточник (плиточник-облицовщик)</a:t>
            </a:r>
            <a:endParaRPr lang="ru-RU" sz="1400" dirty="0">
              <a:solidFill>
                <a:srgbClr val="2C120C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A028F6C-6A88-4BED-B29C-960296FDF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755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4675" y="3571645"/>
            <a:ext cx="1977103" cy="1692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756" y="1808637"/>
            <a:ext cx="6902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2C120C"/>
                </a:solidFill>
                <a:latin typeface="Arial Narrow" panose="020B0606020202030204" pitchFamily="34" charset="0"/>
              </a:rPr>
              <a:t>СТАНДАРТ</a:t>
            </a:r>
          </a:p>
          <a:p>
            <a:pPr algn="ctr"/>
            <a:r>
              <a:rPr lang="ru-RU" sz="4800" b="1" dirty="0">
                <a:solidFill>
                  <a:srgbClr val="2C120C"/>
                </a:solidFill>
                <a:latin typeface="Arial Narrow" panose="020B0606020202030204" pitchFamily="34" charset="0"/>
              </a:rPr>
              <a:t>"ВОРЛДСКИЛЛС РОССИЯ"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06252" y="4571002"/>
            <a:ext cx="55714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500" b="1" dirty="0">
                <a:solidFill>
                  <a:srgbClr val="BF1E2E"/>
                </a:solidFill>
                <a:latin typeface="Arial Narrow" panose="020B0606020202030204" pitchFamily="34" charset="0"/>
              </a:rPr>
              <a:t>21 PLASTERING AND DRYWALL SYSTEMS </a:t>
            </a:r>
            <a:endParaRPr lang="ru-RU" sz="2500" b="1" dirty="0">
              <a:solidFill>
                <a:srgbClr val="BF1E2E"/>
              </a:solidFill>
              <a:latin typeface="Arial Narrow" panose="020B0606020202030204" pitchFamily="34" charset="0"/>
            </a:endParaRPr>
          </a:p>
          <a:p>
            <a:pPr algn="r"/>
            <a:r>
              <a:rPr lang="ru-RU" b="1" spc="50" dirty="0">
                <a:solidFill>
                  <a:srgbClr val="BF1E2E"/>
                </a:solidFill>
                <a:latin typeface="Arial Narrow" panose="020B0606020202030204" pitchFamily="34" charset="0"/>
              </a:rPr>
              <a:t>СУХОЕ СТРОИТЕЛЬСТВО И ШТУКАТУРНЫЕ РАБОТЫ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277657" y="4668299"/>
            <a:ext cx="0" cy="59534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0037AC1C-E749-47C0-8D56-40665BC34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898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5942" y="519592"/>
            <a:ext cx="73358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BF1E2E"/>
                </a:solidFill>
                <a:latin typeface="Arial Narrow" panose="020B0606020202030204" pitchFamily="34" charset="0"/>
              </a:rPr>
              <a:t>НЕОБХОДИМОЕ ОБРАЗОВАНИЕ</a:t>
            </a:r>
            <a:endParaRPr lang="ru-RU" sz="4000" dirty="0">
              <a:solidFill>
                <a:srgbClr val="BF1E2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3473" y="2153894"/>
            <a:ext cx="442207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Профессиональное обучение профессии </a:t>
            </a: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"Монтажник каркасно-обшивных конструкций" </a:t>
            </a:r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 получить лица, имеющие образование не ниже основного общего образования или среднего общего образования:</a:t>
            </a:r>
          </a:p>
          <a:p>
            <a:pPr>
              <a:spcAft>
                <a:spcPts val="0"/>
              </a:spcAft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профессиональных образовательных организациях;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организациях, осуществляющих профессиональное обучение по программам профессиональной подготовки по профессиям рабочих и переподготовки рабочих.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47D31E-C69F-447B-AEE3-CE11B55C1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504BB-2592-4481-84D2-2DFDC6AD11F3}" type="slidenum">
              <a:rPr lang="ru-RU" smtClean="0">
                <a:solidFill>
                  <a:schemeClr val="bg1"/>
                </a:solidFill>
              </a:rPr>
              <a:pPr/>
              <a:t>9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0227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B0F0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</TotalTime>
  <Words>995</Words>
  <Application>Microsoft Office PowerPoint</Application>
  <PresentationFormat>Произвольный</PresentationFormat>
  <Paragraphs>163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Содержание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 ГЕНИЯ</dc:creator>
  <cp:lastModifiedBy>ValaxovaTE</cp:lastModifiedBy>
  <cp:revision>62</cp:revision>
  <dcterms:created xsi:type="dcterms:W3CDTF">2017-12-05T08:00:34Z</dcterms:created>
  <dcterms:modified xsi:type="dcterms:W3CDTF">2023-06-01T04:37:44Z</dcterms:modified>
</cp:coreProperties>
</file>