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9" r:id="rId12"/>
    <p:sldId id="268" r:id="rId13"/>
    <p:sldId id="270" r:id="rId14"/>
    <p:sldId id="272" r:id="rId15"/>
    <p:sldId id="273" r:id="rId16"/>
    <p:sldId id="284" r:id="rId17"/>
    <p:sldId id="274" r:id="rId18"/>
    <p:sldId id="275" r:id="rId19"/>
    <p:sldId id="276" r:id="rId20"/>
    <p:sldId id="278" r:id="rId21"/>
    <p:sldId id="277" r:id="rId22"/>
    <p:sldId id="279" r:id="rId23"/>
    <p:sldId id="280" r:id="rId24"/>
    <p:sldId id="282" r:id="rId25"/>
    <p:sldId id="283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EFFF"/>
    <a:srgbClr val="FBD5FF"/>
    <a:srgbClr val="F9C5FF"/>
    <a:srgbClr val="C6F1FE"/>
    <a:srgbClr val="DED9FF"/>
    <a:srgbClr val="D1CAFE"/>
    <a:srgbClr val="FEFEA8"/>
    <a:srgbClr val="FCE1FF"/>
    <a:srgbClr val="D6FE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3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B6EDF8E-DAA1-463D-A966-9F197BD9ECC8}" type="doc">
      <dgm:prSet loTypeId="urn:microsoft.com/office/officeart/2005/8/layout/chevron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63F6EA57-0134-4E4D-B7B0-A69D01A95499}">
      <dgm:prSet phldrT="[Текст]"/>
      <dgm:spPr/>
      <dgm:t>
        <a:bodyPr/>
        <a:lstStyle/>
        <a:p>
          <a:r>
            <a:rPr lang="ru-RU" dirty="0"/>
            <a:t>1</a:t>
          </a:r>
        </a:p>
      </dgm:t>
    </dgm:pt>
    <dgm:pt modelId="{43EBD797-E606-4BCF-A5BB-34F4CDCF92B1}" type="parTrans" cxnId="{11297323-88EA-4DC2-87BC-B3DEA875F86D}">
      <dgm:prSet/>
      <dgm:spPr/>
      <dgm:t>
        <a:bodyPr/>
        <a:lstStyle/>
        <a:p>
          <a:endParaRPr lang="ru-RU"/>
        </a:p>
      </dgm:t>
    </dgm:pt>
    <dgm:pt modelId="{8ED1C242-F409-4D45-BB41-416C4CB0E492}" type="sibTrans" cxnId="{11297323-88EA-4DC2-87BC-B3DEA875F86D}">
      <dgm:prSet/>
      <dgm:spPr/>
      <dgm:t>
        <a:bodyPr/>
        <a:lstStyle/>
        <a:p>
          <a:endParaRPr lang="ru-RU"/>
        </a:p>
      </dgm:t>
    </dgm:pt>
    <dgm:pt modelId="{4508E465-05FC-440B-9D95-773D243E6614}">
      <dgm:prSet phldrT="[Текст]"/>
      <dgm:spPr/>
      <dgm:t>
        <a:bodyPr/>
        <a:lstStyle/>
        <a:p>
          <a:pPr algn="l"/>
          <a:r>
            <a:rPr lang="ru-RU" dirty="0"/>
            <a:t>Первый этап (сентябрь 2016 – апрель 2017)</a:t>
          </a:r>
        </a:p>
      </dgm:t>
    </dgm:pt>
    <dgm:pt modelId="{72733E30-C897-4EC2-B831-3EE7FB6B8039}" type="parTrans" cxnId="{80655431-3CC9-450C-8858-57DEF0E73B80}">
      <dgm:prSet/>
      <dgm:spPr/>
      <dgm:t>
        <a:bodyPr/>
        <a:lstStyle/>
        <a:p>
          <a:endParaRPr lang="ru-RU"/>
        </a:p>
      </dgm:t>
    </dgm:pt>
    <dgm:pt modelId="{FE5D5B92-B15E-408D-8097-F5586E750058}" type="sibTrans" cxnId="{80655431-3CC9-450C-8858-57DEF0E73B80}">
      <dgm:prSet/>
      <dgm:spPr/>
      <dgm:t>
        <a:bodyPr/>
        <a:lstStyle/>
        <a:p>
          <a:endParaRPr lang="ru-RU"/>
        </a:p>
      </dgm:t>
    </dgm:pt>
    <dgm:pt modelId="{A8D2D671-F688-4567-BA8F-BF40FDA182A3}">
      <dgm:prSet phldrT="[Текст]"/>
      <dgm:spPr/>
      <dgm:t>
        <a:bodyPr/>
        <a:lstStyle/>
        <a:p>
          <a:r>
            <a:rPr lang="ru-RU" dirty="0"/>
            <a:t>2</a:t>
          </a:r>
        </a:p>
      </dgm:t>
    </dgm:pt>
    <dgm:pt modelId="{1533F02D-AF68-479E-99D1-B2DD26F904A1}" type="parTrans" cxnId="{944DF703-6639-4DCE-B5DB-FD3302B610D3}">
      <dgm:prSet/>
      <dgm:spPr/>
      <dgm:t>
        <a:bodyPr/>
        <a:lstStyle/>
        <a:p>
          <a:endParaRPr lang="ru-RU"/>
        </a:p>
      </dgm:t>
    </dgm:pt>
    <dgm:pt modelId="{F159EA45-B16A-43CA-92F6-0D02CD4398ED}" type="sibTrans" cxnId="{944DF703-6639-4DCE-B5DB-FD3302B610D3}">
      <dgm:prSet/>
      <dgm:spPr/>
      <dgm:t>
        <a:bodyPr/>
        <a:lstStyle/>
        <a:p>
          <a:endParaRPr lang="ru-RU"/>
        </a:p>
      </dgm:t>
    </dgm:pt>
    <dgm:pt modelId="{C9EEF5D9-5793-4883-AB22-41FADC4B0D71}">
      <dgm:prSet phldrT="[Текст]"/>
      <dgm:spPr/>
      <dgm:t>
        <a:bodyPr/>
        <a:lstStyle/>
        <a:p>
          <a:pPr algn="l"/>
          <a:r>
            <a:rPr lang="ru-RU" dirty="0"/>
            <a:t>Второй этап (сентябрь 2018 – декабрь 2018)</a:t>
          </a:r>
        </a:p>
      </dgm:t>
    </dgm:pt>
    <dgm:pt modelId="{318DDBAF-4A5E-4D53-A68A-50B9F289ECB4}" type="parTrans" cxnId="{37AB6703-C990-4C8F-8A80-0F8594EE33A0}">
      <dgm:prSet/>
      <dgm:spPr/>
      <dgm:t>
        <a:bodyPr/>
        <a:lstStyle/>
        <a:p>
          <a:endParaRPr lang="ru-RU"/>
        </a:p>
      </dgm:t>
    </dgm:pt>
    <dgm:pt modelId="{2C0AE578-E66F-4DC9-96B9-562B5226678A}" type="sibTrans" cxnId="{37AB6703-C990-4C8F-8A80-0F8594EE33A0}">
      <dgm:prSet/>
      <dgm:spPr/>
      <dgm:t>
        <a:bodyPr/>
        <a:lstStyle/>
        <a:p>
          <a:endParaRPr lang="ru-RU"/>
        </a:p>
      </dgm:t>
    </dgm:pt>
    <dgm:pt modelId="{3F2682C0-2984-48AB-92AF-DF13C83D7564}">
      <dgm:prSet phldrT="[Текст]"/>
      <dgm:spPr/>
      <dgm:t>
        <a:bodyPr/>
        <a:lstStyle/>
        <a:p>
          <a:r>
            <a:rPr lang="ru-RU" dirty="0"/>
            <a:t>3</a:t>
          </a:r>
        </a:p>
      </dgm:t>
    </dgm:pt>
    <dgm:pt modelId="{BCB720C5-E39D-4AFF-B825-91B472A95814}" type="parTrans" cxnId="{AE693E47-808E-4437-9465-E9D98415BA8C}">
      <dgm:prSet/>
      <dgm:spPr/>
      <dgm:t>
        <a:bodyPr/>
        <a:lstStyle/>
        <a:p>
          <a:endParaRPr lang="ru-RU"/>
        </a:p>
      </dgm:t>
    </dgm:pt>
    <dgm:pt modelId="{0D27B1DA-4052-4557-8A9B-99B04D0D9FF3}" type="sibTrans" cxnId="{AE693E47-808E-4437-9465-E9D98415BA8C}">
      <dgm:prSet/>
      <dgm:spPr/>
      <dgm:t>
        <a:bodyPr/>
        <a:lstStyle/>
        <a:p>
          <a:endParaRPr lang="ru-RU"/>
        </a:p>
      </dgm:t>
    </dgm:pt>
    <dgm:pt modelId="{B183B6F9-C9AE-45B3-AEEB-E16BA1ED3963}">
      <dgm:prSet phldrT="[Текст]"/>
      <dgm:spPr/>
      <dgm:t>
        <a:bodyPr/>
        <a:lstStyle/>
        <a:p>
          <a:pPr algn="l"/>
          <a:r>
            <a:rPr lang="ru-RU" dirty="0"/>
            <a:t>На третьем этапе (январь 2019 – апрель 2019)</a:t>
          </a:r>
        </a:p>
      </dgm:t>
    </dgm:pt>
    <dgm:pt modelId="{5CBB0143-E0FD-4439-93D1-890C27336F7E}" type="parTrans" cxnId="{55AB329F-2C92-4109-B4E4-AB3F0C32F863}">
      <dgm:prSet/>
      <dgm:spPr/>
      <dgm:t>
        <a:bodyPr/>
        <a:lstStyle/>
        <a:p>
          <a:endParaRPr lang="ru-RU"/>
        </a:p>
      </dgm:t>
    </dgm:pt>
    <dgm:pt modelId="{D9D96F54-476A-42B8-B9A5-CD68AB347157}" type="sibTrans" cxnId="{55AB329F-2C92-4109-B4E4-AB3F0C32F863}">
      <dgm:prSet/>
      <dgm:spPr/>
      <dgm:t>
        <a:bodyPr/>
        <a:lstStyle/>
        <a:p>
          <a:endParaRPr lang="ru-RU"/>
        </a:p>
      </dgm:t>
    </dgm:pt>
    <dgm:pt modelId="{B02EE031-576D-437E-86AF-8CA8CD160FA4}">
      <dgm:prSet/>
      <dgm:spPr/>
      <dgm:t>
        <a:bodyPr/>
        <a:lstStyle/>
        <a:p>
          <a:pPr algn="just"/>
          <a:r>
            <a:rPr lang="ru-RU" dirty="0"/>
            <a:t>На данном этапе проведена опытно-экспериментальная работа по формированию этнической идентичности младших школьников. </a:t>
          </a:r>
        </a:p>
      </dgm:t>
    </dgm:pt>
    <dgm:pt modelId="{DE22DE20-E7DC-4E9A-8BAA-2E68BCFAEC0F}" type="parTrans" cxnId="{D024AC07-0542-4147-AB72-063CB8571FB5}">
      <dgm:prSet/>
      <dgm:spPr/>
      <dgm:t>
        <a:bodyPr/>
        <a:lstStyle/>
        <a:p>
          <a:endParaRPr lang="ru-RU"/>
        </a:p>
      </dgm:t>
    </dgm:pt>
    <dgm:pt modelId="{73CCEC93-B698-46BC-A9DA-A231C665B29C}" type="sibTrans" cxnId="{D024AC07-0542-4147-AB72-063CB8571FB5}">
      <dgm:prSet/>
      <dgm:spPr/>
      <dgm:t>
        <a:bodyPr/>
        <a:lstStyle/>
        <a:p>
          <a:endParaRPr lang="ru-RU"/>
        </a:p>
      </dgm:t>
    </dgm:pt>
    <dgm:pt modelId="{DC8AE273-1EFE-4D57-8F44-FF02A7E50300}">
      <dgm:prSet phldrT="[Текст]"/>
      <dgm:spPr/>
      <dgm:t>
        <a:bodyPr/>
        <a:lstStyle/>
        <a:p>
          <a:pPr algn="just"/>
          <a:r>
            <a:rPr lang="ru-RU" dirty="0"/>
            <a:t>В ходе исследования нами разработан комплекс методических приемов по формированию национальной идентичности на основе использования регионального компонента в образовательном процессе начальной школы. </a:t>
          </a:r>
        </a:p>
      </dgm:t>
    </dgm:pt>
    <dgm:pt modelId="{8014DD0D-C46A-48F7-B37E-C446E1C528E8}" type="parTrans" cxnId="{04F6C838-6870-4999-BA6A-8D150CAEB35D}">
      <dgm:prSet/>
      <dgm:spPr/>
      <dgm:t>
        <a:bodyPr/>
        <a:lstStyle/>
        <a:p>
          <a:endParaRPr lang="ru-RU"/>
        </a:p>
      </dgm:t>
    </dgm:pt>
    <dgm:pt modelId="{444C92CE-55CE-4B91-8DCB-F68CD5DCBD6B}" type="sibTrans" cxnId="{04F6C838-6870-4999-BA6A-8D150CAEB35D}">
      <dgm:prSet/>
      <dgm:spPr/>
      <dgm:t>
        <a:bodyPr/>
        <a:lstStyle/>
        <a:p>
          <a:endParaRPr lang="ru-RU"/>
        </a:p>
      </dgm:t>
    </dgm:pt>
    <dgm:pt modelId="{274D1662-48B4-4E24-A077-C4A7A1ABD86D}">
      <dgm:prSet phldrT="[Текст]"/>
      <dgm:spPr/>
      <dgm:t>
        <a:bodyPr/>
        <a:lstStyle/>
        <a:p>
          <a:pPr algn="just"/>
          <a:r>
            <a:rPr lang="ru-RU" dirty="0"/>
            <a:t>На данном этапе изучена и проанализирована литература по теме исследования. Проведена работа по теоретическим аспектам этнической идентичности младших школьников</a:t>
          </a:r>
        </a:p>
      </dgm:t>
    </dgm:pt>
    <dgm:pt modelId="{D37FED89-4C75-467B-AD2F-BF2734F75C61}" type="parTrans" cxnId="{EDE4B370-1E44-4FA3-ABE3-F18C52CE0695}">
      <dgm:prSet/>
      <dgm:spPr/>
      <dgm:t>
        <a:bodyPr/>
        <a:lstStyle/>
        <a:p>
          <a:endParaRPr lang="ru-RU"/>
        </a:p>
      </dgm:t>
    </dgm:pt>
    <dgm:pt modelId="{B42DDE3D-F7A3-4ABC-8B29-92843078F8EC}" type="sibTrans" cxnId="{EDE4B370-1E44-4FA3-ABE3-F18C52CE0695}">
      <dgm:prSet/>
      <dgm:spPr/>
      <dgm:t>
        <a:bodyPr/>
        <a:lstStyle/>
        <a:p>
          <a:endParaRPr lang="ru-RU"/>
        </a:p>
      </dgm:t>
    </dgm:pt>
    <dgm:pt modelId="{C6A5A826-75CA-4634-84F4-808593929081}" type="pres">
      <dgm:prSet presAssocID="{6B6EDF8E-DAA1-463D-A966-9F197BD9ECC8}" presName="linearFlow" presStyleCnt="0">
        <dgm:presLayoutVars>
          <dgm:dir/>
          <dgm:animLvl val="lvl"/>
          <dgm:resizeHandles val="exact"/>
        </dgm:presLayoutVars>
      </dgm:prSet>
      <dgm:spPr/>
    </dgm:pt>
    <dgm:pt modelId="{8954FF04-92DB-4EDB-9918-B4B8E969CAAC}" type="pres">
      <dgm:prSet presAssocID="{63F6EA57-0134-4E4D-B7B0-A69D01A95499}" presName="composite" presStyleCnt="0"/>
      <dgm:spPr/>
    </dgm:pt>
    <dgm:pt modelId="{B123AF49-302E-4EDB-9BE9-7740A217F9EB}" type="pres">
      <dgm:prSet presAssocID="{63F6EA57-0134-4E4D-B7B0-A69D01A95499}" presName="parentText" presStyleLbl="alignNode1" presStyleIdx="0" presStyleCnt="3">
        <dgm:presLayoutVars>
          <dgm:chMax val="1"/>
          <dgm:bulletEnabled val="1"/>
        </dgm:presLayoutVars>
      </dgm:prSet>
      <dgm:spPr/>
    </dgm:pt>
    <dgm:pt modelId="{0A951FAA-E74B-4507-9D3A-2CD3CD3395BB}" type="pres">
      <dgm:prSet presAssocID="{63F6EA57-0134-4E4D-B7B0-A69D01A95499}" presName="descendantText" presStyleLbl="alignAcc1" presStyleIdx="0" presStyleCnt="3">
        <dgm:presLayoutVars>
          <dgm:bulletEnabled val="1"/>
        </dgm:presLayoutVars>
      </dgm:prSet>
      <dgm:spPr/>
    </dgm:pt>
    <dgm:pt modelId="{0FBAC61F-535A-43A2-9709-89247EB1E23F}" type="pres">
      <dgm:prSet presAssocID="{8ED1C242-F409-4D45-BB41-416C4CB0E492}" presName="sp" presStyleCnt="0"/>
      <dgm:spPr/>
    </dgm:pt>
    <dgm:pt modelId="{1E80D12F-330B-49F3-9968-3782EBBAB23A}" type="pres">
      <dgm:prSet presAssocID="{A8D2D671-F688-4567-BA8F-BF40FDA182A3}" presName="composite" presStyleCnt="0"/>
      <dgm:spPr/>
    </dgm:pt>
    <dgm:pt modelId="{2A2A7360-6EF8-4B86-9A82-F4CB047D6277}" type="pres">
      <dgm:prSet presAssocID="{A8D2D671-F688-4567-BA8F-BF40FDA182A3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0BA31BF6-85A5-4BAD-AA34-43A1C293256A}" type="pres">
      <dgm:prSet presAssocID="{A8D2D671-F688-4567-BA8F-BF40FDA182A3}" presName="descendantText" presStyleLbl="alignAcc1" presStyleIdx="1" presStyleCnt="3">
        <dgm:presLayoutVars>
          <dgm:bulletEnabled val="1"/>
        </dgm:presLayoutVars>
      </dgm:prSet>
      <dgm:spPr/>
    </dgm:pt>
    <dgm:pt modelId="{AA4D3AC0-5D1B-4481-9D28-9BF0C0E223DC}" type="pres">
      <dgm:prSet presAssocID="{F159EA45-B16A-43CA-92F6-0D02CD4398ED}" presName="sp" presStyleCnt="0"/>
      <dgm:spPr/>
    </dgm:pt>
    <dgm:pt modelId="{9626549E-235E-4327-870A-FB1218D4A6C9}" type="pres">
      <dgm:prSet presAssocID="{3F2682C0-2984-48AB-92AF-DF13C83D7564}" presName="composite" presStyleCnt="0"/>
      <dgm:spPr/>
    </dgm:pt>
    <dgm:pt modelId="{4D77F956-60B6-4A1B-8073-9247D03488DC}" type="pres">
      <dgm:prSet presAssocID="{3F2682C0-2984-48AB-92AF-DF13C83D7564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6074000A-AF8D-43BD-8694-9ACCE5C8313B}" type="pres">
      <dgm:prSet presAssocID="{3F2682C0-2984-48AB-92AF-DF13C83D7564}" presName="descendantText" presStyleLbl="alignAcc1" presStyleIdx="2" presStyleCnt="3" custLinFactNeighborY="729">
        <dgm:presLayoutVars>
          <dgm:bulletEnabled val="1"/>
        </dgm:presLayoutVars>
      </dgm:prSet>
      <dgm:spPr/>
    </dgm:pt>
  </dgm:ptLst>
  <dgm:cxnLst>
    <dgm:cxn modelId="{37AB6703-C990-4C8F-8A80-0F8594EE33A0}" srcId="{A8D2D671-F688-4567-BA8F-BF40FDA182A3}" destId="{C9EEF5D9-5793-4883-AB22-41FADC4B0D71}" srcOrd="0" destOrd="0" parTransId="{318DDBAF-4A5E-4D53-A68A-50B9F289ECB4}" sibTransId="{2C0AE578-E66F-4DC9-96B9-562B5226678A}"/>
    <dgm:cxn modelId="{944DF703-6639-4DCE-B5DB-FD3302B610D3}" srcId="{6B6EDF8E-DAA1-463D-A966-9F197BD9ECC8}" destId="{A8D2D671-F688-4567-BA8F-BF40FDA182A3}" srcOrd="1" destOrd="0" parTransId="{1533F02D-AF68-479E-99D1-B2DD26F904A1}" sibTransId="{F159EA45-B16A-43CA-92F6-0D02CD4398ED}"/>
    <dgm:cxn modelId="{7F870F05-18F9-4B9E-BE7C-D6152D5EE8C6}" type="presOf" srcId="{63F6EA57-0134-4E4D-B7B0-A69D01A95499}" destId="{B123AF49-302E-4EDB-9BE9-7740A217F9EB}" srcOrd="0" destOrd="0" presId="urn:microsoft.com/office/officeart/2005/8/layout/chevron2"/>
    <dgm:cxn modelId="{D024AC07-0542-4147-AB72-063CB8571FB5}" srcId="{A8D2D671-F688-4567-BA8F-BF40FDA182A3}" destId="{B02EE031-576D-437E-86AF-8CA8CD160FA4}" srcOrd="1" destOrd="0" parTransId="{DE22DE20-E7DC-4E9A-8BAA-2E68BCFAEC0F}" sibTransId="{73CCEC93-B698-46BC-A9DA-A231C665B29C}"/>
    <dgm:cxn modelId="{9EB80814-6E03-4B52-A730-99E4E0462CDF}" type="presOf" srcId="{B02EE031-576D-437E-86AF-8CA8CD160FA4}" destId="{0BA31BF6-85A5-4BAD-AA34-43A1C293256A}" srcOrd="0" destOrd="1" presId="urn:microsoft.com/office/officeart/2005/8/layout/chevron2"/>
    <dgm:cxn modelId="{11297323-88EA-4DC2-87BC-B3DEA875F86D}" srcId="{6B6EDF8E-DAA1-463D-A966-9F197BD9ECC8}" destId="{63F6EA57-0134-4E4D-B7B0-A69D01A95499}" srcOrd="0" destOrd="0" parTransId="{43EBD797-E606-4BCF-A5BB-34F4CDCF92B1}" sibTransId="{8ED1C242-F409-4D45-BB41-416C4CB0E492}"/>
    <dgm:cxn modelId="{80655431-3CC9-450C-8858-57DEF0E73B80}" srcId="{63F6EA57-0134-4E4D-B7B0-A69D01A95499}" destId="{4508E465-05FC-440B-9D95-773D243E6614}" srcOrd="0" destOrd="0" parTransId="{72733E30-C897-4EC2-B831-3EE7FB6B8039}" sibTransId="{FE5D5B92-B15E-408D-8097-F5586E750058}"/>
    <dgm:cxn modelId="{04F6C838-6870-4999-BA6A-8D150CAEB35D}" srcId="{3F2682C0-2984-48AB-92AF-DF13C83D7564}" destId="{DC8AE273-1EFE-4D57-8F44-FF02A7E50300}" srcOrd="1" destOrd="0" parTransId="{8014DD0D-C46A-48F7-B37E-C446E1C528E8}" sibTransId="{444C92CE-55CE-4B91-8DCB-F68CD5DCBD6B}"/>
    <dgm:cxn modelId="{2A83C741-3066-4A56-829A-CBF5CBDECE68}" type="presOf" srcId="{6B6EDF8E-DAA1-463D-A966-9F197BD9ECC8}" destId="{C6A5A826-75CA-4634-84F4-808593929081}" srcOrd="0" destOrd="0" presId="urn:microsoft.com/office/officeart/2005/8/layout/chevron2"/>
    <dgm:cxn modelId="{AE693E47-808E-4437-9465-E9D98415BA8C}" srcId="{6B6EDF8E-DAA1-463D-A966-9F197BD9ECC8}" destId="{3F2682C0-2984-48AB-92AF-DF13C83D7564}" srcOrd="2" destOrd="0" parTransId="{BCB720C5-E39D-4AFF-B825-91B472A95814}" sibTransId="{0D27B1DA-4052-4557-8A9B-99B04D0D9FF3}"/>
    <dgm:cxn modelId="{F36B7E6C-1437-41AA-A11E-784D5D76712B}" type="presOf" srcId="{274D1662-48B4-4E24-A077-C4A7A1ABD86D}" destId="{0A951FAA-E74B-4507-9D3A-2CD3CD3395BB}" srcOrd="0" destOrd="1" presId="urn:microsoft.com/office/officeart/2005/8/layout/chevron2"/>
    <dgm:cxn modelId="{EDE4B370-1E44-4FA3-ABE3-F18C52CE0695}" srcId="{63F6EA57-0134-4E4D-B7B0-A69D01A95499}" destId="{274D1662-48B4-4E24-A077-C4A7A1ABD86D}" srcOrd="1" destOrd="0" parTransId="{D37FED89-4C75-467B-AD2F-BF2734F75C61}" sibTransId="{B42DDE3D-F7A3-4ABC-8B29-92843078F8EC}"/>
    <dgm:cxn modelId="{6D7D4A74-1E54-4E41-A3E9-EBAB9335B11E}" type="presOf" srcId="{DC8AE273-1EFE-4D57-8F44-FF02A7E50300}" destId="{6074000A-AF8D-43BD-8694-9ACCE5C8313B}" srcOrd="0" destOrd="1" presId="urn:microsoft.com/office/officeart/2005/8/layout/chevron2"/>
    <dgm:cxn modelId="{540DAB5A-B1EB-40B5-8FB7-45DC7BD79AE3}" type="presOf" srcId="{B183B6F9-C9AE-45B3-AEEB-E16BA1ED3963}" destId="{6074000A-AF8D-43BD-8694-9ACCE5C8313B}" srcOrd="0" destOrd="0" presId="urn:microsoft.com/office/officeart/2005/8/layout/chevron2"/>
    <dgm:cxn modelId="{39A6269E-8F84-4B18-98E1-FA73F03A0227}" type="presOf" srcId="{3F2682C0-2984-48AB-92AF-DF13C83D7564}" destId="{4D77F956-60B6-4A1B-8073-9247D03488DC}" srcOrd="0" destOrd="0" presId="urn:microsoft.com/office/officeart/2005/8/layout/chevron2"/>
    <dgm:cxn modelId="{55AB329F-2C92-4109-B4E4-AB3F0C32F863}" srcId="{3F2682C0-2984-48AB-92AF-DF13C83D7564}" destId="{B183B6F9-C9AE-45B3-AEEB-E16BA1ED3963}" srcOrd="0" destOrd="0" parTransId="{5CBB0143-E0FD-4439-93D1-890C27336F7E}" sibTransId="{D9D96F54-476A-42B8-B9A5-CD68AB347157}"/>
    <dgm:cxn modelId="{9FD1ABAB-71DD-409A-B6B7-DAC406EFA68F}" type="presOf" srcId="{4508E465-05FC-440B-9D95-773D243E6614}" destId="{0A951FAA-E74B-4507-9D3A-2CD3CD3395BB}" srcOrd="0" destOrd="0" presId="urn:microsoft.com/office/officeart/2005/8/layout/chevron2"/>
    <dgm:cxn modelId="{80A2EAC8-B777-488C-8FB4-29A5572A5717}" type="presOf" srcId="{A8D2D671-F688-4567-BA8F-BF40FDA182A3}" destId="{2A2A7360-6EF8-4B86-9A82-F4CB047D6277}" srcOrd="0" destOrd="0" presId="urn:microsoft.com/office/officeart/2005/8/layout/chevron2"/>
    <dgm:cxn modelId="{143196D7-B332-429D-B5D0-CF0DA85520AC}" type="presOf" srcId="{C9EEF5D9-5793-4883-AB22-41FADC4B0D71}" destId="{0BA31BF6-85A5-4BAD-AA34-43A1C293256A}" srcOrd="0" destOrd="0" presId="urn:microsoft.com/office/officeart/2005/8/layout/chevron2"/>
    <dgm:cxn modelId="{CFB632E5-044E-4DFD-B3C8-B6A668E304F3}" type="presParOf" srcId="{C6A5A826-75CA-4634-84F4-808593929081}" destId="{8954FF04-92DB-4EDB-9918-B4B8E969CAAC}" srcOrd="0" destOrd="0" presId="urn:microsoft.com/office/officeart/2005/8/layout/chevron2"/>
    <dgm:cxn modelId="{97B36902-33B3-4A14-A49B-512581F83051}" type="presParOf" srcId="{8954FF04-92DB-4EDB-9918-B4B8E969CAAC}" destId="{B123AF49-302E-4EDB-9BE9-7740A217F9EB}" srcOrd="0" destOrd="0" presId="urn:microsoft.com/office/officeart/2005/8/layout/chevron2"/>
    <dgm:cxn modelId="{AE83B7BA-5E16-43EC-B998-97E7198ACCA4}" type="presParOf" srcId="{8954FF04-92DB-4EDB-9918-B4B8E969CAAC}" destId="{0A951FAA-E74B-4507-9D3A-2CD3CD3395BB}" srcOrd="1" destOrd="0" presId="urn:microsoft.com/office/officeart/2005/8/layout/chevron2"/>
    <dgm:cxn modelId="{632FB08F-66FA-4E71-A5C7-4C1FE23977F3}" type="presParOf" srcId="{C6A5A826-75CA-4634-84F4-808593929081}" destId="{0FBAC61F-535A-43A2-9709-89247EB1E23F}" srcOrd="1" destOrd="0" presId="urn:microsoft.com/office/officeart/2005/8/layout/chevron2"/>
    <dgm:cxn modelId="{85819B22-669A-4B96-ABAF-AD8E62E72B90}" type="presParOf" srcId="{C6A5A826-75CA-4634-84F4-808593929081}" destId="{1E80D12F-330B-49F3-9968-3782EBBAB23A}" srcOrd="2" destOrd="0" presId="urn:microsoft.com/office/officeart/2005/8/layout/chevron2"/>
    <dgm:cxn modelId="{CCE8575A-73EF-4A0B-AF7A-5EF3A51DCB62}" type="presParOf" srcId="{1E80D12F-330B-49F3-9968-3782EBBAB23A}" destId="{2A2A7360-6EF8-4B86-9A82-F4CB047D6277}" srcOrd="0" destOrd="0" presId="urn:microsoft.com/office/officeart/2005/8/layout/chevron2"/>
    <dgm:cxn modelId="{A212B998-7818-4AE3-AFCE-BCA422A91743}" type="presParOf" srcId="{1E80D12F-330B-49F3-9968-3782EBBAB23A}" destId="{0BA31BF6-85A5-4BAD-AA34-43A1C293256A}" srcOrd="1" destOrd="0" presId="urn:microsoft.com/office/officeart/2005/8/layout/chevron2"/>
    <dgm:cxn modelId="{7DB8BC3C-921E-445B-B098-675112830319}" type="presParOf" srcId="{C6A5A826-75CA-4634-84F4-808593929081}" destId="{AA4D3AC0-5D1B-4481-9D28-9BF0C0E223DC}" srcOrd="3" destOrd="0" presId="urn:microsoft.com/office/officeart/2005/8/layout/chevron2"/>
    <dgm:cxn modelId="{922242D3-8B81-4B4E-A77E-B75649590E0A}" type="presParOf" srcId="{C6A5A826-75CA-4634-84F4-808593929081}" destId="{9626549E-235E-4327-870A-FB1218D4A6C9}" srcOrd="4" destOrd="0" presId="urn:microsoft.com/office/officeart/2005/8/layout/chevron2"/>
    <dgm:cxn modelId="{64B342D8-BAA7-4E49-82DF-F1B0445CA9AD}" type="presParOf" srcId="{9626549E-235E-4327-870A-FB1218D4A6C9}" destId="{4D77F956-60B6-4A1B-8073-9247D03488DC}" srcOrd="0" destOrd="0" presId="urn:microsoft.com/office/officeart/2005/8/layout/chevron2"/>
    <dgm:cxn modelId="{E0DC1AA2-45E3-4E8A-9248-6247FA454840}" type="presParOf" srcId="{9626549E-235E-4327-870A-FB1218D4A6C9}" destId="{6074000A-AF8D-43BD-8694-9ACCE5C8313B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AD22470-E55D-42F1-9A95-9EA90552F42C}" type="doc">
      <dgm:prSet loTypeId="urn:microsoft.com/office/officeart/2005/8/layout/vList4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EE69817B-ABA6-4467-B915-0CB51FF2D87A}">
      <dgm:prSet phldrT="[Текст]"/>
      <dgm:spPr/>
      <dgm:t>
        <a:bodyPr/>
        <a:lstStyle/>
        <a:p>
          <a:pPr>
            <a:buFont typeface="+mj-lt"/>
            <a:buAutoNum type="romanUcPeriod"/>
          </a:pPr>
          <a:r>
            <a:rPr lang="ru-RU"/>
            <a:t>Констатирующий этап. </a:t>
          </a:r>
          <a:endParaRPr lang="ru-RU" dirty="0"/>
        </a:p>
      </dgm:t>
    </dgm:pt>
    <dgm:pt modelId="{1AFD181F-4D02-46F9-AE80-C343CC497551}" type="parTrans" cxnId="{3372FCDE-7F7B-4EAB-9893-D97D7DF96137}">
      <dgm:prSet/>
      <dgm:spPr/>
      <dgm:t>
        <a:bodyPr/>
        <a:lstStyle/>
        <a:p>
          <a:endParaRPr lang="ru-RU"/>
        </a:p>
      </dgm:t>
    </dgm:pt>
    <dgm:pt modelId="{A885A670-EB38-4886-93ED-5D50F5A8F165}" type="sibTrans" cxnId="{3372FCDE-7F7B-4EAB-9893-D97D7DF96137}">
      <dgm:prSet/>
      <dgm:spPr/>
      <dgm:t>
        <a:bodyPr/>
        <a:lstStyle/>
        <a:p>
          <a:endParaRPr lang="ru-RU"/>
        </a:p>
      </dgm:t>
    </dgm:pt>
    <dgm:pt modelId="{F93A2A09-C71F-47CB-A40B-700C966B182F}">
      <dgm:prSet phldrT="[Текст]"/>
      <dgm:spPr/>
      <dgm:t>
        <a:bodyPr/>
        <a:lstStyle/>
        <a:p>
          <a:r>
            <a:rPr lang="ru-RU" dirty="0"/>
            <a:t>На данном этапе проводятся диагностические, прогностические и организационно-подготовительные работы по проведению эксперимента.</a:t>
          </a:r>
        </a:p>
      </dgm:t>
    </dgm:pt>
    <dgm:pt modelId="{01506D76-6F80-447D-931B-343648BFF762}" type="parTrans" cxnId="{65F27374-4721-4B9C-A40C-3D7AEFC453CD}">
      <dgm:prSet/>
      <dgm:spPr/>
      <dgm:t>
        <a:bodyPr/>
        <a:lstStyle/>
        <a:p>
          <a:endParaRPr lang="ru-RU"/>
        </a:p>
      </dgm:t>
    </dgm:pt>
    <dgm:pt modelId="{9FDD5315-CE50-4215-8651-16F57BFAE60B}" type="sibTrans" cxnId="{65F27374-4721-4B9C-A40C-3D7AEFC453CD}">
      <dgm:prSet/>
      <dgm:spPr/>
      <dgm:t>
        <a:bodyPr/>
        <a:lstStyle/>
        <a:p>
          <a:endParaRPr lang="ru-RU"/>
        </a:p>
      </dgm:t>
    </dgm:pt>
    <dgm:pt modelId="{E54247DD-787A-4AF6-A6F8-DF096BB034E1}">
      <dgm:prSet phldrT="[Текст]"/>
      <dgm:spPr/>
      <dgm:t>
        <a:bodyPr/>
        <a:lstStyle/>
        <a:p>
          <a:pPr>
            <a:buFont typeface="+mj-lt"/>
            <a:buAutoNum type="romanUcPeriod"/>
          </a:pPr>
          <a:r>
            <a:rPr lang="ru-RU"/>
            <a:t>Формирующий этап.</a:t>
          </a:r>
          <a:endParaRPr lang="ru-RU" dirty="0"/>
        </a:p>
      </dgm:t>
    </dgm:pt>
    <dgm:pt modelId="{011700BF-89AF-4376-A59A-B13546D73C01}" type="parTrans" cxnId="{2A02AE6A-2D52-4630-94CD-CCDE8A8017A3}">
      <dgm:prSet/>
      <dgm:spPr/>
      <dgm:t>
        <a:bodyPr/>
        <a:lstStyle/>
        <a:p>
          <a:endParaRPr lang="ru-RU"/>
        </a:p>
      </dgm:t>
    </dgm:pt>
    <dgm:pt modelId="{EF27A493-7203-4F18-80EC-842B171E0900}" type="sibTrans" cxnId="{2A02AE6A-2D52-4630-94CD-CCDE8A8017A3}">
      <dgm:prSet/>
      <dgm:spPr/>
      <dgm:t>
        <a:bodyPr/>
        <a:lstStyle/>
        <a:p>
          <a:endParaRPr lang="ru-RU"/>
        </a:p>
      </dgm:t>
    </dgm:pt>
    <dgm:pt modelId="{F41E12B0-6B9D-40E9-A019-F2A2EB0A1088}">
      <dgm:prSet phldrT="[Текст]"/>
      <dgm:spPr/>
      <dgm:t>
        <a:bodyPr/>
        <a:lstStyle/>
        <a:p>
          <a:r>
            <a:rPr lang="ru-RU"/>
            <a:t>Этот этап представляет собой проверку разработанных на констатирующем этапе планов работы по эксперименту, осуществление корректировки содержания в ходе их проверки.</a:t>
          </a:r>
          <a:endParaRPr lang="ru-RU" dirty="0"/>
        </a:p>
      </dgm:t>
    </dgm:pt>
    <dgm:pt modelId="{661710DD-C4EB-486A-997A-75B344207702}" type="parTrans" cxnId="{87F04A82-ADB2-417E-922E-6214ECC4DF13}">
      <dgm:prSet/>
      <dgm:spPr/>
      <dgm:t>
        <a:bodyPr/>
        <a:lstStyle/>
        <a:p>
          <a:endParaRPr lang="ru-RU"/>
        </a:p>
      </dgm:t>
    </dgm:pt>
    <dgm:pt modelId="{379F6FE0-0028-4CF8-8A29-ABCE59DB5466}" type="sibTrans" cxnId="{87F04A82-ADB2-417E-922E-6214ECC4DF13}">
      <dgm:prSet/>
      <dgm:spPr/>
      <dgm:t>
        <a:bodyPr/>
        <a:lstStyle/>
        <a:p>
          <a:endParaRPr lang="ru-RU"/>
        </a:p>
      </dgm:t>
    </dgm:pt>
    <dgm:pt modelId="{4FAFF6E8-1185-4231-912E-B25B45F302B6}">
      <dgm:prSet phldrT="[Текст]"/>
      <dgm:spPr/>
      <dgm:t>
        <a:bodyPr/>
        <a:lstStyle/>
        <a:p>
          <a:pPr>
            <a:buFont typeface="+mj-lt"/>
            <a:buAutoNum type="romanUcPeriod"/>
          </a:pPr>
          <a:r>
            <a:rPr lang="ru-RU"/>
            <a:t>Контролирующий этап.</a:t>
          </a:r>
          <a:endParaRPr lang="ru-RU" dirty="0"/>
        </a:p>
      </dgm:t>
    </dgm:pt>
    <dgm:pt modelId="{838EEC2F-EBF3-49D7-93A7-873D1D9FE289}" type="parTrans" cxnId="{E1CA7751-1338-44EA-8F48-0F50A56D3946}">
      <dgm:prSet/>
      <dgm:spPr/>
      <dgm:t>
        <a:bodyPr/>
        <a:lstStyle/>
        <a:p>
          <a:endParaRPr lang="ru-RU"/>
        </a:p>
      </dgm:t>
    </dgm:pt>
    <dgm:pt modelId="{3F0CEB2B-3C59-4811-AAFC-95587766EBC6}" type="sibTrans" cxnId="{E1CA7751-1338-44EA-8F48-0F50A56D3946}">
      <dgm:prSet/>
      <dgm:spPr/>
      <dgm:t>
        <a:bodyPr/>
        <a:lstStyle/>
        <a:p>
          <a:endParaRPr lang="ru-RU"/>
        </a:p>
      </dgm:t>
    </dgm:pt>
    <dgm:pt modelId="{0D136AA6-9658-42B6-B9F4-76CA964A6B90}">
      <dgm:prSet phldrT="[Текст]"/>
      <dgm:spPr/>
      <dgm:t>
        <a:bodyPr/>
        <a:lstStyle/>
        <a:p>
          <a:r>
            <a:rPr lang="ru-RU"/>
            <a:t>На заключительном этапе обобщаются и оформляются результаты эксперимента. </a:t>
          </a:r>
          <a:endParaRPr lang="ru-RU" dirty="0"/>
        </a:p>
      </dgm:t>
    </dgm:pt>
    <dgm:pt modelId="{2BF8378B-69B1-4B89-A9E5-F6243C7C5D4F}" type="parTrans" cxnId="{EEA7D36E-6E2F-4368-9C67-B1A3BE8EA706}">
      <dgm:prSet/>
      <dgm:spPr/>
      <dgm:t>
        <a:bodyPr/>
        <a:lstStyle/>
        <a:p>
          <a:endParaRPr lang="ru-RU"/>
        </a:p>
      </dgm:t>
    </dgm:pt>
    <dgm:pt modelId="{8E1BA738-F35A-422D-A426-76F0074C54D2}" type="sibTrans" cxnId="{EEA7D36E-6E2F-4368-9C67-B1A3BE8EA706}">
      <dgm:prSet/>
      <dgm:spPr/>
      <dgm:t>
        <a:bodyPr/>
        <a:lstStyle/>
        <a:p>
          <a:endParaRPr lang="ru-RU"/>
        </a:p>
      </dgm:t>
    </dgm:pt>
    <dgm:pt modelId="{15030250-3E60-4C8C-BB72-0A3F73C27020}" type="pres">
      <dgm:prSet presAssocID="{CAD22470-E55D-42F1-9A95-9EA90552F42C}" presName="linear" presStyleCnt="0">
        <dgm:presLayoutVars>
          <dgm:dir/>
          <dgm:resizeHandles val="exact"/>
        </dgm:presLayoutVars>
      </dgm:prSet>
      <dgm:spPr/>
    </dgm:pt>
    <dgm:pt modelId="{E33CEEA8-9F14-451E-A4DC-EDB62A3DFBCB}" type="pres">
      <dgm:prSet presAssocID="{EE69817B-ABA6-4467-B915-0CB51FF2D87A}" presName="comp" presStyleCnt="0"/>
      <dgm:spPr/>
    </dgm:pt>
    <dgm:pt modelId="{A8CAA60B-5BA5-41DF-A434-FC7CD73B9F09}" type="pres">
      <dgm:prSet presAssocID="{EE69817B-ABA6-4467-B915-0CB51FF2D87A}" presName="box" presStyleLbl="node1" presStyleIdx="0" presStyleCnt="3"/>
      <dgm:spPr/>
    </dgm:pt>
    <dgm:pt modelId="{53FB44B2-E735-41D7-9C9C-AC00968F32B6}" type="pres">
      <dgm:prSet presAssocID="{EE69817B-ABA6-4467-B915-0CB51FF2D87A}" presName="img" presStyleLbl="fgImgPlace1" presStyleIdx="0" presStyleCnt="3"/>
      <dgm:spPr>
        <a:blipFill rotWithShape="1">
          <a:blip xmlns:r="http://schemas.openxmlformats.org/officeDocument/2006/relationships" r:embed="rId1"/>
          <a:srcRect/>
          <a:stretch>
            <a:fillRect/>
          </a:stretch>
        </a:blipFill>
      </dgm:spPr>
    </dgm:pt>
    <dgm:pt modelId="{BF7AE4B6-4798-4B87-B8FD-8D078670A695}" type="pres">
      <dgm:prSet presAssocID="{EE69817B-ABA6-4467-B915-0CB51FF2D87A}" presName="text" presStyleLbl="node1" presStyleIdx="0" presStyleCnt="3">
        <dgm:presLayoutVars>
          <dgm:bulletEnabled val="1"/>
        </dgm:presLayoutVars>
      </dgm:prSet>
      <dgm:spPr/>
    </dgm:pt>
    <dgm:pt modelId="{79AE07F1-2552-4E94-92E4-4C3411007F0F}" type="pres">
      <dgm:prSet presAssocID="{A885A670-EB38-4886-93ED-5D50F5A8F165}" presName="spacer" presStyleCnt="0"/>
      <dgm:spPr/>
    </dgm:pt>
    <dgm:pt modelId="{27ECEC35-4B28-4C58-962F-60971158EC5B}" type="pres">
      <dgm:prSet presAssocID="{E54247DD-787A-4AF6-A6F8-DF096BB034E1}" presName="comp" presStyleCnt="0"/>
      <dgm:spPr/>
    </dgm:pt>
    <dgm:pt modelId="{2D02D1BB-F9AB-4237-8423-345BC873510F}" type="pres">
      <dgm:prSet presAssocID="{E54247DD-787A-4AF6-A6F8-DF096BB034E1}" presName="box" presStyleLbl="node1" presStyleIdx="1" presStyleCnt="3"/>
      <dgm:spPr/>
    </dgm:pt>
    <dgm:pt modelId="{7C72F252-E892-4305-A211-75E1FD3A80B5}" type="pres">
      <dgm:prSet presAssocID="{E54247DD-787A-4AF6-A6F8-DF096BB034E1}" presName="img" presStyleLbl="fgImgPlace1" presStyleIdx="1" presStyleCnt="3"/>
      <dgm:spPr>
        <a:blipFill rotWithShape="1">
          <a:blip xmlns:r="http://schemas.openxmlformats.org/officeDocument/2006/relationships" r:embed="rId2"/>
          <a:srcRect/>
          <a:stretch>
            <a:fillRect t="-8000" b="-8000"/>
          </a:stretch>
        </a:blipFill>
      </dgm:spPr>
    </dgm:pt>
    <dgm:pt modelId="{A0BB0914-243F-497A-8472-2A6C407E7DFB}" type="pres">
      <dgm:prSet presAssocID="{E54247DD-787A-4AF6-A6F8-DF096BB034E1}" presName="text" presStyleLbl="node1" presStyleIdx="1" presStyleCnt="3">
        <dgm:presLayoutVars>
          <dgm:bulletEnabled val="1"/>
        </dgm:presLayoutVars>
      </dgm:prSet>
      <dgm:spPr/>
    </dgm:pt>
    <dgm:pt modelId="{F88202A6-DEC3-4976-BB42-DED6AF5FBE05}" type="pres">
      <dgm:prSet presAssocID="{EF27A493-7203-4F18-80EC-842B171E0900}" presName="spacer" presStyleCnt="0"/>
      <dgm:spPr/>
    </dgm:pt>
    <dgm:pt modelId="{52F674FD-90D7-41FA-99D9-6E0941B5400B}" type="pres">
      <dgm:prSet presAssocID="{4FAFF6E8-1185-4231-912E-B25B45F302B6}" presName="comp" presStyleCnt="0"/>
      <dgm:spPr/>
    </dgm:pt>
    <dgm:pt modelId="{30C86827-383E-4C14-907D-DE8A0DB62406}" type="pres">
      <dgm:prSet presAssocID="{4FAFF6E8-1185-4231-912E-B25B45F302B6}" presName="box" presStyleLbl="node1" presStyleIdx="2" presStyleCnt="3"/>
      <dgm:spPr/>
    </dgm:pt>
    <dgm:pt modelId="{D2D022E0-F65C-4CC5-97A2-6E18B3F8876A}" type="pres">
      <dgm:prSet presAssocID="{4FAFF6E8-1185-4231-912E-B25B45F302B6}" presName="img" presStyleLbl="fgImgPlace1" presStyleIdx="2" presStyleCnt="3"/>
      <dgm:spPr>
        <a:blipFill rotWithShape="1">
          <a:blip xmlns:r="http://schemas.openxmlformats.org/officeDocument/2006/relationships" r:embed="rId3"/>
          <a:srcRect/>
          <a:stretch>
            <a:fillRect t="-27000" b="-27000"/>
          </a:stretch>
        </a:blipFill>
      </dgm:spPr>
    </dgm:pt>
    <dgm:pt modelId="{E806E6D0-1703-4D4F-892A-F6A1C6CF1187}" type="pres">
      <dgm:prSet presAssocID="{4FAFF6E8-1185-4231-912E-B25B45F302B6}" presName="text" presStyleLbl="node1" presStyleIdx="2" presStyleCnt="3">
        <dgm:presLayoutVars>
          <dgm:bulletEnabled val="1"/>
        </dgm:presLayoutVars>
      </dgm:prSet>
      <dgm:spPr/>
    </dgm:pt>
  </dgm:ptLst>
  <dgm:cxnLst>
    <dgm:cxn modelId="{FE6BA319-956C-4D81-BCFE-ACF2FCAD46F4}" type="presOf" srcId="{F93A2A09-C71F-47CB-A40B-700C966B182F}" destId="{BF7AE4B6-4798-4B87-B8FD-8D078670A695}" srcOrd="1" destOrd="1" presId="urn:microsoft.com/office/officeart/2005/8/layout/vList4"/>
    <dgm:cxn modelId="{04C58F1C-8CB3-45A0-9CE9-DFE723D93952}" type="presOf" srcId="{F41E12B0-6B9D-40E9-A019-F2A2EB0A1088}" destId="{2D02D1BB-F9AB-4237-8423-345BC873510F}" srcOrd="0" destOrd="1" presId="urn:microsoft.com/office/officeart/2005/8/layout/vList4"/>
    <dgm:cxn modelId="{2094025D-0242-4322-B300-6D5CA62E88E5}" type="presOf" srcId="{CAD22470-E55D-42F1-9A95-9EA90552F42C}" destId="{15030250-3E60-4C8C-BB72-0A3F73C27020}" srcOrd="0" destOrd="0" presId="urn:microsoft.com/office/officeart/2005/8/layout/vList4"/>
    <dgm:cxn modelId="{2A02EB5E-10A0-4DBA-A581-E5B55E53232A}" type="presOf" srcId="{4FAFF6E8-1185-4231-912E-B25B45F302B6}" destId="{E806E6D0-1703-4D4F-892A-F6A1C6CF1187}" srcOrd="1" destOrd="0" presId="urn:microsoft.com/office/officeart/2005/8/layout/vList4"/>
    <dgm:cxn modelId="{895C8442-71F6-44F7-BEE8-CCF6C84BC636}" type="presOf" srcId="{EE69817B-ABA6-4467-B915-0CB51FF2D87A}" destId="{BF7AE4B6-4798-4B87-B8FD-8D078670A695}" srcOrd="1" destOrd="0" presId="urn:microsoft.com/office/officeart/2005/8/layout/vList4"/>
    <dgm:cxn modelId="{C22BCA62-A84F-4FC4-A11A-7BF514D0DA6D}" type="presOf" srcId="{E54247DD-787A-4AF6-A6F8-DF096BB034E1}" destId="{A0BB0914-243F-497A-8472-2A6C407E7DFB}" srcOrd="1" destOrd="0" presId="urn:microsoft.com/office/officeart/2005/8/layout/vList4"/>
    <dgm:cxn modelId="{2A02AE6A-2D52-4630-94CD-CCDE8A8017A3}" srcId="{CAD22470-E55D-42F1-9A95-9EA90552F42C}" destId="{E54247DD-787A-4AF6-A6F8-DF096BB034E1}" srcOrd="1" destOrd="0" parTransId="{011700BF-89AF-4376-A59A-B13546D73C01}" sibTransId="{EF27A493-7203-4F18-80EC-842B171E0900}"/>
    <dgm:cxn modelId="{7196F94A-C838-4E92-83CE-9BE8D68F189C}" type="presOf" srcId="{4FAFF6E8-1185-4231-912E-B25B45F302B6}" destId="{30C86827-383E-4C14-907D-DE8A0DB62406}" srcOrd="0" destOrd="0" presId="urn:microsoft.com/office/officeart/2005/8/layout/vList4"/>
    <dgm:cxn modelId="{F111FB6B-C5B6-4925-A4E5-552A17DA6439}" type="presOf" srcId="{0D136AA6-9658-42B6-B9F4-76CA964A6B90}" destId="{30C86827-383E-4C14-907D-DE8A0DB62406}" srcOrd="0" destOrd="1" presId="urn:microsoft.com/office/officeart/2005/8/layout/vList4"/>
    <dgm:cxn modelId="{EEA7D36E-6E2F-4368-9C67-B1A3BE8EA706}" srcId="{4FAFF6E8-1185-4231-912E-B25B45F302B6}" destId="{0D136AA6-9658-42B6-B9F4-76CA964A6B90}" srcOrd="0" destOrd="0" parTransId="{2BF8378B-69B1-4B89-A9E5-F6243C7C5D4F}" sibTransId="{8E1BA738-F35A-422D-A426-76F0074C54D2}"/>
    <dgm:cxn modelId="{E1CA7751-1338-44EA-8F48-0F50A56D3946}" srcId="{CAD22470-E55D-42F1-9A95-9EA90552F42C}" destId="{4FAFF6E8-1185-4231-912E-B25B45F302B6}" srcOrd="2" destOrd="0" parTransId="{838EEC2F-EBF3-49D7-93A7-873D1D9FE289}" sibTransId="{3F0CEB2B-3C59-4811-AAFC-95587766EBC6}"/>
    <dgm:cxn modelId="{C401ED51-ED8E-44E8-8FA2-9CA4117E9EF9}" type="presOf" srcId="{F93A2A09-C71F-47CB-A40B-700C966B182F}" destId="{A8CAA60B-5BA5-41DF-A434-FC7CD73B9F09}" srcOrd="0" destOrd="1" presId="urn:microsoft.com/office/officeart/2005/8/layout/vList4"/>
    <dgm:cxn modelId="{0541A772-E9F8-4776-9A90-88F76E766B0F}" type="presOf" srcId="{E54247DD-787A-4AF6-A6F8-DF096BB034E1}" destId="{2D02D1BB-F9AB-4237-8423-345BC873510F}" srcOrd="0" destOrd="0" presId="urn:microsoft.com/office/officeart/2005/8/layout/vList4"/>
    <dgm:cxn modelId="{65F27374-4721-4B9C-A40C-3D7AEFC453CD}" srcId="{EE69817B-ABA6-4467-B915-0CB51FF2D87A}" destId="{F93A2A09-C71F-47CB-A40B-700C966B182F}" srcOrd="0" destOrd="0" parTransId="{01506D76-6F80-447D-931B-343648BFF762}" sibTransId="{9FDD5315-CE50-4215-8651-16F57BFAE60B}"/>
    <dgm:cxn modelId="{87F04A82-ADB2-417E-922E-6214ECC4DF13}" srcId="{E54247DD-787A-4AF6-A6F8-DF096BB034E1}" destId="{F41E12B0-6B9D-40E9-A019-F2A2EB0A1088}" srcOrd="0" destOrd="0" parTransId="{661710DD-C4EB-486A-997A-75B344207702}" sibTransId="{379F6FE0-0028-4CF8-8A29-ABCE59DB5466}"/>
    <dgm:cxn modelId="{955776BA-783B-4188-AA42-BCB6D2C0C3B2}" type="presOf" srcId="{0D136AA6-9658-42B6-B9F4-76CA964A6B90}" destId="{E806E6D0-1703-4D4F-892A-F6A1C6CF1187}" srcOrd="1" destOrd="1" presId="urn:microsoft.com/office/officeart/2005/8/layout/vList4"/>
    <dgm:cxn modelId="{3372FCDE-7F7B-4EAB-9893-D97D7DF96137}" srcId="{CAD22470-E55D-42F1-9A95-9EA90552F42C}" destId="{EE69817B-ABA6-4467-B915-0CB51FF2D87A}" srcOrd="0" destOrd="0" parTransId="{1AFD181F-4D02-46F9-AE80-C343CC497551}" sibTransId="{A885A670-EB38-4886-93ED-5D50F5A8F165}"/>
    <dgm:cxn modelId="{302A18EF-B732-4FDA-9A77-077DF2FCDAC3}" type="presOf" srcId="{EE69817B-ABA6-4467-B915-0CB51FF2D87A}" destId="{A8CAA60B-5BA5-41DF-A434-FC7CD73B9F09}" srcOrd="0" destOrd="0" presId="urn:microsoft.com/office/officeart/2005/8/layout/vList4"/>
    <dgm:cxn modelId="{96FB84F0-64A0-4E69-A492-F3A79FF32F75}" type="presOf" srcId="{F41E12B0-6B9D-40E9-A019-F2A2EB0A1088}" destId="{A0BB0914-243F-497A-8472-2A6C407E7DFB}" srcOrd="1" destOrd="1" presId="urn:microsoft.com/office/officeart/2005/8/layout/vList4"/>
    <dgm:cxn modelId="{19FF99AB-5D48-479C-B133-0196908D4AD2}" type="presParOf" srcId="{15030250-3E60-4C8C-BB72-0A3F73C27020}" destId="{E33CEEA8-9F14-451E-A4DC-EDB62A3DFBCB}" srcOrd="0" destOrd="0" presId="urn:microsoft.com/office/officeart/2005/8/layout/vList4"/>
    <dgm:cxn modelId="{AF38B15A-5772-482C-AC1B-FF98B9148515}" type="presParOf" srcId="{E33CEEA8-9F14-451E-A4DC-EDB62A3DFBCB}" destId="{A8CAA60B-5BA5-41DF-A434-FC7CD73B9F09}" srcOrd="0" destOrd="0" presId="urn:microsoft.com/office/officeart/2005/8/layout/vList4"/>
    <dgm:cxn modelId="{2490E5A7-28EC-4355-9F81-6554CFC91F80}" type="presParOf" srcId="{E33CEEA8-9F14-451E-A4DC-EDB62A3DFBCB}" destId="{53FB44B2-E735-41D7-9C9C-AC00968F32B6}" srcOrd="1" destOrd="0" presId="urn:microsoft.com/office/officeart/2005/8/layout/vList4"/>
    <dgm:cxn modelId="{0E878964-6D45-47C8-83BA-5908B6CC5DCC}" type="presParOf" srcId="{E33CEEA8-9F14-451E-A4DC-EDB62A3DFBCB}" destId="{BF7AE4B6-4798-4B87-B8FD-8D078670A695}" srcOrd="2" destOrd="0" presId="urn:microsoft.com/office/officeart/2005/8/layout/vList4"/>
    <dgm:cxn modelId="{D0310272-EF85-4C27-BE4F-E0A20B31B058}" type="presParOf" srcId="{15030250-3E60-4C8C-BB72-0A3F73C27020}" destId="{79AE07F1-2552-4E94-92E4-4C3411007F0F}" srcOrd="1" destOrd="0" presId="urn:microsoft.com/office/officeart/2005/8/layout/vList4"/>
    <dgm:cxn modelId="{A8C8336C-E92F-4803-A4E3-786BA8E48D7C}" type="presParOf" srcId="{15030250-3E60-4C8C-BB72-0A3F73C27020}" destId="{27ECEC35-4B28-4C58-962F-60971158EC5B}" srcOrd="2" destOrd="0" presId="urn:microsoft.com/office/officeart/2005/8/layout/vList4"/>
    <dgm:cxn modelId="{5D6863FE-2239-4D3F-9A9E-256E9F8D3DF1}" type="presParOf" srcId="{27ECEC35-4B28-4C58-962F-60971158EC5B}" destId="{2D02D1BB-F9AB-4237-8423-345BC873510F}" srcOrd="0" destOrd="0" presId="urn:microsoft.com/office/officeart/2005/8/layout/vList4"/>
    <dgm:cxn modelId="{A1E5A8E7-1982-4072-BBEE-8AC5112B1F2F}" type="presParOf" srcId="{27ECEC35-4B28-4C58-962F-60971158EC5B}" destId="{7C72F252-E892-4305-A211-75E1FD3A80B5}" srcOrd="1" destOrd="0" presId="urn:microsoft.com/office/officeart/2005/8/layout/vList4"/>
    <dgm:cxn modelId="{2B53375C-CF3B-43F5-A07F-E08DE387C290}" type="presParOf" srcId="{27ECEC35-4B28-4C58-962F-60971158EC5B}" destId="{A0BB0914-243F-497A-8472-2A6C407E7DFB}" srcOrd="2" destOrd="0" presId="urn:microsoft.com/office/officeart/2005/8/layout/vList4"/>
    <dgm:cxn modelId="{0F8EF7CB-06B0-41EE-9FD9-2EDC55800627}" type="presParOf" srcId="{15030250-3E60-4C8C-BB72-0A3F73C27020}" destId="{F88202A6-DEC3-4976-BB42-DED6AF5FBE05}" srcOrd="3" destOrd="0" presId="urn:microsoft.com/office/officeart/2005/8/layout/vList4"/>
    <dgm:cxn modelId="{2569D07B-1FB6-4054-952A-53BE7BBED4AF}" type="presParOf" srcId="{15030250-3E60-4C8C-BB72-0A3F73C27020}" destId="{52F674FD-90D7-41FA-99D9-6E0941B5400B}" srcOrd="4" destOrd="0" presId="urn:microsoft.com/office/officeart/2005/8/layout/vList4"/>
    <dgm:cxn modelId="{A5AEFA5C-720D-403B-8C0A-691A4A87A912}" type="presParOf" srcId="{52F674FD-90D7-41FA-99D9-6E0941B5400B}" destId="{30C86827-383E-4C14-907D-DE8A0DB62406}" srcOrd="0" destOrd="0" presId="urn:microsoft.com/office/officeart/2005/8/layout/vList4"/>
    <dgm:cxn modelId="{24E541BF-22CC-49A1-8F55-74D8ADA995CD}" type="presParOf" srcId="{52F674FD-90D7-41FA-99D9-6E0941B5400B}" destId="{D2D022E0-F65C-4CC5-97A2-6E18B3F8876A}" srcOrd="1" destOrd="0" presId="urn:microsoft.com/office/officeart/2005/8/layout/vList4"/>
    <dgm:cxn modelId="{BB49248F-3678-47A7-8243-2E9B5830D2BB}" type="presParOf" srcId="{52F674FD-90D7-41FA-99D9-6E0941B5400B}" destId="{E806E6D0-1703-4D4F-892A-F6A1C6CF1187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23AF49-302E-4EDB-9BE9-7740A217F9EB}">
      <dsp:nvSpPr>
        <dsp:cNvPr id="0" name=""/>
        <dsp:cNvSpPr/>
      </dsp:nvSpPr>
      <dsp:spPr>
        <a:xfrm rot="5400000">
          <a:off x="-292018" y="293613"/>
          <a:ext cx="1946789" cy="1362752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800" kern="1200" dirty="0"/>
            <a:t>1</a:t>
          </a:r>
        </a:p>
      </dsp:txBody>
      <dsp:txXfrm rot="-5400000">
        <a:off x="1" y="682970"/>
        <a:ext cx="1362752" cy="584037"/>
      </dsp:txXfrm>
    </dsp:sp>
    <dsp:sp modelId="{0A951FAA-E74B-4507-9D3A-2CD3CD3395BB}">
      <dsp:nvSpPr>
        <dsp:cNvPr id="0" name=""/>
        <dsp:cNvSpPr/>
      </dsp:nvSpPr>
      <dsp:spPr>
        <a:xfrm rot="5400000">
          <a:off x="5808996" y="-4444648"/>
          <a:ext cx="1265412" cy="1015790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900" kern="1200" dirty="0"/>
            <a:t>Первый этап (сентябрь 2016 – апрель 2017)</a:t>
          </a:r>
        </a:p>
        <a:p>
          <a:pPr marL="171450" lvl="1" indent="-171450" algn="just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900" kern="1200" dirty="0"/>
            <a:t>На данном этапе изучена и проанализирована литература по теме исследования. Проведена работа по теоретическим аспектам этнической идентичности младших школьников</a:t>
          </a:r>
        </a:p>
      </dsp:txBody>
      <dsp:txXfrm rot="-5400000">
        <a:off x="1362752" y="63368"/>
        <a:ext cx="10096129" cy="1141868"/>
      </dsp:txXfrm>
    </dsp:sp>
    <dsp:sp modelId="{2A2A7360-6EF8-4B86-9A82-F4CB047D6277}">
      <dsp:nvSpPr>
        <dsp:cNvPr id="0" name=""/>
        <dsp:cNvSpPr/>
      </dsp:nvSpPr>
      <dsp:spPr>
        <a:xfrm rot="5400000">
          <a:off x="-292018" y="2049462"/>
          <a:ext cx="1946789" cy="1362752"/>
        </a:xfrm>
        <a:prstGeom prst="chevron">
          <a:avLst/>
        </a:prstGeom>
        <a:solidFill>
          <a:schemeClr val="accent4">
            <a:hueOff val="-4135930"/>
            <a:satOff val="23223"/>
            <a:lumOff val="-1078"/>
            <a:alphaOff val="0"/>
          </a:schemeClr>
        </a:solidFill>
        <a:ln w="12700" cap="flat" cmpd="sng" algn="ctr">
          <a:solidFill>
            <a:schemeClr val="accent4">
              <a:hueOff val="-4135930"/>
              <a:satOff val="23223"/>
              <a:lumOff val="-107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800" kern="1200" dirty="0"/>
            <a:t>2</a:t>
          </a:r>
        </a:p>
      </dsp:txBody>
      <dsp:txXfrm rot="-5400000">
        <a:off x="1" y="2438819"/>
        <a:ext cx="1362752" cy="584037"/>
      </dsp:txXfrm>
    </dsp:sp>
    <dsp:sp modelId="{0BA31BF6-85A5-4BAD-AA34-43A1C293256A}">
      <dsp:nvSpPr>
        <dsp:cNvPr id="0" name=""/>
        <dsp:cNvSpPr/>
      </dsp:nvSpPr>
      <dsp:spPr>
        <a:xfrm rot="5400000">
          <a:off x="5808996" y="-2688800"/>
          <a:ext cx="1265412" cy="1015790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-4135930"/>
              <a:satOff val="23223"/>
              <a:lumOff val="-107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900" kern="1200" dirty="0"/>
            <a:t>Второй этап (сентябрь 2018 – декабрь 2018)</a:t>
          </a:r>
        </a:p>
        <a:p>
          <a:pPr marL="171450" lvl="1" indent="-171450" algn="just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900" kern="1200" dirty="0"/>
            <a:t>На данном этапе проведена опытно-экспериментальная работа по формированию этнической идентичности младших школьников. </a:t>
          </a:r>
        </a:p>
      </dsp:txBody>
      <dsp:txXfrm rot="-5400000">
        <a:off x="1362752" y="1819216"/>
        <a:ext cx="10096129" cy="1141868"/>
      </dsp:txXfrm>
    </dsp:sp>
    <dsp:sp modelId="{4D77F956-60B6-4A1B-8073-9247D03488DC}">
      <dsp:nvSpPr>
        <dsp:cNvPr id="0" name=""/>
        <dsp:cNvSpPr/>
      </dsp:nvSpPr>
      <dsp:spPr>
        <a:xfrm rot="5400000">
          <a:off x="-292018" y="3805310"/>
          <a:ext cx="1946789" cy="1362752"/>
        </a:xfrm>
        <a:prstGeom prst="chevron">
          <a:avLst/>
        </a:prstGeom>
        <a:solidFill>
          <a:schemeClr val="accent4">
            <a:hueOff val="-8271860"/>
            <a:satOff val="46445"/>
            <a:lumOff val="-2156"/>
            <a:alphaOff val="0"/>
          </a:schemeClr>
        </a:solidFill>
        <a:ln w="12700" cap="flat" cmpd="sng" algn="ctr">
          <a:solidFill>
            <a:schemeClr val="accent4">
              <a:hueOff val="-8271860"/>
              <a:satOff val="46445"/>
              <a:lumOff val="-215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800" kern="1200" dirty="0"/>
            <a:t>3</a:t>
          </a:r>
        </a:p>
      </dsp:txBody>
      <dsp:txXfrm rot="-5400000">
        <a:off x="1" y="4194667"/>
        <a:ext cx="1362752" cy="584037"/>
      </dsp:txXfrm>
    </dsp:sp>
    <dsp:sp modelId="{6074000A-AF8D-43BD-8694-9ACCE5C8313B}">
      <dsp:nvSpPr>
        <dsp:cNvPr id="0" name=""/>
        <dsp:cNvSpPr/>
      </dsp:nvSpPr>
      <dsp:spPr>
        <a:xfrm rot="5400000">
          <a:off x="5808996" y="-923726"/>
          <a:ext cx="1265412" cy="1015790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-8271860"/>
              <a:satOff val="46445"/>
              <a:lumOff val="-215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900" kern="1200" dirty="0"/>
            <a:t>На третьем этапе (январь 2019 – апрель 2019)</a:t>
          </a:r>
        </a:p>
        <a:p>
          <a:pPr marL="171450" lvl="1" indent="-171450" algn="just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900" kern="1200" dirty="0"/>
            <a:t>В ходе исследования нами разработан комплекс методических приемов по формированию национальной идентичности на основе использования регионального компонента в образовательном процессе начальной школы. </a:t>
          </a:r>
        </a:p>
      </dsp:txBody>
      <dsp:txXfrm rot="-5400000">
        <a:off x="1362752" y="3584290"/>
        <a:ext cx="10096129" cy="114186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CAA60B-5BA5-41DF-A434-FC7CD73B9F09}">
      <dsp:nvSpPr>
        <dsp:cNvPr id="0" name=""/>
        <dsp:cNvSpPr/>
      </dsp:nvSpPr>
      <dsp:spPr>
        <a:xfrm>
          <a:off x="0" y="0"/>
          <a:ext cx="11903456" cy="169333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ru-RU" sz="2800" kern="1200"/>
            <a:t>Констатирующий этап. </a:t>
          </a:r>
          <a:endParaRPr lang="ru-RU" sz="28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200" kern="1200" dirty="0"/>
            <a:t>На данном этапе проводятся диагностические, прогностические и организационно-подготовительные работы по проведению эксперимента.</a:t>
          </a:r>
        </a:p>
      </dsp:txBody>
      <dsp:txXfrm>
        <a:off x="2550024" y="0"/>
        <a:ext cx="9353431" cy="1693333"/>
      </dsp:txXfrm>
    </dsp:sp>
    <dsp:sp modelId="{53FB44B2-E735-41D7-9C9C-AC00968F32B6}">
      <dsp:nvSpPr>
        <dsp:cNvPr id="0" name=""/>
        <dsp:cNvSpPr/>
      </dsp:nvSpPr>
      <dsp:spPr>
        <a:xfrm>
          <a:off x="169333" y="169333"/>
          <a:ext cx="2380691" cy="135466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02D1BB-F9AB-4237-8423-345BC873510F}">
      <dsp:nvSpPr>
        <dsp:cNvPr id="0" name=""/>
        <dsp:cNvSpPr/>
      </dsp:nvSpPr>
      <dsp:spPr>
        <a:xfrm>
          <a:off x="0" y="1862666"/>
          <a:ext cx="11903456" cy="169333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ru-RU" sz="2800" kern="1200"/>
            <a:t>Формирующий этап.</a:t>
          </a:r>
          <a:endParaRPr lang="ru-RU" sz="28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200" kern="1200"/>
            <a:t>Этот этап представляет собой проверку разработанных на констатирующем этапе планов работы по эксперименту, осуществление корректировки содержания в ходе их проверки.</a:t>
          </a:r>
          <a:endParaRPr lang="ru-RU" sz="2200" kern="1200" dirty="0"/>
        </a:p>
      </dsp:txBody>
      <dsp:txXfrm>
        <a:off x="2550024" y="1862666"/>
        <a:ext cx="9353431" cy="1693333"/>
      </dsp:txXfrm>
    </dsp:sp>
    <dsp:sp modelId="{7C72F252-E892-4305-A211-75E1FD3A80B5}">
      <dsp:nvSpPr>
        <dsp:cNvPr id="0" name=""/>
        <dsp:cNvSpPr/>
      </dsp:nvSpPr>
      <dsp:spPr>
        <a:xfrm>
          <a:off x="169333" y="2032000"/>
          <a:ext cx="2380691" cy="135466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rcRect/>
          <a:stretch>
            <a:fillRect t="-8000" b="-8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C86827-383E-4C14-907D-DE8A0DB62406}">
      <dsp:nvSpPr>
        <dsp:cNvPr id="0" name=""/>
        <dsp:cNvSpPr/>
      </dsp:nvSpPr>
      <dsp:spPr>
        <a:xfrm>
          <a:off x="0" y="3725333"/>
          <a:ext cx="11903456" cy="169333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ru-RU" sz="2800" kern="1200"/>
            <a:t>Контролирующий этап.</a:t>
          </a:r>
          <a:endParaRPr lang="ru-RU" sz="28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200" kern="1200"/>
            <a:t>На заключительном этапе обобщаются и оформляются результаты эксперимента. </a:t>
          </a:r>
          <a:endParaRPr lang="ru-RU" sz="2200" kern="1200" dirty="0"/>
        </a:p>
      </dsp:txBody>
      <dsp:txXfrm>
        <a:off x="2550024" y="3725333"/>
        <a:ext cx="9353431" cy="1693333"/>
      </dsp:txXfrm>
    </dsp:sp>
    <dsp:sp modelId="{D2D022E0-F65C-4CC5-97A2-6E18B3F8876A}">
      <dsp:nvSpPr>
        <dsp:cNvPr id="0" name=""/>
        <dsp:cNvSpPr/>
      </dsp:nvSpPr>
      <dsp:spPr>
        <a:xfrm>
          <a:off x="169333" y="3894666"/>
          <a:ext cx="2380691" cy="135466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rcRect/>
          <a:stretch>
            <a:fillRect t="-27000" b="-2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6A3634-D13C-4E37-87FB-AE2AA6C00E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5A6836C-4903-4387-8C57-0549A5CDC6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4853308-8E51-442F-BDF7-9BC0430228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A9049-0C77-4A56-92E6-E9CAC5A1AD09}" type="datetimeFigureOut">
              <a:rPr lang="ru-RU" smtClean="0"/>
              <a:t>09.06.2019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2820AD5-E926-4EB6-AE11-511620841F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4515231-9C7C-44A3-AE4E-8002177C1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9D611-1C2C-4673-BD73-8493633442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08679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9EE3CD-CEAB-47A0-BE6F-058A71AE67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4E17CDC-5E28-447D-A955-0AE93B41C2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2776770-CCDA-44D7-8F02-02DCEC5A2C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A9049-0C77-4A56-92E6-E9CAC5A1AD09}" type="datetimeFigureOut">
              <a:rPr lang="ru-RU" smtClean="0"/>
              <a:t>09.06.2019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16CFCA1-09A0-40E0-9C4B-A8DC6C9FB9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BD9256D-74A3-4F41-9A6A-347106AFA2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9D611-1C2C-4673-BD73-8493633442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651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F670245-01F2-49E3-BF3E-F5C540F319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F016A73-3753-440C-80B8-8C19667B9E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5227941-713C-4140-ABC7-B91636E271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A9049-0C77-4A56-92E6-E9CAC5A1AD09}" type="datetimeFigureOut">
              <a:rPr lang="ru-RU" smtClean="0"/>
              <a:t>09.06.2019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50C599D-2332-4325-85F6-DDCD8DAA65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9D7189C-C617-43F5-A0C6-338956FFA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9D611-1C2C-4673-BD73-8493633442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4458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436C81-AF72-4BD4-98FD-B43673E5B2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B5C9504-60D0-4D6B-9BE2-6CA8AA0CE4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2184646-19C0-460F-B6FE-A9949E9380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A9049-0C77-4A56-92E6-E9CAC5A1AD09}" type="datetimeFigureOut">
              <a:rPr lang="ru-RU" smtClean="0"/>
              <a:t>09.06.2019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60A68C9-4101-4E60-9CB2-114B406957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4280A37-B056-4C32-A953-7D30EC82D6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9D611-1C2C-4673-BD73-8493633442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02795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A16164-75F9-4542-B2DB-31FF90590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E0BD79C-565F-4496-8563-DEF91EAC0D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47C5C2E-6709-4350-AA32-816F7873E9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A9049-0C77-4A56-92E6-E9CAC5A1AD09}" type="datetimeFigureOut">
              <a:rPr lang="ru-RU" smtClean="0"/>
              <a:t>09.06.2019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3D59F98-9735-4FFD-882E-8D889FCAE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DC476BB-2C8C-4E3F-8240-9CDBE86546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9D611-1C2C-4673-BD73-8493633442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7437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6A3E84-1B94-4701-B8B4-FE5EF32100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463ACB0-285D-47CD-95C0-C736394F618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3482926-8729-4B0A-9EF8-7F5DE117EA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8116B4A-896B-4744-AB59-6522D933A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A9049-0C77-4A56-92E6-E9CAC5A1AD09}" type="datetimeFigureOut">
              <a:rPr lang="ru-RU" smtClean="0"/>
              <a:t>09.06.2019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6189D40-F7B3-4E10-A6E5-E779C6D21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90E9B88-8071-454C-9E9C-EA16EB66E6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9D611-1C2C-4673-BD73-8493633442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9668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843F4F-C8D2-40B0-9972-311D3F367C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9938DE0-4FF2-407C-9DED-63166009E2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F9A1586-85D2-48FD-9CBF-E3630FC073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C7142AF-44F6-47E9-B4DD-6E90A5E639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437697C-46E5-4271-B4F9-3CA165947B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D7E74D8-3524-4C6B-9DA3-CE7F12361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A9049-0C77-4A56-92E6-E9CAC5A1AD09}" type="datetimeFigureOut">
              <a:rPr lang="ru-RU" smtClean="0"/>
              <a:t>09.06.2019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6529282-806B-4A7E-8144-1EFF10CA37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3160E0B-BB45-439F-9D18-FF48D3663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9D611-1C2C-4673-BD73-8493633442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08021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CA53A4-F9AE-4EF3-822D-1130B2D25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31EC2AF-7A49-4982-81E5-D6F087C4F3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A9049-0C77-4A56-92E6-E9CAC5A1AD09}" type="datetimeFigureOut">
              <a:rPr lang="ru-RU" smtClean="0"/>
              <a:t>09.06.2019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AEFCC7C-C9F9-4B2F-80C0-B817CA167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7B8202E-D15A-4A24-A9AB-41A1283AD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9D611-1C2C-4673-BD73-8493633442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77495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E37655A-2341-4D61-BA38-B01B9DAE1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A9049-0C77-4A56-92E6-E9CAC5A1AD09}" type="datetimeFigureOut">
              <a:rPr lang="ru-RU" smtClean="0"/>
              <a:t>09.06.2019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9733870-3F55-4A8C-9163-B7535A49B5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432F399-120D-4B6C-B926-8C937F2030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9D611-1C2C-4673-BD73-8493633442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2700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59C883-CC9A-4887-BDF3-8C119EE2B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FD664F3-50B0-4280-AA96-1195ADE40F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6F53C6A-2D0B-4C47-BAA2-1C243E0D40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25D9A58-B585-4CCD-9AF1-E4709A309A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A9049-0C77-4A56-92E6-E9CAC5A1AD09}" type="datetimeFigureOut">
              <a:rPr lang="ru-RU" smtClean="0"/>
              <a:t>09.06.2019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A79A2C9-DC7E-463C-8143-85E4809CF9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496BD67-6E52-410E-9E7D-7D4C695A4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9D611-1C2C-4673-BD73-8493633442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2567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90558A-47A6-4885-868C-A48AF36305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E96F563-E0A3-4584-82CF-FEFF7B47E4E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5E4B02A-9E4C-44C1-9820-D84BA8BA50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05B46B8-54A3-455F-B870-E4C6004AF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A9049-0C77-4A56-92E6-E9CAC5A1AD09}" type="datetimeFigureOut">
              <a:rPr lang="ru-RU" smtClean="0"/>
              <a:t>09.06.2019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AF6F0A8-1EDC-45FB-B8CF-908C82B410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AB1BEFB-5370-4F35-B500-2A7CC08A0A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9D611-1C2C-4673-BD73-8493633442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99960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23FA71-7B24-4BB7-982C-C1563F9D39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B8B941D-004A-412F-96B6-9278DB2138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A0E214E-9528-4501-AC73-4299A699AA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3A9049-0C77-4A56-92E6-E9CAC5A1AD09}" type="datetimeFigureOut">
              <a:rPr lang="ru-RU" smtClean="0"/>
              <a:t>09.06.2019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E8B3B69-63BB-4E67-ADE0-4E5A19D63A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BEBBBF2-C049-41E6-8A25-7F5246406B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9D611-1C2C-4673-BD73-8493633442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9483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g"/><Relationship Id="rId4" Type="http://schemas.openxmlformats.org/officeDocument/2006/relationships/image" Target="../media/image29.jp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9FA40CA-A9D6-4DD6-A585-B3524CA9E1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047" y="205693"/>
            <a:ext cx="11577639" cy="6340249"/>
          </a:xfrm>
          <a:prstGeom prst="rect">
            <a:avLst/>
          </a:prstGeom>
        </p:spPr>
      </p:pic>
      <p:pic>
        <p:nvPicPr>
          <p:cNvPr id="14" name="Picture 2" descr="http://archive.ysia.ru/wp-content/uploads/2016/06/111.jpg">
            <a:extLst>
              <a:ext uri="{FF2B5EF4-FFF2-40B4-BE49-F238E27FC236}">
                <a16:creationId xmlns:a16="http://schemas.microsoft.com/office/drawing/2014/main" id="{2999BC64-64F9-4FAC-90D3-58361BB8B78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6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29" r="19376"/>
          <a:stretch/>
        </p:blipFill>
        <p:spPr bwMode="auto">
          <a:xfrm>
            <a:off x="295047" y="205693"/>
            <a:ext cx="11601906" cy="6340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0E5A15E-FC3F-4F22-B6E0-F1ECDAA4ED06}"/>
              </a:ext>
            </a:extLst>
          </p:cNvPr>
          <p:cNvSpPr/>
          <p:nvPr/>
        </p:nvSpPr>
        <p:spPr>
          <a:xfrm>
            <a:off x="471027" y="937367"/>
            <a:ext cx="11215005" cy="175432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3600" b="1" cap="none" spc="-300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  <a:effectLst/>
              </a:rPr>
              <a:t>ФОР</a:t>
            </a:r>
            <a:r>
              <a:rPr lang="ru-RU" sz="3600" b="1" spc="-300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МИРОВАНИЕ  НАЦИОНАЛЬНОЙ  ИДЕНТИЧНОСТИ</a:t>
            </a:r>
          </a:p>
          <a:p>
            <a:pPr algn="ctr"/>
            <a:r>
              <a:rPr lang="ru-RU" sz="3600" b="1" cap="none" spc="-300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  <a:effectLst/>
              </a:rPr>
              <a:t>НА  ОСНОВЕ  ИСПОЛЬЗОВАНИЯ  РЕГИОНАЛЬНОГО  КОМПОНЕНТА</a:t>
            </a:r>
          </a:p>
          <a:p>
            <a:pPr algn="ctr"/>
            <a:r>
              <a:rPr lang="ru-RU" sz="3600" b="1" spc="-300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В  ОБРАЗОВАТЕЛЬНОМ  ПРОЦЕССЕ  НАЧАЛЬНОЙ  ШКОЛЫ</a:t>
            </a:r>
          </a:p>
        </p:txBody>
      </p:sp>
    </p:spTree>
    <p:extLst>
      <p:ext uri="{BB962C8B-B14F-4D97-AF65-F5344CB8AC3E}">
        <p14:creationId xmlns:p14="http://schemas.microsoft.com/office/powerpoint/2010/main" val="35825629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11B5644-CD07-4833-87FE-1CFEDACBF6EA}"/>
              </a:ext>
            </a:extLst>
          </p:cNvPr>
          <p:cNvSpPr/>
          <p:nvPr/>
        </p:nvSpPr>
        <p:spPr>
          <a:xfrm>
            <a:off x="844296" y="762292"/>
            <a:ext cx="10732008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Национальная идентичность 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одна из составляющих идентичности человека, связанная с ощущаемой им принадлежностью к определённой нации, стране, культурному пространству. </a:t>
            </a:r>
            <a:endParaRPr lang="ru-RU" sz="2400" b="1" dirty="0"/>
          </a:p>
        </p:txBody>
      </p:sp>
      <p:pic>
        <p:nvPicPr>
          <p:cNvPr id="9218" name="Picture 2" descr="http://tulactive.ru/wp-content/uploads/2015/12/edinstvo-768x513.jpg">
            <a:extLst>
              <a:ext uri="{FF2B5EF4-FFF2-40B4-BE49-F238E27FC236}">
                <a16:creationId xmlns:a16="http://schemas.microsoft.com/office/drawing/2014/main" id="{E7A73DB0-C944-4B35-9259-290028B66F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296" y="1971675"/>
            <a:ext cx="10732008" cy="3167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>
            <a:extLst>
              <a:ext uri="{FF2B5EF4-FFF2-40B4-BE49-F238E27FC236}">
                <a16:creationId xmlns:a16="http://schemas.microsoft.com/office/drawing/2014/main" id="{4A585BC8-50A6-4823-9FB4-D0A8F3F08759}"/>
              </a:ext>
            </a:extLst>
          </p:cNvPr>
          <p:cNvSpPr/>
          <p:nvPr/>
        </p:nvSpPr>
        <p:spPr>
          <a:xfrm>
            <a:off x="4843272" y="5084064"/>
            <a:ext cx="2734056" cy="9144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B4FE3FC0-40B3-4340-8F63-DFB29CAC0CAC}"/>
              </a:ext>
            </a:extLst>
          </p:cNvPr>
          <p:cNvSpPr/>
          <p:nvPr/>
        </p:nvSpPr>
        <p:spPr>
          <a:xfrm>
            <a:off x="1343406" y="5084064"/>
            <a:ext cx="2734056" cy="91440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2CA60001-C424-4642-8BDA-D429680E8F94}"/>
              </a:ext>
            </a:extLst>
          </p:cNvPr>
          <p:cNvSpPr/>
          <p:nvPr/>
        </p:nvSpPr>
        <p:spPr>
          <a:xfrm>
            <a:off x="8459724" y="5084064"/>
            <a:ext cx="2734056" cy="914400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FB5086C-8E07-4EBE-A368-57AF1198ED0C}"/>
              </a:ext>
            </a:extLst>
          </p:cNvPr>
          <p:cNvSpPr txBox="1"/>
          <p:nvPr/>
        </p:nvSpPr>
        <p:spPr>
          <a:xfrm>
            <a:off x="1892046" y="5279654"/>
            <a:ext cx="1636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/>
              <a:t>культура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8F9EE6F-385A-40AA-9055-D17049A25DC3}"/>
              </a:ext>
            </a:extLst>
          </p:cNvPr>
          <p:cNvSpPr txBox="1"/>
          <p:nvPr/>
        </p:nvSpPr>
        <p:spPr>
          <a:xfrm>
            <a:off x="9008364" y="5274076"/>
            <a:ext cx="1636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/>
              <a:t>язык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559CFFF-9250-4265-B348-7AD7166B2C01}"/>
              </a:ext>
            </a:extLst>
          </p:cNvPr>
          <p:cNvSpPr txBox="1"/>
          <p:nvPr/>
        </p:nvSpPr>
        <p:spPr>
          <a:xfrm>
            <a:off x="5396484" y="5274076"/>
            <a:ext cx="1636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/>
              <a:t>история</a:t>
            </a:r>
          </a:p>
        </p:txBody>
      </p:sp>
    </p:spTree>
    <p:extLst>
      <p:ext uri="{BB962C8B-B14F-4D97-AF65-F5344CB8AC3E}">
        <p14:creationId xmlns:p14="http://schemas.microsoft.com/office/powerpoint/2010/main" val="7377598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98AA948-8479-4E95-BCA6-526CFB3ECFF2}"/>
              </a:ext>
            </a:extLst>
          </p:cNvPr>
          <p:cNvSpPr/>
          <p:nvPr/>
        </p:nvSpPr>
        <p:spPr>
          <a:xfrm>
            <a:off x="485422" y="1319099"/>
            <a:ext cx="10927644" cy="260019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50215" algn="just" fontAlgn="base">
              <a:lnSpc>
                <a:spcPct val="150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Г.С. Попова считает, что «эффективность возрождения традиций народа  саха, в том числе традиций воспитания детей, зависит от учета их региональной специфики, различий в причинах их отчуждения и забвения, в возможностях восстановления и развития» 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91645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EF8F94C-9CFD-4FEC-B5F9-13F1F0B73C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4911" y="3769655"/>
            <a:ext cx="2895143" cy="213455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45F16D3-4A1B-4480-91A6-5A5E5010AF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0372" y="3784208"/>
            <a:ext cx="2712176" cy="2064027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1329610-E48E-42F4-AAFA-5F1504B1E9AA}"/>
              </a:ext>
            </a:extLst>
          </p:cNvPr>
          <p:cNvSpPr/>
          <p:nvPr/>
        </p:nvSpPr>
        <p:spPr>
          <a:xfrm>
            <a:off x="1554480" y="326059"/>
            <a:ext cx="94000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основе регионализации начального образования лежат следующие принципиальные положения: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75AF276-F60A-41E5-A163-7C3F63CDEC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2719" y="1335329"/>
            <a:ext cx="2967335" cy="2187777"/>
          </a:xfrm>
          <a:prstGeom prst="rect">
            <a:avLst/>
          </a:prstGeom>
        </p:spPr>
      </p:pic>
      <p:pic>
        <p:nvPicPr>
          <p:cNvPr id="11266" name="Picture 2" descr="https://kultura-nvs.ru/wp-content/uploads/2017/11/floral-vector3.png">
            <a:extLst>
              <a:ext uri="{FF2B5EF4-FFF2-40B4-BE49-F238E27FC236}">
                <a16:creationId xmlns:a16="http://schemas.microsoft.com/office/drawing/2014/main" id="{27155C83-815D-459F-BF37-EDF477F2FC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2009" y="1772602"/>
            <a:ext cx="2279207" cy="1269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0C7D4B6-CFC1-4B20-826E-0AC877F016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59357" y="1456299"/>
            <a:ext cx="3011875" cy="197910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7A7355C-3B5E-416D-BA16-5AEF5507492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50349" y="3775313"/>
            <a:ext cx="3020881" cy="2123233"/>
          </a:xfrm>
          <a:prstGeom prst="rect">
            <a:avLst/>
          </a:prstGeom>
        </p:spPr>
      </p:pic>
      <p:sp>
        <p:nvSpPr>
          <p:cNvPr id="11" name="Овал 10">
            <a:extLst>
              <a:ext uri="{FF2B5EF4-FFF2-40B4-BE49-F238E27FC236}">
                <a16:creationId xmlns:a16="http://schemas.microsoft.com/office/drawing/2014/main" id="{DAD8138B-EBF1-4326-A0EF-CAB6D9AFBBB4}"/>
              </a:ext>
            </a:extLst>
          </p:cNvPr>
          <p:cNvSpPr/>
          <p:nvPr/>
        </p:nvSpPr>
        <p:spPr>
          <a:xfrm>
            <a:off x="4596306" y="3775313"/>
            <a:ext cx="2974923" cy="2123232"/>
          </a:xfrm>
          <a:prstGeom prst="ellipse">
            <a:avLst/>
          </a:prstGeom>
          <a:noFill/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F8BA77D9-6C0E-4D08-986F-0F93A524C0E2}"/>
              </a:ext>
            </a:extLst>
          </p:cNvPr>
          <p:cNvSpPr/>
          <p:nvPr/>
        </p:nvSpPr>
        <p:spPr>
          <a:xfrm>
            <a:off x="1107684" y="3784208"/>
            <a:ext cx="2714508" cy="2067952"/>
          </a:xfrm>
          <a:prstGeom prst="ellipse">
            <a:avLst/>
          </a:prstGeom>
          <a:noFill/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id="{1C229873-1279-458C-B676-285816ED56D7}"/>
              </a:ext>
            </a:extLst>
          </p:cNvPr>
          <p:cNvSpPr/>
          <p:nvPr/>
        </p:nvSpPr>
        <p:spPr>
          <a:xfrm>
            <a:off x="1130372" y="1449895"/>
            <a:ext cx="2605854" cy="1915096"/>
          </a:xfrm>
          <a:prstGeom prst="ellipse">
            <a:avLst/>
          </a:prstGeom>
          <a:noFill/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303B16EF-3D2C-421B-B2BE-CC843FC098B5}"/>
              </a:ext>
            </a:extLst>
          </p:cNvPr>
          <p:cNvSpPr/>
          <p:nvPr/>
        </p:nvSpPr>
        <p:spPr>
          <a:xfrm>
            <a:off x="4550350" y="1471116"/>
            <a:ext cx="3020881" cy="1984247"/>
          </a:xfrm>
          <a:prstGeom prst="ellipse">
            <a:avLst/>
          </a:prstGeom>
          <a:noFill/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1E64CAF8-E63F-4116-A974-844E1682966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66413" y="1473688"/>
            <a:ext cx="3002868" cy="1979104"/>
          </a:xfrm>
          <a:prstGeom prst="rect">
            <a:avLst/>
          </a:prstGeom>
        </p:spPr>
      </p:pic>
      <p:sp>
        <p:nvSpPr>
          <p:cNvPr id="17" name="Овал 16">
            <a:extLst>
              <a:ext uri="{FF2B5EF4-FFF2-40B4-BE49-F238E27FC236}">
                <a16:creationId xmlns:a16="http://schemas.microsoft.com/office/drawing/2014/main" id="{066779DB-29F4-4AB3-B876-8B759D4EEC6A}"/>
              </a:ext>
            </a:extLst>
          </p:cNvPr>
          <p:cNvSpPr/>
          <p:nvPr/>
        </p:nvSpPr>
        <p:spPr>
          <a:xfrm>
            <a:off x="8266412" y="1503673"/>
            <a:ext cx="3011875" cy="1955312"/>
          </a:xfrm>
          <a:prstGeom prst="ellipse">
            <a:avLst/>
          </a:prstGeom>
          <a:noFill/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5521DB4F-BF52-4806-88D0-A77E5E458DB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66412" y="3695875"/>
            <a:ext cx="3002868" cy="2098370"/>
          </a:xfrm>
          <a:prstGeom prst="rect">
            <a:avLst/>
          </a:prstGeom>
        </p:spPr>
      </p:pic>
      <p:sp>
        <p:nvSpPr>
          <p:cNvPr id="19" name="Овал 18">
            <a:extLst>
              <a:ext uri="{FF2B5EF4-FFF2-40B4-BE49-F238E27FC236}">
                <a16:creationId xmlns:a16="http://schemas.microsoft.com/office/drawing/2014/main" id="{1904C8C5-7022-4EDF-B4FC-17FCD0028DDD}"/>
              </a:ext>
            </a:extLst>
          </p:cNvPr>
          <p:cNvSpPr/>
          <p:nvPr/>
        </p:nvSpPr>
        <p:spPr>
          <a:xfrm>
            <a:off x="8266412" y="3671013"/>
            <a:ext cx="3002868" cy="2123232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59151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3E1FBCD-0FA3-4828-9FCA-950FC813700B}"/>
              </a:ext>
            </a:extLst>
          </p:cNvPr>
          <p:cNvSpPr/>
          <p:nvPr/>
        </p:nvSpPr>
        <p:spPr>
          <a:xfrm>
            <a:off x="2249424" y="73376"/>
            <a:ext cx="7900416" cy="5871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49580" algn="ctr"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Этапы опытно-экспериментальной работы:</a:t>
            </a:r>
            <a:endParaRPr lang="ru-RU" b="1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E105752E-3F96-4421-B508-FC3947D549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27229716"/>
              </p:ext>
            </p:extLst>
          </p:nvPr>
        </p:nvGraphicFramePr>
        <p:xfrm>
          <a:off x="93472" y="801962"/>
          <a:ext cx="11903456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372252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C004C8FA-24F6-4D35-85D8-17C1E9BBA3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2813976"/>
              </p:ext>
            </p:extLst>
          </p:nvPr>
        </p:nvGraphicFramePr>
        <p:xfrm>
          <a:off x="878193" y="1257272"/>
          <a:ext cx="10652391" cy="4954611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741466">
                  <a:extLst>
                    <a:ext uri="{9D8B030D-6E8A-4147-A177-3AD203B41FA5}">
                      <a16:colId xmlns:a16="http://schemas.microsoft.com/office/drawing/2014/main" val="3801912386"/>
                    </a:ext>
                  </a:extLst>
                </a:gridCol>
                <a:gridCol w="2540843">
                  <a:extLst>
                    <a:ext uri="{9D8B030D-6E8A-4147-A177-3AD203B41FA5}">
                      <a16:colId xmlns:a16="http://schemas.microsoft.com/office/drawing/2014/main" val="4241479464"/>
                    </a:ext>
                  </a:extLst>
                </a:gridCol>
                <a:gridCol w="3168930">
                  <a:extLst>
                    <a:ext uri="{9D8B030D-6E8A-4147-A177-3AD203B41FA5}">
                      <a16:colId xmlns:a16="http://schemas.microsoft.com/office/drawing/2014/main" val="509424498"/>
                    </a:ext>
                  </a:extLst>
                </a:gridCol>
                <a:gridCol w="2201152">
                  <a:extLst>
                    <a:ext uri="{9D8B030D-6E8A-4147-A177-3AD203B41FA5}">
                      <a16:colId xmlns:a16="http://schemas.microsoft.com/office/drawing/2014/main" val="3536743272"/>
                    </a:ext>
                  </a:extLst>
                </a:gridCol>
              </a:tblGrid>
              <a:tr h="108797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Параметры</a:t>
                      </a:r>
                      <a:endParaRPr lang="ru-RU" sz="320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исследования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Методика</a:t>
                      </a:r>
                      <a:endParaRPr lang="ru-RU" sz="320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исследования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Цель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Метод</a:t>
                      </a:r>
                      <a:endParaRPr lang="ru-RU" sz="320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проведения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29272063"/>
                  </a:ext>
                </a:extLst>
              </a:tr>
              <a:tr h="164840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Когнитивный компонент (этническая осведомленность)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Этно - анкета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Выявить уровень знаний этнокультурного характера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самооценка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58181334"/>
                  </a:ext>
                </a:extLst>
              </a:tr>
              <a:tr h="220884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Аффективный компонент</a:t>
                      </a:r>
                      <a:endParaRPr lang="ru-RU" sz="320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(этнические предпочтения)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Методика «Этнической идентичности» опросник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Выявить суть понимания этнокультурных категорий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самооценка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71278090"/>
                  </a:ext>
                </a:extLst>
              </a:tr>
            </a:tbl>
          </a:graphicData>
        </a:graphic>
      </p:graphicFrame>
      <p:sp>
        <p:nvSpPr>
          <p:cNvPr id="6" name="Rectangle 2">
            <a:extLst>
              <a:ext uri="{FF2B5EF4-FFF2-40B4-BE49-F238E27FC236}">
                <a16:creationId xmlns:a16="http://schemas.microsoft.com/office/drawing/2014/main" id="{09473E23-43F0-4CC5-A019-DF9148CD3A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4471" y="292174"/>
            <a:ext cx="1009302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Таблица 1 </a:t>
            </a:r>
            <a:r>
              <a:rPr kumimoji="0" lang="ru-RU" altLang="ru-RU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kumimoji="0" lang="ru-RU" altLang="ru-RU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Методики оценки сформированности </a:t>
            </a:r>
            <a:endParaRPr kumimoji="0" lang="en-US" altLang="ru-RU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духовно-нравственных знаний младших школьников средствами этнокультуры</a:t>
            </a:r>
            <a:r>
              <a:rPr kumimoji="0" lang="ru-RU" altLang="ru-RU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kumimoji="0" lang="ru-RU" altLang="ru-RU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8950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736A15C4-D266-4CE5-85CA-4155E86FD3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3480971"/>
              </p:ext>
            </p:extLst>
          </p:nvPr>
        </p:nvGraphicFramePr>
        <p:xfrm>
          <a:off x="595884" y="905256"/>
          <a:ext cx="11183111" cy="5355032"/>
        </p:xfrm>
        <a:graphic>
          <a:graphicData uri="http://schemas.openxmlformats.org/drawingml/2006/table">
            <a:tbl>
              <a:tblPr firstRow="1" firstCol="1" bandRow="1" bandCol="1">
                <a:tableStyleId>{0505E3EF-67EA-436B-97B2-0124C06EBD24}</a:tableStyleId>
              </a:tblPr>
              <a:tblGrid>
                <a:gridCol w="704088">
                  <a:extLst>
                    <a:ext uri="{9D8B030D-6E8A-4147-A177-3AD203B41FA5}">
                      <a16:colId xmlns:a16="http://schemas.microsoft.com/office/drawing/2014/main" val="2709086601"/>
                    </a:ext>
                  </a:extLst>
                </a:gridCol>
                <a:gridCol w="7752456">
                  <a:extLst>
                    <a:ext uri="{9D8B030D-6E8A-4147-A177-3AD203B41FA5}">
                      <a16:colId xmlns:a16="http://schemas.microsoft.com/office/drawing/2014/main" val="2859495371"/>
                    </a:ext>
                  </a:extLst>
                </a:gridCol>
                <a:gridCol w="1486145">
                  <a:extLst>
                    <a:ext uri="{9D8B030D-6E8A-4147-A177-3AD203B41FA5}">
                      <a16:colId xmlns:a16="http://schemas.microsoft.com/office/drawing/2014/main" val="851908861"/>
                    </a:ext>
                  </a:extLst>
                </a:gridCol>
                <a:gridCol w="1240422">
                  <a:extLst>
                    <a:ext uri="{9D8B030D-6E8A-4147-A177-3AD203B41FA5}">
                      <a16:colId xmlns:a16="http://schemas.microsoft.com/office/drawing/2014/main" val="2571629576"/>
                    </a:ext>
                  </a:extLst>
                </a:gridCol>
              </a:tblGrid>
              <a:tr h="927391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№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Вопросы 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Экспериментальная группа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9951147"/>
                  </a:ext>
                </a:extLst>
              </a:tr>
              <a:tr h="9273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Кол-во. </a:t>
                      </a:r>
                      <a:endParaRPr lang="ru-RU" sz="2400">
                        <a:effectLst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32 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%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17432346"/>
                  </a:ext>
                </a:extLst>
              </a:tr>
              <a:tr h="43843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Что такое нравственность?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3%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99968969"/>
                  </a:ext>
                </a:extLst>
              </a:tr>
              <a:tr h="43843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2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Что такое ответственность?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5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16%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96928811"/>
                  </a:ext>
                </a:extLst>
              </a:tr>
              <a:tr h="43843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3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Что такое доброжелательное отношение?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10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31%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98960851"/>
                  </a:ext>
                </a:extLst>
              </a:tr>
              <a:tr h="92739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4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В каких пословицах говорится о характере и о правилах поведения человека?  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16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50%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18440268"/>
                  </a:ext>
                </a:extLst>
              </a:tr>
              <a:tr h="43843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5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Какие загадки есть у нашего народа?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19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59%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40787546"/>
                  </a:ext>
                </a:extLst>
              </a:tr>
              <a:tr h="43843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6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Как определяли время наши предки без часов?   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17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53%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35294379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id="{2722AE02-43E0-45EC-BE38-5E30DD5E78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5759" y="263907"/>
            <a:ext cx="8267954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Таблица 3 </a:t>
            </a:r>
            <a:r>
              <a:rPr kumimoji="0" lang="ru-RU" altLang="ru-RU" sz="2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kumimoji="0" lang="ru-RU" altLang="ru-RU" sz="2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Результаты анкетирования</a:t>
            </a:r>
            <a:r>
              <a:rPr kumimoji="0" lang="ru-RU" altLang="ru-RU" sz="2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kumimoji="0" lang="ru-RU" altLang="ru-RU" sz="1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4237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1FEEAE75-890F-4055-96B3-38B57D5D83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4852466"/>
              </p:ext>
            </p:extLst>
          </p:nvPr>
        </p:nvGraphicFramePr>
        <p:xfrm>
          <a:off x="1907822" y="760124"/>
          <a:ext cx="8387644" cy="4218278"/>
        </p:xfrm>
        <a:graphic>
          <a:graphicData uri="http://schemas.openxmlformats.org/drawingml/2006/table">
            <a:tbl>
              <a:tblPr firstRow="1" firstCol="1" bandRow="1">
                <a:tableStyleId>{22838BEF-8BB2-4498-84A7-C5851F593DF1}</a:tableStyleId>
              </a:tblPr>
              <a:tblGrid>
                <a:gridCol w="1064236">
                  <a:extLst>
                    <a:ext uri="{9D8B030D-6E8A-4147-A177-3AD203B41FA5}">
                      <a16:colId xmlns:a16="http://schemas.microsoft.com/office/drawing/2014/main" val="815044165"/>
                    </a:ext>
                  </a:extLst>
                </a:gridCol>
                <a:gridCol w="968103">
                  <a:extLst>
                    <a:ext uri="{9D8B030D-6E8A-4147-A177-3AD203B41FA5}">
                      <a16:colId xmlns:a16="http://schemas.microsoft.com/office/drawing/2014/main" val="3510606252"/>
                    </a:ext>
                  </a:extLst>
                </a:gridCol>
                <a:gridCol w="963249">
                  <a:extLst>
                    <a:ext uri="{9D8B030D-6E8A-4147-A177-3AD203B41FA5}">
                      <a16:colId xmlns:a16="http://schemas.microsoft.com/office/drawing/2014/main" val="2565384328"/>
                    </a:ext>
                  </a:extLst>
                </a:gridCol>
                <a:gridCol w="964220">
                  <a:extLst>
                    <a:ext uri="{9D8B030D-6E8A-4147-A177-3AD203B41FA5}">
                      <a16:colId xmlns:a16="http://schemas.microsoft.com/office/drawing/2014/main" val="3501958150"/>
                    </a:ext>
                  </a:extLst>
                </a:gridCol>
                <a:gridCol w="1106959">
                  <a:extLst>
                    <a:ext uri="{9D8B030D-6E8A-4147-A177-3AD203B41FA5}">
                      <a16:colId xmlns:a16="http://schemas.microsoft.com/office/drawing/2014/main" val="4212502994"/>
                    </a:ext>
                  </a:extLst>
                </a:gridCol>
                <a:gridCol w="1106959">
                  <a:extLst>
                    <a:ext uri="{9D8B030D-6E8A-4147-A177-3AD203B41FA5}">
                      <a16:colId xmlns:a16="http://schemas.microsoft.com/office/drawing/2014/main" val="2190443799"/>
                    </a:ext>
                  </a:extLst>
                </a:gridCol>
                <a:gridCol w="1106959">
                  <a:extLst>
                    <a:ext uri="{9D8B030D-6E8A-4147-A177-3AD203B41FA5}">
                      <a16:colId xmlns:a16="http://schemas.microsoft.com/office/drawing/2014/main" val="1033560257"/>
                    </a:ext>
                  </a:extLst>
                </a:gridCol>
                <a:gridCol w="1106959">
                  <a:extLst>
                    <a:ext uri="{9D8B030D-6E8A-4147-A177-3AD203B41FA5}">
                      <a16:colId xmlns:a16="http://schemas.microsoft.com/office/drawing/2014/main" val="3299596583"/>
                    </a:ext>
                  </a:extLst>
                </a:gridCol>
              </a:tblGrid>
              <a:tr h="421828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Группы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Задания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8258039"/>
                  </a:ext>
                </a:extLst>
              </a:tr>
              <a:tr h="4218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№1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№2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№3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№4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№5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№6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№7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39134167"/>
                  </a:ext>
                </a:extLst>
              </a:tr>
              <a:tr h="4218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+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+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+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36427962"/>
                  </a:ext>
                </a:extLst>
              </a:tr>
              <a:tr h="4218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2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+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+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+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+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73796331"/>
                  </a:ext>
                </a:extLst>
              </a:tr>
              <a:tr h="4218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3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+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+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+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+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+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90286259"/>
                  </a:ext>
                </a:extLst>
              </a:tr>
              <a:tr h="4218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4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+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+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-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18702525"/>
                  </a:ext>
                </a:extLst>
              </a:tr>
              <a:tr h="16873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Кол-во</a:t>
                      </a:r>
                      <a:endParaRPr lang="ru-RU" sz="18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«+»</a:t>
                      </a:r>
                      <a:endParaRPr lang="ru-RU" sz="20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«-»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«+» </a:t>
                      </a:r>
                      <a:endParaRPr lang="ru-RU" sz="2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4</a:t>
                      </a:r>
                      <a:endParaRPr lang="ru-RU" sz="2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«-» </a:t>
                      </a:r>
                      <a:endParaRPr lang="ru-RU" sz="2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«+»</a:t>
                      </a:r>
                      <a:endParaRPr lang="ru-RU" sz="2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 4</a:t>
                      </a:r>
                      <a:endParaRPr lang="ru-RU" sz="2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«-» </a:t>
                      </a:r>
                      <a:endParaRPr lang="ru-RU" sz="2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«+» </a:t>
                      </a:r>
                      <a:endParaRPr lang="ru-RU" sz="20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3</a:t>
                      </a:r>
                      <a:endParaRPr lang="ru-RU" sz="20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«-»</a:t>
                      </a:r>
                      <a:endParaRPr lang="ru-RU" sz="20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 1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«+» </a:t>
                      </a:r>
                      <a:endParaRPr lang="ru-RU" sz="20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2</a:t>
                      </a:r>
                      <a:endParaRPr lang="ru-RU" sz="20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«-»</a:t>
                      </a:r>
                      <a:endParaRPr lang="ru-RU" sz="20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2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«+»</a:t>
                      </a:r>
                      <a:endParaRPr lang="ru-RU" sz="2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0</a:t>
                      </a:r>
                      <a:endParaRPr lang="ru-RU" sz="2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«-»</a:t>
                      </a:r>
                      <a:endParaRPr lang="ru-RU" sz="2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4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«+» </a:t>
                      </a:r>
                      <a:endParaRPr lang="ru-RU" sz="2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0</a:t>
                      </a:r>
                      <a:endParaRPr lang="ru-RU" sz="2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«-»</a:t>
                      </a:r>
                      <a:endParaRPr lang="ru-RU" sz="2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4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«+» </a:t>
                      </a:r>
                      <a:endParaRPr lang="ru-RU" sz="20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2</a:t>
                      </a:r>
                      <a:endParaRPr lang="ru-RU" sz="20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«-»</a:t>
                      </a:r>
                      <a:endParaRPr lang="ru-RU" sz="20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2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7222926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A7A14CE8-0973-4DF7-A3BB-8507668FE0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3175" y="331373"/>
            <a:ext cx="6254044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«Результаты викторины»</a:t>
            </a:r>
            <a:endParaRPr kumimoji="0" lang="ru-RU" altLang="ru-RU" sz="105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38551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9E9DBBE-09DD-44BC-B79D-C856CDE8D0E4}"/>
              </a:ext>
            </a:extLst>
          </p:cNvPr>
          <p:cNvSpPr/>
          <p:nvPr/>
        </p:nvSpPr>
        <p:spPr>
          <a:xfrm>
            <a:off x="362712" y="1278463"/>
            <a:ext cx="11466576" cy="1687963"/>
          </a:xfrm>
          <a:prstGeom prst="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 В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ключение словосочетаний, предложений и текстов, тематически ориентированных на п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риродно-географические, этнографические, исторические и культурные особенности региона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F1296BE-31A9-4002-962B-6A21AC32C6EA}"/>
              </a:ext>
            </a:extLst>
          </p:cNvPr>
          <p:cNvSpPr/>
          <p:nvPr/>
        </p:nvSpPr>
        <p:spPr>
          <a:xfrm>
            <a:off x="362712" y="3170557"/>
            <a:ext cx="11466576" cy="1133965"/>
          </a:xfrm>
          <a:prstGeom prst="rect">
            <a:avLst/>
          </a:prstGeom>
          <a:ln w="381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 Использование в учебном процессе произведений, как российских писателей, художников, музыкантов, так и известных произведений земляков-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якутян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2AEA2D8-B770-45BE-9D3C-D54CE6B94FA7}"/>
              </a:ext>
            </a:extLst>
          </p:cNvPr>
          <p:cNvSpPr/>
          <p:nvPr/>
        </p:nvSpPr>
        <p:spPr>
          <a:xfrm>
            <a:off x="362712" y="4508653"/>
            <a:ext cx="11466576" cy="1938992"/>
          </a:xfrm>
          <a:prstGeom prst="rect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3. Включение языкового материала: слова и фразеологизмы, семантика и этимология которых отражают миропонимание и мироощущение жителей местности, историческую ономастику и микротопонимику региона, живую речь и фольклор, языковые особенности произведений местных писателей, поэтов, журналистов, ученых и т. п.</a:t>
            </a:r>
            <a:endParaRPr lang="ru-RU" sz="2400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D40A3E0-547B-4169-A26C-1ED827C8F9E9}"/>
              </a:ext>
            </a:extLst>
          </p:cNvPr>
          <p:cNvSpPr/>
          <p:nvPr/>
        </p:nvSpPr>
        <p:spPr>
          <a:xfrm>
            <a:off x="1463040" y="31202"/>
            <a:ext cx="9637776" cy="1133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Составляющими содержания регионального компонента предмета </a:t>
            </a:r>
            <a:r>
              <a:rPr lang="ru-RU" sz="2400" b="1" u="sng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русский язык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явились: </a:t>
            </a:r>
            <a:endParaRPr lang="ru-RU" sz="2400" b="1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10349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DEPO2\Desktop\НПК ПОЛЯ\инфо\photo.jpg">
            <a:extLst>
              <a:ext uri="{FF2B5EF4-FFF2-40B4-BE49-F238E27FC236}">
                <a16:creationId xmlns:a16="http://schemas.microsoft.com/office/drawing/2014/main" id="{50A5150B-BD85-4D01-B4FE-CC4ACF4244DE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650" y="986345"/>
            <a:ext cx="4215638" cy="5405311"/>
          </a:xfrm>
          <a:prstGeom prst="rect">
            <a:avLst/>
          </a:prstGeom>
          <a:noFill/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A44795B-E8D7-4AE2-A0ED-C247099DFA9C}"/>
              </a:ext>
            </a:extLst>
          </p:cNvPr>
          <p:cNvSpPr/>
          <p:nvPr/>
        </p:nvSpPr>
        <p:spPr>
          <a:xfrm>
            <a:off x="770847" y="279305"/>
            <a:ext cx="3423245" cy="4680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Портрет А. В. </a:t>
            </a:r>
            <a:r>
              <a:rPr lang="ru-RU" sz="24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Чикачева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85F90E5-1CAE-4E09-881F-FDC03F6BEAAC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7134" y="279305"/>
            <a:ext cx="7249793" cy="61123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763209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news.ykt.ru/upload/image/2013/01/7965/normal_1323405166_10_0.jpg">
            <a:extLst>
              <a:ext uri="{FF2B5EF4-FFF2-40B4-BE49-F238E27FC236}">
                <a16:creationId xmlns:a16="http://schemas.microsoft.com/office/drawing/2014/main" id="{19E54BE9-F395-4DA9-963C-46A3FCF24544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230" y="1335588"/>
            <a:ext cx="5407914" cy="5197413"/>
          </a:xfrm>
          <a:prstGeom prst="rect">
            <a:avLst/>
          </a:prstGeom>
          <a:noFill/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C72E019-70DE-41AE-BA8A-E5280D688E79}"/>
              </a:ext>
            </a:extLst>
          </p:cNvPr>
          <p:cNvSpPr/>
          <p:nvPr/>
        </p:nvSpPr>
        <p:spPr>
          <a:xfrm>
            <a:off x="5779770" y="668127"/>
            <a:ext cx="6096000" cy="58648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457200" algn="just">
              <a:lnSpc>
                <a:spcPct val="150000"/>
              </a:lnSpc>
              <a:spcAft>
                <a:spcPts val="0"/>
              </a:spcAft>
            </a:pP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Искусствоведческий текс.</a:t>
            </a:r>
            <a:endParaRPr lang="ru-RU" sz="1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50000"/>
              </a:lnSpc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этой картине так много солнечной энергии жизни, разгар лета и желтые одуванчики везде - на лугу, в букетике в руках одной из девочек, венке на голове у другой, одежда детей повторяет этот желтый солнечный цвет. Картину органично дополняют берестяные туески со спелой земляникой, в которых присутствует тот же цвет и сила лета. Движения девочек такие естественные, гармоничные, свойственные только этому возрасту, и тема жизнеутверждающего детства усиливается писающим малышом на втором плане. Смотришь на картину и чувствуешь запах лета, шелест трав, веяние легкого ветра и благодатную силу Природы.</a:t>
            </a:r>
            <a:endParaRPr lang="ru-RU" sz="1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B81DFDE-6651-45B2-B8BA-8F4909BF9D54}"/>
              </a:ext>
            </a:extLst>
          </p:cNvPr>
          <p:cNvSpPr/>
          <p:nvPr/>
        </p:nvSpPr>
        <p:spPr>
          <a:xfrm>
            <a:off x="316230" y="668127"/>
            <a:ext cx="5334762" cy="46166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</a:rPr>
              <a:t>А. </a:t>
            </a:r>
            <a:r>
              <a:rPr lang="ru-RU" sz="2400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Чикачев</a:t>
            </a: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</a:rPr>
              <a:t> «Одуванчики. Три грации»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6924737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2628C0D-E94D-418A-BB87-E49C22B31246}"/>
              </a:ext>
            </a:extLst>
          </p:cNvPr>
          <p:cNvSpPr/>
          <p:nvPr/>
        </p:nvSpPr>
        <p:spPr>
          <a:xfrm>
            <a:off x="196596" y="537710"/>
            <a:ext cx="5866414" cy="646331"/>
          </a:xfrm>
          <a:prstGeom prst="rect">
            <a:avLst/>
          </a:prstGeom>
          <a:solidFill>
            <a:srgbClr val="C6F1FE"/>
          </a:solidFill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Актуальность исследования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EE92ADC-E373-4AB6-98F8-4DE43CD2F872}"/>
              </a:ext>
            </a:extLst>
          </p:cNvPr>
          <p:cNvSpPr/>
          <p:nvPr/>
        </p:nvSpPr>
        <p:spPr>
          <a:xfrm>
            <a:off x="196596" y="1472061"/>
            <a:ext cx="11507724" cy="4659609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между процессами глобализации и необходимостью сохранения уникального поликультурного наследия страны, обуславливающего ее паритетное присутствие в мировом сообществе;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между миграционными процессами и недостаточной готовностью людей к взаимопониманию, к адекватной коммуникации в пространстве поликультурного общества;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между модернизацией отечественного образования с целью его включения в мировое информационно-образовательное пространство и крайне недостаточной теоретико-методологической обоснованностью принимаемых решений, не учитывающих особенностей поликультурной России, необходимости сохранения в системе образования уникальности духовного опыта ее народов.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https://www.iqconsultancy.ru/upload/medialibrary/f55/Accept.jpg">
            <a:extLst>
              <a:ext uri="{FF2B5EF4-FFF2-40B4-BE49-F238E27FC236}">
                <a16:creationId xmlns:a16="http://schemas.microsoft.com/office/drawing/2014/main" id="{BE712E0B-C636-49B9-9084-00B9B8C62B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851" y="1645920"/>
            <a:ext cx="362483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www.iqconsultancy.ru/upload/medialibrary/f55/Accept.jpg">
            <a:extLst>
              <a:ext uri="{FF2B5EF4-FFF2-40B4-BE49-F238E27FC236}">
                <a16:creationId xmlns:a16="http://schemas.microsoft.com/office/drawing/2014/main" id="{7972762F-1E4A-4BC4-B072-28E97FEBBD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850" y="2933140"/>
            <a:ext cx="362483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s://www.iqconsultancy.ru/upload/medialibrary/f55/Accept.jpg">
            <a:extLst>
              <a:ext uri="{FF2B5EF4-FFF2-40B4-BE49-F238E27FC236}">
                <a16:creationId xmlns:a16="http://schemas.microsoft.com/office/drawing/2014/main" id="{F4CF6614-3E0A-4BD6-BFBD-740B2D40CB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849" y="4367813"/>
            <a:ext cx="362483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52728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FD400B2-3730-48AC-8F85-B7BF2E22B18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5415" y="160448"/>
            <a:ext cx="6987563" cy="6317469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577261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9E9DBBE-09DD-44BC-B79D-C856CDE8D0E4}"/>
              </a:ext>
            </a:extLst>
          </p:cNvPr>
          <p:cNvSpPr/>
          <p:nvPr/>
        </p:nvSpPr>
        <p:spPr>
          <a:xfrm>
            <a:off x="362712" y="1278463"/>
            <a:ext cx="11466576" cy="2241960"/>
          </a:xfrm>
          <a:prstGeom prst="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1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«Отрезок. Длина отрезка». «Многоугольник» - старинные якутские меры длины, планировка зимних и летних построек, их конструктивные особенности, декоративные элементы, якутский орнамент, основанный на треугольниках, четырехугольниках и т. д.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F1296BE-31A9-4002-962B-6A21AC32C6EA}"/>
              </a:ext>
            </a:extLst>
          </p:cNvPr>
          <p:cNvSpPr/>
          <p:nvPr/>
        </p:nvSpPr>
        <p:spPr>
          <a:xfrm>
            <a:off x="362712" y="3633719"/>
            <a:ext cx="11466576" cy="1133965"/>
          </a:xfrm>
          <a:prstGeom prst="rect">
            <a:avLst/>
          </a:prstGeom>
          <a:ln w="381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 «Сложение, вычитание, умножение, деление натуральных чисел» - задачи, отражающие трудовую жизнь населения, достижения науки, техники, искусства.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2AEA2D8-B770-45BE-9D3C-D54CE6B94FA7}"/>
              </a:ext>
            </a:extLst>
          </p:cNvPr>
          <p:cNvSpPr/>
          <p:nvPr/>
        </p:nvSpPr>
        <p:spPr>
          <a:xfrm>
            <a:off x="362712" y="4880980"/>
            <a:ext cx="11466576" cy="1569660"/>
          </a:xfrm>
          <a:prstGeom prst="rect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/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3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«Площади фигур» - старинные якутские меры и способы измерения площадей, практические работы на вычисление площадей из опыта работ мастеров народов саха, воспитывающие чувство эстетической красоты, понятие пропорциональности, четкость, аккуратность;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D40A3E0-547B-4169-A26C-1ED827C8F9E9}"/>
              </a:ext>
            </a:extLst>
          </p:cNvPr>
          <p:cNvSpPr/>
          <p:nvPr/>
        </p:nvSpPr>
        <p:spPr>
          <a:xfrm>
            <a:off x="1463040" y="31202"/>
            <a:ext cx="9637776" cy="1133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Составляющими содержания регионального компонента предмета </a:t>
            </a:r>
            <a:r>
              <a:rPr lang="ru-RU" sz="2400" b="1" u="sng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математика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явились: </a:t>
            </a:r>
          </a:p>
        </p:txBody>
      </p:sp>
    </p:spTree>
    <p:extLst>
      <p:ext uri="{BB962C8B-B14F-4D97-AF65-F5344CB8AC3E}">
        <p14:creationId xmlns:p14="http://schemas.microsoft.com/office/powerpoint/2010/main" val="34099634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FEBFE1AC-AF18-4B3C-95CC-F1FBA6A0B2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0224146"/>
              </p:ext>
            </p:extLst>
          </p:nvPr>
        </p:nvGraphicFramePr>
        <p:xfrm>
          <a:off x="586740" y="218793"/>
          <a:ext cx="11018520" cy="6362629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5504688">
                  <a:extLst>
                    <a:ext uri="{9D8B030D-6E8A-4147-A177-3AD203B41FA5}">
                      <a16:colId xmlns:a16="http://schemas.microsoft.com/office/drawing/2014/main" val="3732225188"/>
                    </a:ext>
                  </a:extLst>
                </a:gridCol>
                <a:gridCol w="5513832">
                  <a:extLst>
                    <a:ext uri="{9D8B030D-6E8A-4147-A177-3AD203B41FA5}">
                      <a16:colId xmlns:a16="http://schemas.microsoft.com/office/drawing/2014/main" val="416243782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Задача № 1.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Задача № 1.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34170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Айыына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ыйаа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ына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2 </a:t>
                      </a: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буут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а5ата – 1 </a:t>
                      </a: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хаа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ах, </a:t>
                      </a: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ийэтэ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– 5 </a:t>
                      </a: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тымтай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3 </a:t>
                      </a: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мээрэй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 Υ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ү</a:t>
                      </a:r>
                      <a:r>
                        <a:rPr lang="ru-RU" sz="2000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a:t>ѳ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 </a:t>
                      </a: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холбоон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ыйаа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ыннара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хас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киилэ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эбитий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?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Ньургун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кылыйан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2 м 4 </a:t>
                      </a: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дм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6 см </a:t>
                      </a: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ыстанар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куобахтаан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2 м 5 </a:t>
                      </a: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дм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2 см, </a:t>
                      </a: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атаралаан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3 м 2 </a:t>
                      </a: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дм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3 см </a:t>
                      </a: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ыстанар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Уопсайа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тѳ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ѳну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ойоруй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5728332"/>
                  </a:ext>
                </a:extLst>
              </a:tr>
              <a:tr h="266274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0638701"/>
                  </a:ext>
                </a:extLst>
              </a:tr>
              <a:tr h="198684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Сперва вспомним якутские меры тяжести: 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буут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– 16 кг, 1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хаа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ах – 80 кг, 1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тымтай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– 10 кг, 1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мээрэй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– 1 кг.  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Айыына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 16 +16=32 кг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а5ата: 80 кг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ийэтэ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 10+10+10+10+10 + 1+1+1=53 кг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З2+80+53=165 кг. Ответ: У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r>
                        <a:rPr lang="ru-RU" sz="1400" dirty="0" err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a:t>ѳн</a:t>
                      </a:r>
                      <a:r>
                        <a:rPr lang="ru-RU" sz="1400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a:t> </a:t>
                      </a:r>
                      <a:r>
                        <a:rPr lang="ru-RU" sz="1400" dirty="0" err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a:t>холбоон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165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киилэ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м 4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дм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6 см + 2 м 5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дм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2 см + 3м 2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дм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3 см   = 8 м 2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дм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1 см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кылыы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+    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куобах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+    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атара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=    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уопсайа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Ответ: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Ньургун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уопсайа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8 м 2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дм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1 см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ойор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7868908"/>
                  </a:ext>
                </a:extLst>
              </a:tr>
            </a:tbl>
          </a:graphicData>
        </a:graphic>
      </p:graphicFrame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35B414E-6202-451F-AF0A-C78A77EDC0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54999" y="1927432"/>
            <a:ext cx="3557365" cy="257683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324A07A-DA62-4C48-939A-6FB9622C40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2383" y="1907531"/>
            <a:ext cx="5019675" cy="259673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4458753-5111-43C6-8A7D-8A2465CD5D5E}"/>
              </a:ext>
            </a:extLst>
          </p:cNvPr>
          <p:cNvSpPr txBox="1"/>
          <p:nvPr/>
        </p:nvSpPr>
        <p:spPr>
          <a:xfrm>
            <a:off x="3118399" y="4136318"/>
            <a:ext cx="778933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/>
              <a:t>2 </a:t>
            </a:r>
            <a:r>
              <a:rPr lang="ru-RU" dirty="0" err="1"/>
              <a:t>буут</a:t>
            </a:r>
            <a:endParaRPr lang="ru-RU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136D25C-6E90-4A8E-96B1-11EC6BB70D72}"/>
              </a:ext>
            </a:extLst>
          </p:cNvPr>
          <p:cNvSpPr/>
          <p:nvPr/>
        </p:nvSpPr>
        <p:spPr>
          <a:xfrm>
            <a:off x="1579635" y="4134934"/>
            <a:ext cx="1008802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хаа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ах</a:t>
            </a:r>
            <a:endParaRPr lang="ru-RU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B7CA983A-657F-4122-922A-BFAA7BD623F8}"/>
              </a:ext>
            </a:extLst>
          </p:cNvPr>
          <p:cNvSpPr/>
          <p:nvPr/>
        </p:nvSpPr>
        <p:spPr>
          <a:xfrm>
            <a:off x="4019776" y="4134934"/>
            <a:ext cx="2012282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тымтай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мээрэй</a:t>
            </a:r>
            <a:endParaRPr lang="ru-RU" dirty="0"/>
          </a:p>
        </p:txBody>
      </p:sp>
      <p:sp>
        <p:nvSpPr>
          <p:cNvPr id="11" name="Стрелка: вверх 10">
            <a:extLst>
              <a:ext uri="{FF2B5EF4-FFF2-40B4-BE49-F238E27FC236}">
                <a16:creationId xmlns:a16="http://schemas.microsoft.com/office/drawing/2014/main" id="{8B4EEAE5-56F7-4FD5-A01B-514DEDA4C94A}"/>
              </a:ext>
            </a:extLst>
          </p:cNvPr>
          <p:cNvSpPr/>
          <p:nvPr/>
        </p:nvSpPr>
        <p:spPr>
          <a:xfrm>
            <a:off x="6513689" y="4933244"/>
            <a:ext cx="349955" cy="14675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: вверх 11">
            <a:extLst>
              <a:ext uri="{FF2B5EF4-FFF2-40B4-BE49-F238E27FC236}">
                <a16:creationId xmlns:a16="http://schemas.microsoft.com/office/drawing/2014/main" id="{04956676-EFD2-4187-B446-E7B35F96D142}"/>
              </a:ext>
            </a:extLst>
          </p:cNvPr>
          <p:cNvSpPr/>
          <p:nvPr/>
        </p:nvSpPr>
        <p:spPr>
          <a:xfrm>
            <a:off x="7715956" y="4938888"/>
            <a:ext cx="349955" cy="14675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: вверх 12">
            <a:extLst>
              <a:ext uri="{FF2B5EF4-FFF2-40B4-BE49-F238E27FC236}">
                <a16:creationId xmlns:a16="http://schemas.microsoft.com/office/drawing/2014/main" id="{65DF99E6-4FAE-42D1-AEB2-6241B51EB988}"/>
              </a:ext>
            </a:extLst>
          </p:cNvPr>
          <p:cNvSpPr/>
          <p:nvPr/>
        </p:nvSpPr>
        <p:spPr>
          <a:xfrm>
            <a:off x="8743245" y="4933244"/>
            <a:ext cx="349955" cy="14675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: вверх 13">
            <a:extLst>
              <a:ext uri="{FF2B5EF4-FFF2-40B4-BE49-F238E27FC236}">
                <a16:creationId xmlns:a16="http://schemas.microsoft.com/office/drawing/2014/main" id="{7BAABF06-A375-4ACD-AB03-436320A03126}"/>
              </a:ext>
            </a:extLst>
          </p:cNvPr>
          <p:cNvSpPr/>
          <p:nvPr/>
        </p:nvSpPr>
        <p:spPr>
          <a:xfrm>
            <a:off x="9945512" y="4933244"/>
            <a:ext cx="349955" cy="14675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8169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12C28189-05A9-4D1B-B5C1-0461899416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1377543"/>
              </p:ext>
            </p:extLst>
          </p:nvPr>
        </p:nvGraphicFramePr>
        <p:xfrm>
          <a:off x="914186" y="820914"/>
          <a:ext cx="10002169" cy="5924224"/>
        </p:xfrm>
        <a:graphic>
          <a:graphicData uri="http://schemas.openxmlformats.org/drawingml/2006/table">
            <a:tbl>
              <a:tblPr firstRow="1" firstCol="1" bandRow="1">
                <a:tableStyleId>{22838BEF-8BB2-4498-84A7-C5851F593DF1}</a:tableStyleId>
              </a:tblPr>
              <a:tblGrid>
                <a:gridCol w="575947">
                  <a:extLst>
                    <a:ext uri="{9D8B030D-6E8A-4147-A177-3AD203B41FA5}">
                      <a16:colId xmlns:a16="http://schemas.microsoft.com/office/drawing/2014/main" val="4225165422"/>
                    </a:ext>
                  </a:extLst>
                </a:gridCol>
                <a:gridCol w="4803097">
                  <a:extLst>
                    <a:ext uri="{9D8B030D-6E8A-4147-A177-3AD203B41FA5}">
                      <a16:colId xmlns:a16="http://schemas.microsoft.com/office/drawing/2014/main" val="829885060"/>
                    </a:ext>
                  </a:extLst>
                </a:gridCol>
                <a:gridCol w="2554073">
                  <a:extLst>
                    <a:ext uri="{9D8B030D-6E8A-4147-A177-3AD203B41FA5}">
                      <a16:colId xmlns:a16="http://schemas.microsoft.com/office/drawing/2014/main" val="3388503871"/>
                    </a:ext>
                  </a:extLst>
                </a:gridCol>
                <a:gridCol w="2069052">
                  <a:extLst>
                    <a:ext uri="{9D8B030D-6E8A-4147-A177-3AD203B41FA5}">
                      <a16:colId xmlns:a16="http://schemas.microsoft.com/office/drawing/2014/main" val="2464428395"/>
                    </a:ext>
                  </a:extLst>
                </a:gridCol>
              </a:tblGrid>
              <a:tr h="308215"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№ п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39" marR="42639" marT="0" marB="0"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Элементы знаний и умений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39" marR="4263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Экспериментальная группа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39" marR="4263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Контрольная группа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39" marR="42639" marT="0" marB="0"/>
                </a:tc>
                <a:extLst>
                  <a:ext uri="{0D108BD9-81ED-4DB2-BD59-A6C34878D82A}">
                    <a16:rowId xmlns:a16="http://schemas.microsoft.com/office/drawing/2014/main" val="4102596350"/>
                  </a:ext>
                </a:extLst>
              </a:tr>
              <a:tr h="4687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Частота правильных ответов в %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39" marR="4263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Частота правильных ответов в %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39" marR="42639" marT="0" marB="0"/>
                </a:tc>
                <a:extLst>
                  <a:ext uri="{0D108BD9-81ED-4DB2-BD59-A6C34878D82A}">
                    <a16:rowId xmlns:a16="http://schemas.microsoft.com/office/drawing/2014/main" val="2882156936"/>
                  </a:ext>
                </a:extLst>
              </a:tr>
              <a:tr h="62932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39" marR="4263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Умение правильно рисовать фигуры девочки в национальном платье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39" marR="4263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100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39" marR="4263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100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39" marR="42639" marT="0" marB="0"/>
                </a:tc>
                <a:extLst>
                  <a:ext uri="{0D108BD9-81ED-4DB2-BD59-A6C34878D82A}">
                    <a16:rowId xmlns:a16="http://schemas.microsoft.com/office/drawing/2014/main" val="3227302526"/>
                  </a:ext>
                </a:extLst>
              </a:tr>
              <a:tr h="46877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2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39" marR="4263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Определение уровня знания о якутских сказках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39" marR="4263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75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39" marR="4263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85,71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39" marR="42639" marT="0" marB="0"/>
                </a:tc>
                <a:extLst>
                  <a:ext uri="{0D108BD9-81ED-4DB2-BD59-A6C34878D82A}">
                    <a16:rowId xmlns:a16="http://schemas.microsoft.com/office/drawing/2014/main" val="1012229409"/>
                  </a:ext>
                </a:extLst>
              </a:tr>
              <a:tr h="7898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3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39" marR="4263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Определение уровня знания об основных традициях и обрядов проводимых во время ысыаха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39" marR="4263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62,5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39" marR="4263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85,71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39" marR="42639" marT="0" marB="0"/>
                </a:tc>
                <a:extLst>
                  <a:ext uri="{0D108BD9-81ED-4DB2-BD59-A6C34878D82A}">
                    <a16:rowId xmlns:a16="http://schemas.microsoft.com/office/drawing/2014/main" val="1015558900"/>
                  </a:ext>
                </a:extLst>
              </a:tr>
              <a:tr h="62932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4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39" marR="4263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Определение уровня знания о жилищах коренных жителей Якутии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39" marR="4263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37,5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39" marR="4263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71,42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39" marR="42639" marT="0" marB="0"/>
                </a:tc>
                <a:extLst>
                  <a:ext uri="{0D108BD9-81ED-4DB2-BD59-A6C34878D82A}">
                    <a16:rowId xmlns:a16="http://schemas.microsoft.com/office/drawing/2014/main" val="3737919483"/>
                  </a:ext>
                </a:extLst>
              </a:tr>
              <a:tr h="62932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5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39" marR="4263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Умение давать обоснованный ответ на вопросы по якутским блюдам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39" marR="4263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62,5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39" marR="4263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85,71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39" marR="42639" marT="0" marB="0"/>
                </a:tc>
                <a:extLst>
                  <a:ext uri="{0D108BD9-81ED-4DB2-BD59-A6C34878D82A}">
                    <a16:rowId xmlns:a16="http://schemas.microsoft.com/office/drawing/2014/main" val="617635916"/>
                  </a:ext>
                </a:extLst>
              </a:tr>
              <a:tr h="7898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6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39" marR="4263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Определение уровня знания о традиционных праздниках народов севера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39" marR="4263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25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39" marR="4263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100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39" marR="42639" marT="0" marB="0"/>
                </a:tc>
                <a:extLst>
                  <a:ext uri="{0D108BD9-81ED-4DB2-BD59-A6C34878D82A}">
                    <a16:rowId xmlns:a16="http://schemas.microsoft.com/office/drawing/2014/main" val="4223927218"/>
                  </a:ext>
                </a:extLst>
              </a:tr>
              <a:tr h="62932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7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39" marR="4263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Определение уровня знания о народах, живущих на территории Якутии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39" marR="4263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62,5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39" marR="4263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71,42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39" marR="42639" marT="0" marB="0"/>
                </a:tc>
                <a:extLst>
                  <a:ext uri="{0D108BD9-81ED-4DB2-BD59-A6C34878D82A}">
                    <a16:rowId xmlns:a16="http://schemas.microsoft.com/office/drawing/2014/main" val="1753969890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id="{58E05E33-8C0D-4072-A560-E19695A974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45331" y="254675"/>
            <a:ext cx="7901337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«Результаты выполнения итогового теста»</a:t>
            </a:r>
            <a:endParaRPr kumimoji="0" lang="ru-RU" altLang="ru-RU" sz="11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91029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F09E189-4BBE-4652-B22B-CD7207321CD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22715"/>
          <a:stretch/>
        </p:blipFill>
        <p:spPr>
          <a:xfrm>
            <a:off x="4493436" y="243"/>
            <a:ext cx="7698564" cy="3346705"/>
          </a:xfrm>
          <a:custGeom>
            <a:avLst/>
            <a:gdLst>
              <a:gd name="connsiteX0" fmla="*/ 1549963 w 7698564"/>
              <a:gd name="connsiteY0" fmla="*/ 0 h 3346705"/>
              <a:gd name="connsiteX1" fmla="*/ 1555540 w 7698564"/>
              <a:gd name="connsiteY1" fmla="*/ 0 h 3346705"/>
              <a:gd name="connsiteX2" fmla="*/ 2621768 w 7698564"/>
              <a:gd name="connsiteY2" fmla="*/ 0 h 3346705"/>
              <a:gd name="connsiteX3" fmla="*/ 6451640 w 7698564"/>
              <a:gd name="connsiteY3" fmla="*/ 0 h 3346705"/>
              <a:gd name="connsiteX4" fmla="*/ 6451640 w 7698564"/>
              <a:gd name="connsiteY4" fmla="*/ 479 h 3346705"/>
              <a:gd name="connsiteX5" fmla="*/ 7698564 w 7698564"/>
              <a:gd name="connsiteY5" fmla="*/ 479 h 3346705"/>
              <a:gd name="connsiteX6" fmla="*/ 7698564 w 7698564"/>
              <a:gd name="connsiteY6" fmla="*/ 3346705 h 3346705"/>
              <a:gd name="connsiteX7" fmla="*/ 0 w 7698564"/>
              <a:gd name="connsiteY7" fmla="*/ 3346705 h 3346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98564" h="3346705">
                <a:moveTo>
                  <a:pt x="1549963" y="0"/>
                </a:moveTo>
                <a:lnTo>
                  <a:pt x="1555540" y="0"/>
                </a:lnTo>
                <a:lnTo>
                  <a:pt x="2621768" y="0"/>
                </a:lnTo>
                <a:lnTo>
                  <a:pt x="6451640" y="0"/>
                </a:lnTo>
                <a:lnTo>
                  <a:pt x="6451640" y="479"/>
                </a:lnTo>
                <a:lnTo>
                  <a:pt x="7698564" y="479"/>
                </a:lnTo>
                <a:lnTo>
                  <a:pt x="7698564" y="3346705"/>
                </a:lnTo>
                <a:lnTo>
                  <a:pt x="0" y="3346705"/>
                </a:lnTo>
                <a:close/>
              </a:path>
            </a:pathLst>
          </a:custGeom>
        </p:spPr>
      </p:pic>
      <p:pic>
        <p:nvPicPr>
          <p:cNvPr id="8" name="Рисунок 7" descr="Изображение выглядит как стол, ребенок, торт, мальчик&#10;&#10;Автоматически созданное описание">
            <a:extLst>
              <a:ext uri="{FF2B5EF4-FFF2-40B4-BE49-F238E27FC236}">
                <a16:creationId xmlns:a16="http://schemas.microsoft.com/office/drawing/2014/main" id="{75411152-DB43-4C8B-9B58-2BB1A08C554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0" b="-1"/>
          <a:stretch/>
        </p:blipFill>
        <p:spPr>
          <a:xfrm>
            <a:off x="20" y="10"/>
            <a:ext cx="5859777" cy="3346695"/>
          </a:xfrm>
          <a:custGeom>
            <a:avLst/>
            <a:gdLst>
              <a:gd name="connsiteX0" fmla="*/ 0 w 5859797"/>
              <a:gd name="connsiteY0" fmla="*/ 0 h 3346705"/>
              <a:gd name="connsiteX1" fmla="*/ 5859797 w 5859797"/>
              <a:gd name="connsiteY1" fmla="*/ 0 h 3346705"/>
              <a:gd name="connsiteX2" fmla="*/ 4309834 w 5859797"/>
              <a:gd name="connsiteY2" fmla="*/ 3346705 h 3346705"/>
              <a:gd name="connsiteX3" fmla="*/ 4304257 w 5859797"/>
              <a:gd name="connsiteY3" fmla="*/ 3346705 h 3346705"/>
              <a:gd name="connsiteX4" fmla="*/ 3238029 w 5859797"/>
              <a:gd name="connsiteY4" fmla="*/ 3346705 h 3346705"/>
              <a:gd name="connsiteX5" fmla="*/ 0 w 5859797"/>
              <a:gd name="connsiteY5" fmla="*/ 3346705 h 3346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59797" h="3346705">
                <a:moveTo>
                  <a:pt x="0" y="0"/>
                </a:moveTo>
                <a:lnTo>
                  <a:pt x="5859797" y="0"/>
                </a:lnTo>
                <a:lnTo>
                  <a:pt x="4309834" y="3346705"/>
                </a:lnTo>
                <a:lnTo>
                  <a:pt x="4304257" y="3346705"/>
                </a:lnTo>
                <a:lnTo>
                  <a:pt x="3238029" y="3346705"/>
                </a:lnTo>
                <a:lnTo>
                  <a:pt x="0" y="3346705"/>
                </a:lnTo>
                <a:close/>
              </a:path>
            </a:pathLst>
          </a:custGeom>
        </p:spPr>
      </p:pic>
      <p:pic>
        <p:nvPicPr>
          <p:cNvPr id="10" name="Рисунок 9" descr="Изображение выглядит как стол, ребенок, мальчик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3BCA77EB-2DF3-4DF3-9F58-833EC9022BB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2" r="-2" b="-2"/>
          <a:stretch/>
        </p:blipFill>
        <p:spPr>
          <a:xfrm>
            <a:off x="6350089" y="3511295"/>
            <a:ext cx="5841911" cy="3346705"/>
          </a:xfrm>
          <a:custGeom>
            <a:avLst/>
            <a:gdLst>
              <a:gd name="connsiteX0" fmla="*/ 1549963 w 5841911"/>
              <a:gd name="connsiteY0" fmla="*/ 0 h 3346705"/>
              <a:gd name="connsiteX1" fmla="*/ 1555540 w 5841911"/>
              <a:gd name="connsiteY1" fmla="*/ 0 h 3346705"/>
              <a:gd name="connsiteX2" fmla="*/ 2621768 w 5841911"/>
              <a:gd name="connsiteY2" fmla="*/ 0 h 3346705"/>
              <a:gd name="connsiteX3" fmla="*/ 5841911 w 5841911"/>
              <a:gd name="connsiteY3" fmla="*/ 0 h 3346705"/>
              <a:gd name="connsiteX4" fmla="*/ 5841911 w 5841911"/>
              <a:gd name="connsiteY4" fmla="*/ 3346705 h 3346705"/>
              <a:gd name="connsiteX5" fmla="*/ 0 w 5841911"/>
              <a:gd name="connsiteY5" fmla="*/ 3346705 h 3346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41911" h="3346705">
                <a:moveTo>
                  <a:pt x="1549963" y="0"/>
                </a:moveTo>
                <a:lnTo>
                  <a:pt x="1555540" y="0"/>
                </a:lnTo>
                <a:lnTo>
                  <a:pt x="2621768" y="0"/>
                </a:lnTo>
                <a:lnTo>
                  <a:pt x="5841911" y="0"/>
                </a:lnTo>
                <a:lnTo>
                  <a:pt x="5841911" y="3346705"/>
                </a:lnTo>
                <a:lnTo>
                  <a:pt x="0" y="3346705"/>
                </a:lnTo>
                <a:close/>
              </a:path>
            </a:pathLst>
          </a:custGeom>
        </p:spPr>
      </p:pic>
      <p:pic>
        <p:nvPicPr>
          <p:cNvPr id="4" name="Рисунок 3" descr="Изображение выглядит как человек, стена, группа, в позе&#10;&#10;Автоматически созданное описание">
            <a:extLst>
              <a:ext uri="{FF2B5EF4-FFF2-40B4-BE49-F238E27FC236}">
                <a16:creationId xmlns:a16="http://schemas.microsoft.com/office/drawing/2014/main" id="{E37FB9C6-4059-4CB9-A32D-119617F249C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26" r="-2" b="6689"/>
          <a:stretch/>
        </p:blipFill>
        <p:spPr>
          <a:xfrm>
            <a:off x="20" y="3511295"/>
            <a:ext cx="7698544" cy="3346705"/>
          </a:xfrm>
          <a:custGeom>
            <a:avLst/>
            <a:gdLst>
              <a:gd name="connsiteX0" fmla="*/ 0 w 7698564"/>
              <a:gd name="connsiteY0" fmla="*/ 0 h 3346705"/>
              <a:gd name="connsiteX1" fmla="*/ 7698564 w 7698564"/>
              <a:gd name="connsiteY1" fmla="*/ 0 h 3346705"/>
              <a:gd name="connsiteX2" fmla="*/ 6148601 w 7698564"/>
              <a:gd name="connsiteY2" fmla="*/ 3346705 h 3346705"/>
              <a:gd name="connsiteX3" fmla="*/ 6143024 w 7698564"/>
              <a:gd name="connsiteY3" fmla="*/ 3346705 h 3346705"/>
              <a:gd name="connsiteX4" fmla="*/ 5076796 w 7698564"/>
              <a:gd name="connsiteY4" fmla="*/ 3346705 h 3346705"/>
              <a:gd name="connsiteX5" fmla="*/ 1246924 w 7698564"/>
              <a:gd name="connsiteY5" fmla="*/ 3346705 h 3346705"/>
              <a:gd name="connsiteX6" fmla="*/ 1246924 w 7698564"/>
              <a:gd name="connsiteY6" fmla="*/ 3346226 h 3346705"/>
              <a:gd name="connsiteX7" fmla="*/ 0 w 7698564"/>
              <a:gd name="connsiteY7" fmla="*/ 3346226 h 3346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98564" h="3346705">
                <a:moveTo>
                  <a:pt x="0" y="0"/>
                </a:moveTo>
                <a:lnTo>
                  <a:pt x="7698564" y="0"/>
                </a:lnTo>
                <a:lnTo>
                  <a:pt x="6148601" y="3346705"/>
                </a:lnTo>
                <a:lnTo>
                  <a:pt x="6143024" y="3346705"/>
                </a:lnTo>
                <a:lnTo>
                  <a:pt x="5076796" y="3346705"/>
                </a:lnTo>
                <a:lnTo>
                  <a:pt x="1246924" y="3346705"/>
                </a:lnTo>
                <a:lnTo>
                  <a:pt x="1246924" y="3346226"/>
                </a:lnTo>
                <a:lnTo>
                  <a:pt x="0" y="334622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169379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i.pinimg.com/736x/2d/f3/83/2df383a01857e50b0cd1404f1e07eb10.jpg">
            <a:extLst>
              <a:ext uri="{FF2B5EF4-FFF2-40B4-BE49-F238E27FC236}">
                <a16:creationId xmlns:a16="http://schemas.microsoft.com/office/drawing/2014/main" id="{9621E449-C3CD-4D86-B68C-21991E5C793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02" b="42311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Freeform 5">
            <a:extLst>
              <a:ext uri="{FF2B5EF4-FFF2-40B4-BE49-F238E27FC236}">
                <a16:creationId xmlns:a16="http://schemas.microsoft.com/office/drawing/2014/main" id="{87CC2527-562A-4F69-B487-4371E5B243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7488621" y="2277613"/>
            <a:ext cx="4703379" cy="4580387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50800" cap="sq" cmpd="dbl">
            <a:noFill/>
            <a:miter lim="800000"/>
          </a:ln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BCE98A4-13B5-44BA-A164-7F2DDA6EBFFF}"/>
              </a:ext>
            </a:extLst>
          </p:cNvPr>
          <p:cNvSpPr txBox="1"/>
          <p:nvPr/>
        </p:nvSpPr>
        <p:spPr>
          <a:xfrm>
            <a:off x="8022020" y="3239813"/>
            <a:ext cx="3852041" cy="183405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СПАСИБО ЗА ВНИМАНИЕ</a:t>
            </a:r>
            <a:r>
              <a:rPr lang="ru-RU" sz="40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…</a:t>
            </a:r>
            <a:endParaRPr lang="en-US" sz="40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BCDAEC91-5BCE-4B55-9CC0-43EF94CB73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480331" y="5123793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27499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BB784F0-68C4-44F6-A0A1-B4354303D61C}"/>
              </a:ext>
            </a:extLst>
          </p:cNvPr>
          <p:cNvSpPr/>
          <p:nvPr/>
        </p:nvSpPr>
        <p:spPr>
          <a:xfrm>
            <a:off x="196596" y="537710"/>
            <a:ext cx="1640193" cy="646331"/>
          </a:xfrm>
          <a:prstGeom prst="rect">
            <a:avLst/>
          </a:prstGeom>
          <a:solidFill>
            <a:srgbClr val="FCE1FF"/>
          </a:solidFill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Объект</a:t>
            </a:r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67A25C0-C738-4F05-995A-35F7D65E3922}"/>
              </a:ext>
            </a:extLst>
          </p:cNvPr>
          <p:cNvSpPr/>
          <p:nvPr/>
        </p:nvSpPr>
        <p:spPr>
          <a:xfrm>
            <a:off x="196596" y="3429000"/>
            <a:ext cx="1957908" cy="646331"/>
          </a:xfrm>
          <a:prstGeom prst="rect">
            <a:avLst/>
          </a:prstGeom>
          <a:solidFill>
            <a:srgbClr val="D6FEE2"/>
          </a:solidFill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600" b="1" dirty="0">
                <a:latin typeface="Calibri" panose="020F0502020204030204" pitchFamily="34" charset="0"/>
                <a:cs typeface="Times New Roman" panose="02020603050405020304" pitchFamily="18" charset="0"/>
              </a:rPr>
              <a:t>Предмет</a:t>
            </a: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8AA07D3-F904-4A31-BF5E-9BB85B9B52BE}"/>
              </a:ext>
            </a:extLst>
          </p:cNvPr>
          <p:cNvSpPr/>
          <p:nvPr/>
        </p:nvSpPr>
        <p:spPr>
          <a:xfrm>
            <a:off x="2334768" y="537710"/>
            <a:ext cx="9424416" cy="17543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процесс формирования национальной идентичности в образовательном процессе начальной школы</a:t>
            </a:r>
            <a:endParaRPr lang="ru-RU" sz="360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74791F6-973E-4089-ADF1-C39B2B241F5C}"/>
              </a:ext>
            </a:extLst>
          </p:cNvPr>
          <p:cNvSpPr/>
          <p:nvPr/>
        </p:nvSpPr>
        <p:spPr>
          <a:xfrm>
            <a:off x="2334768" y="3442823"/>
            <a:ext cx="9424416" cy="17543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региональный компонент как средство формирования национальной идентичности детей младшего школьного возраста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5673868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557C773-7CA3-4CCD-ACB7-06C64DDA6AAD}"/>
              </a:ext>
            </a:extLst>
          </p:cNvPr>
          <p:cNvSpPr/>
          <p:nvPr/>
        </p:nvSpPr>
        <p:spPr>
          <a:xfrm>
            <a:off x="416052" y="384048"/>
            <a:ext cx="1179362" cy="646331"/>
          </a:xfrm>
          <a:prstGeom prst="rect">
            <a:avLst/>
          </a:prstGeom>
          <a:solidFill>
            <a:srgbClr val="FEFEA8"/>
          </a:solidFill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600" b="1" dirty="0">
                <a:latin typeface="Calibri" panose="020F0502020204030204" pitchFamily="34" charset="0"/>
                <a:cs typeface="Times New Roman" panose="02020603050405020304" pitchFamily="18" charset="0"/>
              </a:rPr>
              <a:t>Цель</a:t>
            </a:r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AA3D68C-B98A-49EB-94DD-6F4617C9F2D0}"/>
              </a:ext>
            </a:extLst>
          </p:cNvPr>
          <p:cNvSpPr/>
          <p:nvPr/>
        </p:nvSpPr>
        <p:spPr>
          <a:xfrm>
            <a:off x="2313432" y="384048"/>
            <a:ext cx="8951976" cy="296741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выявить и экспериментально проверить эффективность педагогических условий формирования национальной идентичности младших школьников в образовательном процессе начальной школы.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s://imageog.flaticon.com/icons/png/512/283/283490.png?size=1200x630f&amp;pad=10,10,10,10&amp;ext=png&amp;bg=FFFFFFFF">
            <a:extLst>
              <a:ext uri="{FF2B5EF4-FFF2-40B4-BE49-F238E27FC236}">
                <a16:creationId xmlns:a16="http://schemas.microsoft.com/office/drawing/2014/main" id="{93539C12-F2E5-4326-97FE-2665A78910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0592" y="520065"/>
            <a:ext cx="1214414" cy="637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78829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605C027-7FCF-4720-8AB8-2DEEC2DCDA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266" y="462708"/>
            <a:ext cx="11274420" cy="6300479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1599D68-A4E6-4108-87D5-9A253B906866}"/>
              </a:ext>
            </a:extLst>
          </p:cNvPr>
          <p:cNvSpPr/>
          <p:nvPr/>
        </p:nvSpPr>
        <p:spPr>
          <a:xfrm>
            <a:off x="1222873" y="4691499"/>
            <a:ext cx="10639844" cy="1704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учебно-воспитательная система выступает основным компонентом этнокультурного образования младших школьников и будет осуществляться на основе взаимодействия на общечеловеческих принципах морали и нравственности, принципов этнокультурной направленности образовательного процесса.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2791E60-408F-4D6D-8E48-E8CA228A596B}"/>
              </a:ext>
            </a:extLst>
          </p:cNvPr>
          <p:cNvSpPr/>
          <p:nvPr/>
        </p:nvSpPr>
        <p:spPr>
          <a:xfrm>
            <a:off x="3888954" y="2546714"/>
            <a:ext cx="7926645" cy="1894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50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силивается воспитывающая функция учебных предметов наполнением, особенностями природно-географических, этнографических, исторических, религиозных и народно-хозяйственных особенностей региона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как содержательный компонент в процесс педагогического взаимодействия с детьми младшего школьного возраста;</a:t>
            </a:r>
            <a:endParaRPr lang="ru-RU" sz="1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7985275-015E-48A1-A0B7-2E8961A61E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4560" y="440963"/>
            <a:ext cx="1990725" cy="40005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A5EA124-BACF-4F6A-9394-595D273609CE}"/>
              </a:ext>
            </a:extLst>
          </p:cNvPr>
          <p:cNvSpPr/>
          <p:nvPr/>
        </p:nvSpPr>
        <p:spPr>
          <a:xfrm>
            <a:off x="335673" y="300545"/>
            <a:ext cx="2121087" cy="646331"/>
          </a:xfrm>
          <a:prstGeom prst="rect">
            <a:avLst/>
          </a:prstGeom>
          <a:solidFill>
            <a:srgbClr val="DED9FF"/>
          </a:solidFill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600" b="1" dirty="0">
                <a:latin typeface="Calibri" panose="020F0502020204030204" pitchFamily="34" charset="0"/>
                <a:cs typeface="Times New Roman" panose="02020603050405020304" pitchFamily="18" charset="0"/>
              </a:rPr>
              <a:t>Гипотеза</a:t>
            </a:r>
            <a:endParaRPr lang="ru-RU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031470D6-1C6A-406E-BE91-3E3D5EC9473A}"/>
              </a:ext>
            </a:extLst>
          </p:cNvPr>
          <p:cNvSpPr/>
          <p:nvPr/>
        </p:nvSpPr>
        <p:spPr>
          <a:xfrm>
            <a:off x="7094862" y="877430"/>
            <a:ext cx="472073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проектируется этнокультурная среда, наполненная воспитательным содержанием народных традиций саха;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23357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F040DF1-9458-40A2-8F70-4E926C03F1CC}"/>
              </a:ext>
            </a:extLst>
          </p:cNvPr>
          <p:cNvSpPr/>
          <p:nvPr/>
        </p:nvSpPr>
        <p:spPr>
          <a:xfrm>
            <a:off x="335673" y="300545"/>
            <a:ext cx="1749159" cy="646331"/>
          </a:xfrm>
          <a:prstGeom prst="rect">
            <a:avLst/>
          </a:prstGeom>
          <a:solidFill>
            <a:srgbClr val="C6F1FE"/>
          </a:solidFill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600" b="1" dirty="0">
                <a:latin typeface="Calibri" panose="020F0502020204030204" pitchFamily="34" charset="0"/>
                <a:cs typeface="Times New Roman" panose="02020603050405020304" pitchFamily="18" charset="0"/>
              </a:rPr>
              <a:t>Задачи</a:t>
            </a:r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E125E47-9933-45D9-B7DD-4A699B72E3E1}"/>
              </a:ext>
            </a:extLst>
          </p:cNvPr>
          <p:cNvSpPr/>
          <p:nvPr/>
        </p:nvSpPr>
        <p:spPr>
          <a:xfrm>
            <a:off x="4664964" y="2019825"/>
            <a:ext cx="3617976" cy="1525418"/>
          </a:xfrm>
          <a:prstGeom prst="rect">
            <a:avLst/>
          </a:prstGeom>
          <a:ln/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Раскрыть сущность психолого-педагогических основ формирования национальной идентичности младших школьников;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BFE95B6-FBE6-4B0C-BB74-BCE512853370}"/>
              </a:ext>
            </a:extLst>
          </p:cNvPr>
          <p:cNvSpPr/>
          <p:nvPr/>
        </p:nvSpPr>
        <p:spPr>
          <a:xfrm>
            <a:off x="3477577" y="3711527"/>
            <a:ext cx="5748719" cy="1156086"/>
          </a:xfrm>
          <a:prstGeom prst="rect">
            <a:avLst/>
          </a:prstGeom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Определить особенности формирования национальной идентичности средствами регионального компонента у младших школьников;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B972EAA-B4F9-4220-A3EA-0E74AA9EBB96}"/>
              </a:ext>
            </a:extLst>
          </p:cNvPr>
          <p:cNvSpPr/>
          <p:nvPr/>
        </p:nvSpPr>
        <p:spPr>
          <a:xfrm>
            <a:off x="2313432" y="5011916"/>
            <a:ext cx="8321040" cy="1289071"/>
          </a:xfrm>
          <a:prstGeom prst="rect">
            <a:avLst/>
          </a:prstGeom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Разработать и адаптировать опытно-экспериментальную программу и методики исследования национальной идентичности у детей младшего школьного возраста на основе этнокультурных традиций народов саха.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Picture 2" descr="https://cdn.pixabay.com/photo/2018/01/30/12/07/bulb-3118633_1280.png">
            <a:extLst>
              <a:ext uri="{FF2B5EF4-FFF2-40B4-BE49-F238E27FC236}">
                <a16:creationId xmlns:a16="http://schemas.microsoft.com/office/drawing/2014/main" id="{D654E7DC-85D2-4722-B60D-137D879891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826" y="122758"/>
            <a:ext cx="2660251" cy="1995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31754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archive.ysia.ru/wp-content/uploads/2016/08/SHAS0105.jpg">
            <a:extLst>
              <a:ext uri="{FF2B5EF4-FFF2-40B4-BE49-F238E27FC236}">
                <a16:creationId xmlns:a16="http://schemas.microsoft.com/office/drawing/2014/main" id="{9F232B59-223B-4321-81A2-AA4AA19D61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332" y="290226"/>
            <a:ext cx="9525000" cy="3962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B403EEB-3E1E-4A6C-967B-DDEAB8B34788}"/>
              </a:ext>
            </a:extLst>
          </p:cNvPr>
          <p:cNvSpPr/>
          <p:nvPr/>
        </p:nvSpPr>
        <p:spPr>
          <a:xfrm>
            <a:off x="1223332" y="4466951"/>
            <a:ext cx="9525000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Экспериментальная база исследования </a:t>
            </a:r>
          </a:p>
          <a:p>
            <a:pPr algn="ctr"/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МАОУ «Саха политехнический лицей» </a:t>
            </a:r>
          </a:p>
        </p:txBody>
      </p:sp>
    </p:spTree>
    <p:extLst>
      <p:ext uri="{BB962C8B-B14F-4D97-AF65-F5344CB8AC3E}">
        <p14:creationId xmlns:p14="http://schemas.microsoft.com/office/powerpoint/2010/main" val="25047557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человек, в позе, фотография, группа&#10;&#10;Автоматически созданное описание">
            <a:extLst>
              <a:ext uri="{FF2B5EF4-FFF2-40B4-BE49-F238E27FC236}">
                <a16:creationId xmlns:a16="http://schemas.microsoft.com/office/drawing/2014/main" id="{78E4C557-1A99-4DAA-8E09-98AC2FEA73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790" y="138801"/>
            <a:ext cx="10410825" cy="5324475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93D1AFA-DAA1-493F-B9B2-0AF722E3DD16}"/>
              </a:ext>
            </a:extLst>
          </p:cNvPr>
          <p:cNvSpPr/>
          <p:nvPr/>
        </p:nvSpPr>
        <p:spPr>
          <a:xfrm>
            <a:off x="1609344" y="5662262"/>
            <a:ext cx="9528048" cy="57996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эксперименте принимали участие 32 ученика 2 «Б» класса</a:t>
            </a:r>
          </a:p>
        </p:txBody>
      </p:sp>
    </p:spTree>
    <p:extLst>
      <p:ext uri="{BB962C8B-B14F-4D97-AF65-F5344CB8AC3E}">
        <p14:creationId xmlns:p14="http://schemas.microsoft.com/office/powerpoint/2010/main" val="18615899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EB7881E-0B4A-4CBF-ACF4-39DF2255B445}"/>
              </a:ext>
            </a:extLst>
          </p:cNvPr>
          <p:cNvSpPr/>
          <p:nvPr/>
        </p:nvSpPr>
        <p:spPr>
          <a:xfrm>
            <a:off x="271665" y="300545"/>
            <a:ext cx="1456551" cy="646331"/>
          </a:xfrm>
          <a:prstGeom prst="rect">
            <a:avLst/>
          </a:prstGeom>
          <a:solidFill>
            <a:srgbClr val="F1EFFF"/>
          </a:solidFill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600" b="1" dirty="0">
                <a:latin typeface="Calibri" panose="020F0502020204030204" pitchFamily="34" charset="0"/>
                <a:cs typeface="Times New Roman" panose="02020603050405020304" pitchFamily="18" charset="0"/>
              </a:rPr>
              <a:t>Этапы</a:t>
            </a:r>
            <a:endParaRPr lang="ru-RU" dirty="0"/>
          </a:p>
        </p:txBody>
      </p:sp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id="{172C3ABE-3F77-4479-BF60-86BE42E3018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10297726"/>
              </p:ext>
            </p:extLst>
          </p:nvPr>
        </p:nvGraphicFramePr>
        <p:xfrm>
          <a:off x="335673" y="946876"/>
          <a:ext cx="11520654" cy="54616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4908911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1279</Words>
  <Application>Microsoft Office PowerPoint</Application>
  <PresentationFormat>Широкоэкранный</PresentationFormat>
  <Paragraphs>236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1" baseType="lpstr">
      <vt:lpstr>Arial</vt:lpstr>
      <vt:lpstr>Calibri</vt:lpstr>
      <vt:lpstr>Calibri Light</vt:lpstr>
      <vt:lpstr>Cambria Math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Хастаев Семен Леонидович</dc:creator>
  <cp:lastModifiedBy>Хастаев Семен Леонидович</cp:lastModifiedBy>
  <cp:revision>2</cp:revision>
  <dcterms:created xsi:type="dcterms:W3CDTF">2019-06-09T17:41:17Z</dcterms:created>
  <dcterms:modified xsi:type="dcterms:W3CDTF">2019-06-09T17:59:48Z</dcterms:modified>
</cp:coreProperties>
</file>