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5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4" r:id="rId10"/>
    <p:sldId id="260" r:id="rId11"/>
    <p:sldId id="261" r:id="rId12"/>
    <p:sldId id="275" r:id="rId13"/>
    <p:sldId id="262" r:id="rId14"/>
    <p:sldId id="263" r:id="rId15"/>
    <p:sldId id="264" r:id="rId16"/>
    <p:sldId id="265" r:id="rId17"/>
    <p:sldId id="266" r:id="rId18"/>
    <p:sldId id="26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  <p:sldLayoutId id="2147484087" r:id="rId12"/>
    <p:sldLayoutId id="2147484088" r:id="rId13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573016"/>
            <a:ext cx="4173016" cy="79208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Выполнили: Ярышева Ольга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Локоть Дарья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="" xmlns:a16="http://schemas.microsoft.com/office/drawing/2014/main" id="{7BAA0FB0-E6AA-4CD3-9DB1-546665645C23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1403648" y="2449939"/>
            <a:ext cx="70545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 smtClean="0">
                <a:solidFill>
                  <a:schemeClr val="tx2"/>
                </a:solidFill>
                <a:latin typeface="Arial" panose="020B0604020202020204" pitchFamily="34" charset="0"/>
              </a:rPr>
              <a:t>«Формирование  </a:t>
            </a:r>
            <a:r>
              <a:rPr lang="ru-RU" altLang="ru-RU" sz="2400" b="1" i="1" dirty="0">
                <a:solidFill>
                  <a:schemeClr val="tx2"/>
                </a:solidFill>
                <a:latin typeface="Arial" panose="020B0604020202020204" pitchFamily="34" charset="0"/>
              </a:rPr>
              <a:t>исследовательских умений младших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xmlns="" val="137062775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63467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Этапы реализации проекта</a:t>
            </a:r>
            <a:br>
              <a:rPr lang="ru-RU" sz="3200" dirty="0">
                <a:solidFill>
                  <a:schemeClr val="accent2"/>
                </a:solidFill>
              </a:rPr>
            </a:b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80728"/>
            <a:ext cx="748883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1.Подготовительный </a:t>
            </a:r>
          </a:p>
          <a:p>
            <a:pPr algn="ctr"/>
            <a:r>
              <a:rPr lang="ru-RU" sz="2400" dirty="0"/>
              <a:t>На этом этапе осуществлялся подбор эффективных методов, приемов, форм исследовательской деятельности; составление заданий исследовательского характера для проведения практических работ, наблюдений, домашних исследований.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2.Основной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endParaRPr lang="ru-RU" sz="2400" dirty="0" smtClean="0">
              <a:solidFill>
                <a:schemeClr val="accent2"/>
              </a:solidFill>
            </a:endParaRPr>
          </a:p>
          <a:p>
            <a:pPr algn="ctr"/>
            <a:r>
              <a:rPr lang="ru-RU" sz="2400" dirty="0" smtClean="0"/>
              <a:t>На </a:t>
            </a:r>
            <a:r>
              <a:rPr lang="ru-RU" sz="2400" dirty="0"/>
              <a:t>этом этапе осуществляется внедрение технологии исследовательской деятельности на уроках и во внеурочной деятельности в течение 4-х лет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3.Заключительный </a:t>
            </a:r>
            <a:endParaRPr lang="ru-RU" sz="2400" b="1" dirty="0" smtClean="0">
              <a:solidFill>
                <a:schemeClr val="accent2"/>
              </a:solidFill>
            </a:endParaRPr>
          </a:p>
          <a:p>
            <a:pPr algn="ctr"/>
            <a:r>
              <a:rPr lang="ru-RU" sz="2400" dirty="0"/>
              <a:t>На этом этапе планируется обобщить результаты, сделать выводы о подтверждении или </a:t>
            </a:r>
            <a:r>
              <a:rPr lang="ru-RU" sz="2400" dirty="0" smtClean="0"/>
              <a:t>опровержении гипотезы.</a:t>
            </a: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4</a:t>
            </a:r>
            <a:r>
              <a:rPr lang="ru-RU" sz="2400" b="1" dirty="0">
                <a:solidFill>
                  <a:schemeClr val="accent2"/>
                </a:solidFill>
              </a:rPr>
              <a:t>. Критерии ожидаемого результата</a:t>
            </a:r>
          </a:p>
          <a:p>
            <a:pPr algn="ctr"/>
            <a:r>
              <a:rPr lang="ru-RU" sz="2400" dirty="0" smtClean="0"/>
              <a:t> </a:t>
            </a:r>
          </a:p>
          <a:p>
            <a:pPr algn="ctr"/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632335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173" y="332656"/>
            <a:ext cx="8064896" cy="3960440"/>
          </a:xfrm>
        </p:spPr>
        <p:txBody>
          <a:bodyPr>
            <a:normAutofit fontScale="92500"/>
          </a:bodyPr>
          <a:lstStyle/>
          <a:p>
            <a:pPr marL="3657600" lvl="8" indent="0"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1 КЛАСС</a:t>
            </a:r>
          </a:p>
          <a:p>
            <a:pPr marL="0" indent="0" algn="ctr">
              <a:buNone/>
            </a:pPr>
            <a:r>
              <a:rPr lang="ru-RU" sz="2800" dirty="0" smtClean="0"/>
              <a:t>В </a:t>
            </a:r>
            <a:r>
              <a:rPr lang="ru-RU" sz="2800" dirty="0"/>
              <a:t>первом классе исследовательская работа по полной структуре невозможна, так как дети не умеют читать, писать, анализировать.</a:t>
            </a:r>
          </a:p>
          <a:p>
            <a:pPr marL="0" indent="0" algn="ctr">
              <a:buNone/>
            </a:pPr>
            <a:r>
              <a:rPr lang="ru-RU" sz="2800" dirty="0"/>
              <a:t>Поэтому в первом полугодии я провожу подготовительный этап, в который включаю творческие работы учащихся (рисунки), устные рассказы, в которых дети с помощью учителя постепенно учатся анализировать, рассуждать, выделять главное.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www.culture.ru/storage/images/1d1aafc71760725ffc18572aa206ea1a/fa3905492021a4c501dcb62e3418b43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77072"/>
            <a:ext cx="387762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153653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Первые мини-проекты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214422"/>
            <a:ext cx="281800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596B9~1\AppData\Local\Temp\Rar$DI00.292\20201211_1047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285860"/>
            <a:ext cx="3024713" cy="2500330"/>
          </a:xfrm>
          <a:prstGeom prst="rect">
            <a:avLst/>
          </a:prstGeom>
          <a:noFill/>
        </p:spPr>
      </p:pic>
      <p:pic>
        <p:nvPicPr>
          <p:cNvPr id="1027" name="Picture 3" descr="C:\Users\596B9~1\AppData\Local\Temp\Rar$DI04.498\20201211_1056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000504"/>
            <a:ext cx="2738425" cy="2357454"/>
          </a:xfrm>
          <a:prstGeom prst="rect">
            <a:avLst/>
          </a:prstGeom>
          <a:noFill/>
        </p:spPr>
      </p:pic>
      <p:pic>
        <p:nvPicPr>
          <p:cNvPr id="1028" name="Picture 4" descr="C:\Users\596B9~1\AppData\Local\Temp\Rar$DI00.084\20201211_1048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929066"/>
            <a:ext cx="2786082" cy="23753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453579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7992888" cy="385040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/>
                </a:solidFill>
              </a:rPr>
              <a:t>2 КЛАСС</a:t>
            </a:r>
          </a:p>
          <a:p>
            <a:pPr marL="0" indent="0" algn="ctr">
              <a:buNone/>
            </a:pPr>
            <a:r>
              <a:rPr lang="ru-RU" sz="4500" dirty="0"/>
              <a:t>Во 2 классе на уроках использую поисковые и проблемные методы, предлагаю задания на выявление различных свойств, действий предметов, множества предметов, выявляются причинно-следственные связи, дети обучаются наблюдению и описанию явлений, предметов. Формирую умение видеть проблемы, задавать вопросы, давать определения понятиям, наблюдать, проводить эксперименты.</a:t>
            </a:r>
          </a:p>
          <a:p>
            <a:endParaRPr lang="ru-RU" dirty="0"/>
          </a:p>
        </p:txBody>
      </p:sp>
      <p:pic>
        <p:nvPicPr>
          <p:cNvPr id="5124" name="Picture 4" descr="https://avatars.mds.yandex.net/get-zen_doc/1709225/pub_5d7a45cf98fe7900ad7278e3_5d7b2f22e4fff000c5e1400b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1893" y="3933056"/>
            <a:ext cx="384042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8602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5112568" cy="453650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 </a:t>
            </a:r>
            <a:r>
              <a:rPr lang="ru-RU" b="1" dirty="0">
                <a:solidFill>
                  <a:schemeClr val="accent2"/>
                </a:solidFill>
              </a:rPr>
              <a:t>3 КЛАСС</a:t>
            </a:r>
          </a:p>
          <a:p>
            <a:pPr marL="0" indent="0" algn="ctr">
              <a:buNone/>
            </a:pPr>
            <a:r>
              <a:rPr lang="ru-RU" dirty="0"/>
              <a:t>В третьем классе работа - исследование более расширена и  начинается с первой четверти. Дети могут работать с научной дополнительной литературой (справочники, энциклопедии, сборники), устную информацию преобразовывать в письменную и делать первоначальный анализ полученной информации.</a:t>
            </a:r>
          </a:p>
        </p:txBody>
      </p:sp>
      <p:pic>
        <p:nvPicPr>
          <p:cNvPr id="4" name="Picture 2" descr="https://on-desktop.com/wps/2019People___Children_Little_boy_schoolboy_answers_at_lesson_133315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2736304" cy="244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229867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/>
                </a:solidFill>
              </a:rPr>
              <a:t>4 КЛАСС</a:t>
            </a:r>
          </a:p>
          <a:p>
            <a:pPr marL="0" indent="0" algn="ctr">
              <a:buNone/>
            </a:pPr>
            <a:r>
              <a:rPr lang="ru-RU" dirty="0"/>
              <a:t>В четвёртом классе планирую продолжить работу в данном направлении.</a:t>
            </a:r>
          </a:p>
          <a:p>
            <a:pPr marL="0" indent="0" algn="ctr">
              <a:buNone/>
            </a:pPr>
            <a:r>
              <a:rPr lang="ru-RU" dirty="0"/>
              <a:t>Полезно вводить во всех классах игровые моменты, решение нестандартных задач, заочные путешествия, сказочный, либо другой занимательный материал.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9414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2"/>
                </a:solidFill>
                <a:latin typeface="+mn-lt"/>
              </a:rPr>
              <a:t>Чтобы провести исследование применяю следующую последовательность:</a:t>
            </a:r>
            <a:r>
              <a:rPr lang="ru-RU" sz="3100" dirty="0"/>
              <a:t/>
            </a:r>
            <a:br>
              <a:rPr lang="ru-RU" sz="31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1.Актуализация </a:t>
            </a:r>
            <a:r>
              <a:rPr lang="ru-RU" dirty="0"/>
              <a:t>проблемы.</a:t>
            </a:r>
          </a:p>
          <a:p>
            <a:pPr algn="ctr"/>
            <a:r>
              <a:rPr lang="ru-RU" dirty="0" smtClean="0"/>
              <a:t>2.Определение </a:t>
            </a:r>
            <a:r>
              <a:rPr lang="ru-RU" dirty="0"/>
              <a:t>сферы исследования. </a:t>
            </a:r>
            <a:endParaRPr lang="ru-RU" dirty="0" smtClean="0"/>
          </a:p>
          <a:p>
            <a:pPr algn="ctr"/>
            <a:r>
              <a:rPr lang="ru-RU" dirty="0" smtClean="0"/>
              <a:t>3</a:t>
            </a:r>
            <a:r>
              <a:rPr lang="ru-RU" dirty="0"/>
              <a:t>. Выбор темы исследования. </a:t>
            </a:r>
            <a:endParaRPr lang="ru-RU" dirty="0" smtClean="0"/>
          </a:p>
          <a:p>
            <a:pPr algn="ctr"/>
            <a:r>
              <a:rPr lang="ru-RU" dirty="0" smtClean="0"/>
              <a:t>4</a:t>
            </a:r>
            <a:r>
              <a:rPr lang="ru-RU" dirty="0"/>
              <a:t>. Выработка гипотезы. </a:t>
            </a:r>
            <a:endParaRPr lang="ru-RU" dirty="0" smtClean="0"/>
          </a:p>
          <a:p>
            <a:pPr algn="ctr"/>
            <a:r>
              <a:rPr lang="ru-RU" dirty="0" smtClean="0"/>
              <a:t>5</a:t>
            </a:r>
            <a:r>
              <a:rPr lang="ru-RU" dirty="0"/>
              <a:t>. Выявление и систематизация подходов к решению. </a:t>
            </a:r>
            <a:endParaRPr lang="ru-RU" dirty="0" smtClean="0"/>
          </a:p>
          <a:p>
            <a:pPr algn="ctr"/>
            <a:r>
              <a:rPr lang="ru-RU" dirty="0" smtClean="0"/>
              <a:t>6</a:t>
            </a:r>
            <a:r>
              <a:rPr lang="ru-RU" dirty="0"/>
              <a:t>. Определить последовательность проведения исследования.</a:t>
            </a:r>
          </a:p>
          <a:p>
            <a:pPr algn="ctr"/>
            <a:r>
              <a:rPr lang="ru-RU" dirty="0"/>
              <a:t>7. Сбор и обработка информации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8. Анализ и обобщение полученных материалов</a:t>
            </a:r>
            <a:r>
              <a:rPr lang="ru-RU" dirty="0" smtClean="0"/>
              <a:t>.</a:t>
            </a:r>
            <a:endParaRPr lang="ru-RU" dirty="0"/>
          </a:p>
          <a:p>
            <a:pPr algn="ctr"/>
            <a:r>
              <a:rPr lang="ru-RU" dirty="0"/>
              <a:t>9. Подготовка отчёта.</a:t>
            </a:r>
          </a:p>
          <a:p>
            <a:pPr algn="ctr"/>
            <a:r>
              <a:rPr lang="ru-RU" dirty="0"/>
              <a:t>10. Защита.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1647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4464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/>
                </a:solidFill>
              </a:rPr>
              <a:t>Результативность применения исследовательской технологии можно оценить с помощью следующих критериев:</a:t>
            </a:r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000" dirty="0"/>
              <a:t>Наличие у ученика положительного мотива к деятельности в проблемной ситуации </a:t>
            </a:r>
            <a:r>
              <a:rPr lang="ru-RU" sz="2000" dirty="0" smtClean="0"/>
              <a:t>;</a:t>
            </a:r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Наличие </a:t>
            </a:r>
            <a:r>
              <a:rPr lang="ru-RU" sz="2000" dirty="0"/>
              <a:t>у учащегося положительных изменений в эмоционально-волевой сфере </a:t>
            </a:r>
            <a:r>
              <a:rPr lang="ru-RU" sz="2000" dirty="0" smtClean="0"/>
              <a:t>;</a:t>
            </a:r>
            <a:endParaRPr lang="ru-RU" sz="2000" dirty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000" dirty="0"/>
              <a:t>Переживание учащимися субъективного </a:t>
            </a:r>
            <a:r>
              <a:rPr lang="ru-RU" sz="2000" dirty="0" smtClean="0"/>
              <a:t>открытия;</a:t>
            </a:r>
            <a:endParaRPr lang="ru-RU" sz="2000" dirty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000" dirty="0"/>
              <a:t>Осознание учеником усвоения нового как личностной </a:t>
            </a:r>
            <a:r>
              <a:rPr lang="ru-RU" sz="2000" dirty="0" smtClean="0"/>
              <a:t>ценности;</a:t>
            </a:r>
            <a:endParaRPr lang="ru-RU" sz="2000" dirty="0"/>
          </a:p>
          <a:p>
            <a:pPr marL="342900" lvl="0" indent="-342900" algn="ctr">
              <a:buFont typeface="Arial" panose="020B0604020202020204" pitchFamily="34" charset="0"/>
              <a:buChar char="•"/>
            </a:pPr>
            <a:r>
              <a:rPr lang="ru-RU" sz="2000" dirty="0"/>
              <a:t>Овладение обобщенным способом подхода к решению проблемных </a:t>
            </a:r>
            <a:r>
              <a:rPr lang="ru-RU" sz="2000" dirty="0" smtClean="0"/>
              <a:t>ситуаций</a:t>
            </a:r>
            <a:r>
              <a:rPr lang="ru-RU" sz="2000" dirty="0"/>
              <a:t>.</a:t>
            </a:r>
          </a:p>
        </p:txBody>
      </p:sp>
      <p:pic>
        <p:nvPicPr>
          <p:cNvPr id="2050" name="Picture 2" descr="https://megaboo.ru/upload/009/u948/3/0/prostoi-recept-kak-vyrastit-uspeshnogo-rebenka-picture-norm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3240360" cy="276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2951472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32934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836712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2"/>
                </a:solidFill>
              </a:rPr>
              <a:t>Литература</a:t>
            </a:r>
          </a:p>
          <a:p>
            <a:r>
              <a:rPr lang="ru-RU" sz="1600" dirty="0"/>
              <a:t>1. Аркадьева А.В. Исследовательская деятельность младших школьников // Начальная школа плюс До и После – 2005 г. - №2</a:t>
            </a:r>
          </a:p>
          <a:p>
            <a:r>
              <a:rPr lang="ru-RU" sz="1600" dirty="0"/>
              <a:t>2. </a:t>
            </a:r>
            <a:r>
              <a:rPr lang="ru-RU" sz="1600" dirty="0" err="1"/>
              <a:t>Каравей</a:t>
            </a:r>
            <a:r>
              <a:rPr lang="ru-RU" sz="1600" dirty="0"/>
              <a:t> Т.Н. и др. Младшие школьники проводят исследования. //</a:t>
            </a:r>
          </a:p>
          <a:p>
            <a:r>
              <a:rPr lang="ru-RU" sz="1600" dirty="0"/>
              <a:t>3. Начальное образование . 2005 г -№ 6</a:t>
            </a:r>
          </a:p>
          <a:p>
            <a:r>
              <a:rPr lang="ru-RU" sz="1600" dirty="0"/>
              <a:t>4. Леонтович А.В. В чём отличие исследовательской деятельности от других видов творческой деятельности // Начальная школа плюс До и После – 2005 г - № 1</a:t>
            </a:r>
          </a:p>
          <a:p>
            <a:r>
              <a:rPr lang="ru-RU" sz="1600" dirty="0"/>
              <a:t>5. Савенков А.И. Методика исследовательского обучения младших школьников.</a:t>
            </a:r>
          </a:p>
          <a:p>
            <a:r>
              <a:rPr lang="ru-RU" sz="1600" dirty="0"/>
              <a:t>М.: Издательский дом «Фёдоров», 2006 г.</a:t>
            </a:r>
          </a:p>
          <a:p>
            <a:r>
              <a:rPr lang="ru-RU" sz="1600" dirty="0"/>
              <a:t>6. Сборник программ «Образовательная система «Школа 2100». М.: Издательский дом «</a:t>
            </a:r>
            <a:r>
              <a:rPr lang="ru-RU" sz="1600" dirty="0" err="1"/>
              <a:t>Баласс</a:t>
            </a:r>
            <a:r>
              <a:rPr lang="ru-RU" sz="1600" dirty="0"/>
              <a:t>», 2009 г.</a:t>
            </a:r>
          </a:p>
          <a:p>
            <a:r>
              <a:rPr lang="ru-RU" sz="1600" dirty="0"/>
              <a:t>7. Стандарты второго поколения «Примерная основная образовательная программа образовательного учреждения». М.: Просвещение, 2010 г.</a:t>
            </a:r>
          </a:p>
          <a:p>
            <a:r>
              <a:rPr lang="ru-RU" sz="1600" dirty="0"/>
              <a:t>8. Чутко Н.Я. Формирование учебной деятельности в начальной школе.</a:t>
            </a:r>
          </a:p>
          <a:p>
            <a:r>
              <a:rPr lang="ru-RU" sz="1600" dirty="0"/>
              <a:t>М.: Просвещение, 2007 г.</a:t>
            </a:r>
          </a:p>
          <a:p>
            <a:r>
              <a:rPr lang="ru-RU" sz="1600" dirty="0"/>
              <a:t>9. Интернет – ресурсы</a:t>
            </a:r>
          </a:p>
          <a:p>
            <a:r>
              <a:rPr lang="ru-RU" sz="1600" dirty="0"/>
              <a:t>«Учительская газета» http://www.ug.ru</a:t>
            </a:r>
          </a:p>
          <a:p>
            <a:r>
              <a:rPr lang="ru-RU" sz="1600" dirty="0"/>
              <a:t>Газета Первое сентября http://www.ps.1september.ru</a:t>
            </a:r>
          </a:p>
          <a:p>
            <a:r>
              <a:rPr lang="ru-RU" sz="1600" dirty="0"/>
              <a:t>Газета Начальная школа http://www.nsc. 1september </a:t>
            </a:r>
            <a:r>
              <a:rPr lang="ru-RU" sz="1600" dirty="0" err="1"/>
              <a:t>ru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5079165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3B0457EF-F8A6-422C-AB31-9F8021F9D5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82638" y="887413"/>
            <a:ext cx="7696200" cy="508158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altLang="ru-RU" sz="6600" b="1" dirty="0">
                <a:solidFill>
                  <a:schemeClr val="accent2"/>
                </a:solidFill>
              </a:rPr>
              <a:t>СПАСИБО </a:t>
            </a:r>
          </a:p>
          <a:p>
            <a:pPr algn="ctr" eaLnBrk="1" hangingPunct="1">
              <a:buFontTx/>
              <a:buNone/>
            </a:pPr>
            <a:r>
              <a:rPr lang="ru-RU" altLang="ru-RU" sz="6600" b="1" dirty="0">
                <a:solidFill>
                  <a:schemeClr val="accent2"/>
                </a:solidFill>
              </a:rPr>
              <a:t>ЗА </a:t>
            </a:r>
            <a:r>
              <a:rPr lang="ru-RU" altLang="ru-RU" sz="6600" b="1" dirty="0" smtClean="0">
                <a:solidFill>
                  <a:schemeClr val="accent2"/>
                </a:solidFill>
              </a:rPr>
              <a:t>ВНИМАНИЕ</a:t>
            </a:r>
            <a:r>
              <a:rPr lang="ru-RU" altLang="ru-RU" sz="6600" b="1" dirty="0">
                <a:solidFill>
                  <a:schemeClr val="accent2"/>
                </a:solidFill>
              </a:rPr>
              <a:t>!</a:t>
            </a:r>
          </a:p>
        </p:txBody>
      </p:sp>
      <p:pic>
        <p:nvPicPr>
          <p:cNvPr id="3074" name="Picture 2" descr="https://megaboo.ru/upload/009/u948/2/2/10-sovetov-po-razvitiyu-lichnosti-detei-picture-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80360"/>
            <a:ext cx="5256584" cy="308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642546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 стандарты  начального общего образования нового поколения предполагают внесение значительных изменений в структуру и содержание, цели и задачи образования, смещение акцентов </a:t>
            </a:r>
            <a:r>
              <a:rPr lang="ru-RU" altLang="ru-RU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одной задачи</a:t>
            </a: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вооружить учащегося знаниями, –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другую</a:t>
            </a:r>
            <a:r>
              <a:rPr lang="ru-RU" altLang="ru-RU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b="1" i="1" kern="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него </a:t>
            </a:r>
            <a:r>
              <a:rPr lang="ru-RU" altLang="ru-RU" b="1" i="1" kern="0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общеучебные</a:t>
            </a:r>
            <a:r>
              <a:rPr lang="ru-RU" altLang="ru-RU" b="1" i="1" kern="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и навыки как основу учебной деятельности.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5090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  <a:defRPr/>
            </a:pPr>
            <a:r>
              <a:rPr lang="ru-RU" altLang="ru-RU" b="1" dirty="0">
                <a:solidFill>
                  <a:schemeClr val="accent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Актуальная значимость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темы педагогического проекта заключается в том, что выпускник современной школы должен обладать практико-ориентированными знаниями, необходимыми для успешной интеграции в социум и адаптации в нём. </a:t>
            </a:r>
          </a:p>
          <a:p>
            <a:pPr algn="ctr">
              <a:buNone/>
              <a:defRPr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Ведущую роль должны играть творческие методы обучения. В арсенале инновационных педагогических средств и методов особое место занимает </a:t>
            </a:r>
            <a:r>
              <a:rPr lang="ru-RU" altLang="ru-RU" b="1" i="1" u="sng" dirty="0">
                <a:solidFill>
                  <a:schemeClr val="accent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творческая деятельность.</a:t>
            </a:r>
            <a:r>
              <a:rPr lang="ru-RU" altLang="ru-RU" u="sng" dirty="0">
                <a:solidFill>
                  <a:schemeClr val="accent2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2946651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5">
            <a:extLst>
              <a:ext uri="{FF2B5EF4-FFF2-40B4-BE49-F238E27FC236}">
                <a16:creationId xmlns="" xmlns:a16="http://schemas.microsoft.com/office/drawing/2014/main" id="{D8660373-8B7E-4466-98CD-8473F1AD74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55576" y="1484784"/>
            <a:ext cx="7571184" cy="18002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norm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Объект исследования </a:t>
            </a:r>
            <a:r>
              <a:rPr lang="ru-RU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Segoe UI Historic" panose="020B0502040204020203" pitchFamily="34" charset="0"/>
              </a:rPr>
              <a:t>процесс формирования </a:t>
            </a:r>
            <a:endParaRPr lang="ru-RU" altLang="en-US" sz="2400" dirty="0" smtClean="0">
              <a:solidFill>
                <a:srgbClr val="000000"/>
              </a:solidFill>
              <a:latin typeface="Times New Roman" panose="02020603050405020304" pitchFamily="18" charset="0"/>
              <a:cs typeface="Segoe UI Historic" panose="020B0502040204020203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Segoe UI Historic" panose="020B0502040204020203" pitchFamily="34" charset="0"/>
              </a:rPr>
              <a:t>исследовательских </a:t>
            </a:r>
            <a:r>
              <a:rPr lang="ru-RU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Segoe UI Historic" panose="020B0502040204020203" pitchFamily="34" charset="0"/>
              </a:rPr>
              <a:t>умений у младших школьников</a:t>
            </a:r>
            <a:r>
              <a:rPr lang="ru-RU" altLang="en-US" dirty="0">
                <a:solidFill>
                  <a:srgbClr val="000000"/>
                </a:solidFill>
                <a:latin typeface="Times New Roman" panose="02020603050405020304" pitchFamily="18" charset="0"/>
                <a:cs typeface="Segoe UI Historic" panose="020B0502040204020203" pitchFamily="34" charset="0"/>
              </a:rPr>
              <a:t>.</a:t>
            </a:r>
            <a:endParaRPr lang="ru-RU" altLang="en-US" dirty="0">
              <a:latin typeface="Times New Roman" panose="02020603050405020304" pitchFamily="18" charset="0"/>
              <a:cs typeface="Segoe UI Historic" panose="020B0502040204020203" pitchFamily="34" charset="0"/>
            </a:endParaRPr>
          </a:p>
        </p:txBody>
      </p:sp>
      <p:sp>
        <p:nvSpPr>
          <p:cNvPr id="5" name="AutoShape 5">
            <a:extLst>
              <a:ext uri="{FF2B5EF4-FFF2-40B4-BE49-F238E27FC236}">
                <a16:creationId xmlns="" xmlns:a16="http://schemas.microsoft.com/office/drawing/2014/main" id="{3EA93ACC-EB68-430E-95B0-333A19293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3645024"/>
            <a:ext cx="7560839" cy="201622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005064"/>
            <a:ext cx="669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chemeClr val="accent2"/>
                </a:solidFill>
              </a:rPr>
              <a:t>Предмет исследования </a:t>
            </a:r>
            <a:r>
              <a:rPr lang="ru-RU" altLang="en-US" sz="2800" dirty="0">
                <a:solidFill>
                  <a:srgbClr val="000000"/>
                </a:solidFill>
                <a:latin typeface="Sitka Heading" panose="02000505000000020004" pitchFamily="2" charset="0"/>
                <a:cs typeface="Times New Roman" panose="02020603050405020304" pitchFamily="18" charset="0"/>
              </a:rPr>
              <a:t>условия формирования исследовательских умений у младших школьников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094950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>
            <a:extLst>
              <a:ext uri="{FF2B5EF4-FFF2-40B4-BE49-F238E27FC236}">
                <a16:creationId xmlns="" xmlns:a16="http://schemas.microsoft.com/office/drawing/2014/main" id="{6B5D176E-396B-4540-8F3A-9D6BAC687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506527"/>
            <a:ext cx="7721600" cy="292247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  <p:sp>
        <p:nvSpPr>
          <p:cNvPr id="7171" name="AutoShape 5">
            <a:extLst>
              <a:ext uri="{FF2B5EF4-FFF2-40B4-BE49-F238E27FC236}">
                <a16:creationId xmlns="" xmlns:a16="http://schemas.microsoft.com/office/drawing/2014/main" id="{E0C80F86-C813-4CBA-9CC3-B69CB271D5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3645024"/>
            <a:ext cx="6861175" cy="23812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  <p:sp>
        <p:nvSpPr>
          <p:cNvPr id="6152" name="Прямоугольник 23">
            <a:extLst>
              <a:ext uri="{FF2B5EF4-FFF2-40B4-BE49-F238E27FC236}">
                <a16:creationId xmlns="" xmlns:a16="http://schemas.microsoft.com/office/drawing/2014/main" id="{403C1585-9C32-4077-BA95-A15E7925E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562730"/>
            <a:ext cx="6335935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95000"/>
                    <a:lumOff val="5000"/>
                  </a:schemeClr>
                </a:solidFill>
                <a:latin typeface="+mn-lt"/>
              </a:rPr>
              <a:t>Педагогическая цель: </a:t>
            </a:r>
            <a:r>
              <a:rPr lang="ru-RU" sz="2400" dirty="0">
                <a:solidFill>
                  <a:schemeClr val="accent2">
                    <a:lumMod val="95000"/>
                    <a:lumOff val="5000"/>
                  </a:schemeClr>
                </a:solidFill>
                <a:latin typeface="+mn-lt"/>
              </a:rPr>
              <a:t>п</a:t>
            </a:r>
            <a:r>
              <a:rPr lang="ru-RU" sz="2400" dirty="0">
                <a:latin typeface="+mn-lt"/>
              </a:rPr>
              <a:t>овысить уровень качества знаний обучающихся и активную личностную позицию через создание условий, способствующих развитию и совершенствованию исследовательских умений на уроках и во внеурочной деятельности</a:t>
            </a:r>
            <a:r>
              <a:rPr lang="ru-RU" sz="2400" b="1" dirty="0">
                <a:latin typeface="+mn-lt"/>
              </a:rPr>
              <a:t>.</a:t>
            </a:r>
            <a:endParaRPr lang="ru-RU" sz="2400" dirty="0">
              <a:latin typeface="+mn-lt"/>
            </a:endParaRPr>
          </a:p>
          <a:p>
            <a:pPr algn="ctr">
              <a:defRPr/>
            </a:pPr>
            <a:endParaRPr lang="ru-RU" sz="2400" dirty="0">
              <a:latin typeface="+mn-lt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>
              <a:defRPr/>
            </a:pPr>
            <a:endParaRPr lang="en-US" altLang="ru-RU" b="1" dirty="0">
              <a:solidFill>
                <a:schemeClr val="accent2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6153" name="Прямоугольник 24">
            <a:extLst>
              <a:ext uri="{FF2B5EF4-FFF2-40B4-BE49-F238E27FC236}">
                <a16:creationId xmlns="" xmlns:a16="http://schemas.microsoft.com/office/drawing/2014/main" id="{095941BB-6182-4FC1-9BF3-8E3974779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9740" y="3902138"/>
            <a:ext cx="576103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defRPr/>
            </a:pPr>
            <a:r>
              <a:rPr lang="ru-RU" altLang="ru-RU" sz="2800" b="1" dirty="0">
                <a:solidFill>
                  <a:schemeClr val="accent2">
                    <a:lumMod val="95000"/>
                    <a:lumOff val="5000"/>
                  </a:schemeClr>
                </a:solidFill>
                <a:latin typeface="+mn-lt"/>
              </a:rPr>
              <a:t>Цель исследования: </a:t>
            </a:r>
            <a:r>
              <a:rPr lang="ru-RU" altLang="ru-RU" sz="2800" dirty="0">
                <a:latin typeface="+mn-lt"/>
              </a:rPr>
              <a:t>о</a:t>
            </a:r>
            <a:r>
              <a:rPr lang="ru-RU" sz="2800" dirty="0">
                <a:latin typeface="+mn-lt"/>
              </a:rPr>
              <a:t>пределить условия формирования исследовательских умений.</a:t>
            </a:r>
          </a:p>
          <a:p>
            <a:pPr algn="ctr">
              <a:defRPr/>
            </a:pPr>
            <a:endParaRPr lang="en-US" altLang="ru-RU" b="1" dirty="0">
              <a:solidFill>
                <a:schemeClr val="accent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05722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03ECA6A-D271-4300-8F6E-DFB208623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577" y="1772816"/>
            <a:ext cx="7777162" cy="36576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chemeClr val="accent2"/>
                </a:solidFill>
              </a:rPr>
              <a:t>Гипотеза:</a:t>
            </a:r>
            <a:r>
              <a:rPr lang="ru-RU" b="1" dirty="0"/>
              <a:t> </a:t>
            </a:r>
            <a:r>
              <a:rPr lang="ru-RU" dirty="0"/>
              <a:t>предполагается, что если у младшего школьника будут сформированы исследовательские умения, то это поможет успешнее обучаться, глубже осмысливать учебные дисциплины.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8195" name="AutoShape 5">
            <a:extLst>
              <a:ext uri="{FF2B5EF4-FFF2-40B4-BE49-F238E27FC236}">
                <a16:creationId xmlns="" xmlns:a16="http://schemas.microsoft.com/office/drawing/2014/main" id="{846E5ED3-B7E7-4FB6-95F7-84B7DD82D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980728"/>
            <a:ext cx="7777163" cy="380682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4434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="" xmlns:a16="http://schemas.microsoft.com/office/drawing/2014/main" id="{F54DF6E3-03DE-452A-B60F-BF9D6585D7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6650" y="476250"/>
            <a:ext cx="6870700" cy="1000125"/>
          </a:xfrm>
        </p:spPr>
        <p:txBody>
          <a:bodyPr>
            <a:normAutofit fontScale="90000"/>
          </a:bodyPr>
          <a:lstStyle/>
          <a:p>
            <a:r>
              <a:rPr lang="ru-RU" altLang="en-US" b="1" dirty="0">
                <a:solidFill>
                  <a:schemeClr val="accent2"/>
                </a:solidFill>
              </a:rPr>
              <a:t>Задачи:</a:t>
            </a:r>
            <a:r>
              <a:rPr lang="ru-RU" altLang="en-US" dirty="0"/>
              <a:t/>
            </a:r>
            <a:br>
              <a:rPr lang="ru-RU" altLang="en-US" dirty="0"/>
            </a:br>
            <a:endParaRPr lang="ru-RU" altLang="en-US" dirty="0"/>
          </a:p>
        </p:txBody>
      </p:sp>
      <p:sp>
        <p:nvSpPr>
          <p:cNvPr id="9219" name="Прямоугольник 3">
            <a:extLst>
              <a:ext uri="{FF2B5EF4-FFF2-40B4-BE49-F238E27FC236}">
                <a16:creationId xmlns="" xmlns:a16="http://schemas.microsoft.com/office/drawing/2014/main" id="{C648A363-8AEF-4038-9973-D591F094A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50" y="1387475"/>
            <a:ext cx="841057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en-US" sz="2000" dirty="0">
                <a:solidFill>
                  <a:srgbClr val="000000"/>
                </a:solidFill>
                <a:latin typeface="Arial" panose="020B0604020202020204" pitchFamily="34" charset="0"/>
                <a:ea typeface="Segoe UI Symbol" panose="020B0502040204020203" pitchFamily="34" charset="0"/>
                <a:cs typeface="Arial" panose="020B0604020202020204" pitchFamily="34" charset="0"/>
                <a:sym typeface="Symbol" panose="05050102010706020507" pitchFamily="18" charset="2"/>
              </a:rPr>
              <a:t></a:t>
            </a:r>
            <a:r>
              <a:rPr lang="ru-RU" altLang="en-US" sz="2000" dirty="0">
                <a:solidFill>
                  <a:srgbClr val="000000"/>
                </a:solidFill>
                <a:latin typeface="Arial" panose="020B0604020202020204" pitchFamily="34" charset="0"/>
                <a:ea typeface="Segoe UI Symbol" panose="020B0502040204020203" pitchFamily="34" charset="0"/>
                <a:cs typeface="Arial" panose="020B0604020202020204" pitchFamily="34" charset="0"/>
              </a:rPr>
              <a:t>    </a:t>
            </a:r>
            <a:r>
              <a:rPr lang="ru-RU" altLang="en-US" sz="20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 </a:t>
            </a:r>
            <a:r>
              <a:rPr lang="ru-RU" altLang="en-US" sz="28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Изучить и проанализировать состояние проблемы  в педагогической теории и практике;</a:t>
            </a:r>
            <a:endParaRPr lang="ru-RU" altLang="en-US" sz="2800" dirty="0">
              <a:latin typeface="+mn-lt"/>
              <a:ea typeface="Segoe UI Symbol" panose="020B0502040204020203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ru-RU" altLang="en-US" sz="32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</a:t>
            </a:r>
            <a:r>
              <a:rPr lang="ru-RU" altLang="en-US" sz="32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 О</a:t>
            </a:r>
            <a:r>
              <a:rPr lang="ru-RU" altLang="en-US" sz="28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существить отбор технологий, методов и приёмов работы по формированию исследовательских умений;</a:t>
            </a:r>
            <a:endParaRPr lang="ru-RU" altLang="en-US" sz="2800" dirty="0">
              <a:latin typeface="+mn-lt"/>
              <a:ea typeface="Segoe UI Symbol" panose="020B0502040204020203" pitchFamily="34" charset="0"/>
              <a:cs typeface="Calibri" panose="020F0502020204030204" pitchFamily="34" charset="0"/>
            </a:endParaRPr>
          </a:p>
          <a:p>
            <a:pPr eaLnBrk="1" hangingPunct="1">
              <a:buSzPts val="1000"/>
            </a:pPr>
            <a:r>
              <a:rPr lang="ru-RU" altLang="en-US" sz="28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         Обучить младших школьников проведению учебных исследований;</a:t>
            </a:r>
            <a:endParaRPr lang="ru-RU" altLang="en-US" sz="2800" dirty="0">
              <a:latin typeface="+mn-lt"/>
              <a:ea typeface="Segoe UI Symbol" panose="020B0502040204020203" pitchFamily="34" charset="0"/>
              <a:cs typeface="Calibri" panose="020F0502020204030204" pitchFamily="34" charset="0"/>
            </a:endParaRPr>
          </a:p>
          <a:p>
            <a:pPr eaLnBrk="1" hangingPunct="1">
              <a:buSzPts val="1000"/>
            </a:pPr>
            <a:r>
              <a:rPr lang="ru-RU" altLang="en-US" sz="2800" dirty="0">
                <a:solidFill>
                  <a:srgbClr val="000000"/>
                </a:solidFill>
                <a:latin typeface="+mn-lt"/>
                <a:ea typeface="Segoe UI Symbol" panose="020B0502040204020203" pitchFamily="34" charset="0"/>
                <a:cs typeface="Calibri" panose="020F0502020204030204" pitchFamily="34" charset="0"/>
              </a:rPr>
              <a:t>         Развивать творческую исследовательскую активность детей.</a:t>
            </a:r>
            <a:endParaRPr lang="ru-RU" altLang="en-US" sz="2800" dirty="0">
              <a:latin typeface="+mn-lt"/>
              <a:ea typeface="Segoe UI Symbol" panose="020B0502040204020203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ru-RU" altLang="en-US" sz="2000" dirty="0">
                <a:solidFill>
                  <a:srgbClr val="000000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/>
            </a:r>
            <a:br>
              <a:rPr lang="ru-RU" altLang="en-US" sz="2000" dirty="0">
                <a:solidFill>
                  <a:srgbClr val="000000"/>
                </a:solidFill>
                <a:latin typeface="Arial" panose="020B0604020202020204" pitchFamily="34" charset="0"/>
                <a:cs typeface="Calibri" panose="020F0502020204030204" pitchFamily="34" charset="0"/>
              </a:rPr>
            </a:br>
            <a:endParaRPr lang="ru-RU" altLang="en-US" dirty="0"/>
          </a:p>
        </p:txBody>
      </p:sp>
      <p:sp>
        <p:nvSpPr>
          <p:cNvPr id="9220" name="AutoShape 5">
            <a:extLst>
              <a:ext uri="{FF2B5EF4-FFF2-40B4-BE49-F238E27FC236}">
                <a16:creationId xmlns="" xmlns:a16="http://schemas.microsoft.com/office/drawing/2014/main" id="{3C2D1416-E464-46E3-BA68-B8EC18471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981075"/>
            <a:ext cx="8224837" cy="46164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  <p:pic>
        <p:nvPicPr>
          <p:cNvPr id="6" name="Picture 4" descr="AN067">
            <a:extLst>
              <a:ext uri="{FF2B5EF4-FFF2-40B4-BE49-F238E27FC236}">
                <a16:creationId xmlns="" xmlns:a16="http://schemas.microsoft.com/office/drawing/2014/main" id="{BB6DDCF5-F5D2-4F9C-9044-212A1511201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929989"/>
            <a:ext cx="2217738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4" descr="Сочинять, рисовать, линия, карандаш, резолюций, scketch, подчеркивание  бесплатно значок из New Year Resolutions Icons">
            <a:extLst>
              <a:ext uri="{FF2B5EF4-FFF2-40B4-BE49-F238E27FC236}">
                <a16:creationId xmlns="" xmlns:a16="http://schemas.microsoft.com/office/drawing/2014/main" id="{C08ADD71-4DC2-41F9-9EA7-754D3C0B0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438" y="1306513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4" descr="Сочинять, рисовать, линия, карандаш, резолюций, scketch, подчеркивание  бесплатно значок из New Year Resolutions Icons">
            <a:extLst>
              <a:ext uri="{FF2B5EF4-FFF2-40B4-BE49-F238E27FC236}">
                <a16:creationId xmlns="" xmlns:a16="http://schemas.microsoft.com/office/drawing/2014/main" id="{0DB65897-DFDB-43A3-9447-B39AE07F7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438" y="2325688"/>
            <a:ext cx="6477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 descr="Сочинять, рисовать, линия, карандаш, резолюций, scketch, подчеркивание  бесплатно значок из New Year Resolutions Icons">
            <a:extLst>
              <a:ext uri="{FF2B5EF4-FFF2-40B4-BE49-F238E27FC236}">
                <a16:creationId xmlns="" xmlns:a16="http://schemas.microsoft.com/office/drawing/2014/main" id="{8A6D3944-E574-46BB-9DDE-255832C5A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688" y="3559175"/>
            <a:ext cx="647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4" descr="Сочинять, рисовать, линия, карандаш, резолюций, scketch, подчеркивание  бесплатно значок из New Year Resolutions Icons">
            <a:extLst>
              <a:ext uri="{FF2B5EF4-FFF2-40B4-BE49-F238E27FC236}">
                <a16:creationId xmlns="" xmlns:a16="http://schemas.microsoft.com/office/drawing/2014/main" id="{A9BAE8B6-77FB-4978-B25E-E3331D450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688" y="4457700"/>
            <a:ext cx="6477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5053273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>
            <a:extLst>
              <a:ext uri="{FF2B5EF4-FFF2-40B4-BE49-F238E27FC236}">
                <a16:creationId xmlns="" xmlns:a16="http://schemas.microsoft.com/office/drawing/2014/main" id="{D9F620B3-001A-4B04-A711-653B24F60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992188"/>
            <a:ext cx="6580188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исследовательская деятельность </a:t>
            </a:r>
            <a:r>
              <a:rPr lang="ru-RU" altLang="en-U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специально организованная, познавательная творческая деятельность учащихся, по своей структуре соответствующая научной деятельности, характеризующаяся целенаправленностью, активностью, предметностью, </a:t>
            </a:r>
            <a:r>
              <a:rPr lang="ru-RU" altLang="en-US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мотивированностью</a:t>
            </a:r>
            <a:r>
              <a:rPr lang="ru-RU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сознательностью, результатом которой является формирование познавательных мотивов, исследовательских умений, субъективно новых для учащихся знаний и способов деятельности.</a:t>
            </a: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AutoShape 5">
            <a:extLst>
              <a:ext uri="{FF2B5EF4-FFF2-40B4-BE49-F238E27FC236}">
                <a16:creationId xmlns="" xmlns:a16="http://schemas.microsoft.com/office/drawing/2014/main" id="{9FE8590B-57B0-42FB-B8FD-BD296E1C5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620713"/>
            <a:ext cx="7129463" cy="496887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44236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5">
            <a:extLst>
              <a:ext uri="{FF2B5EF4-FFF2-40B4-BE49-F238E27FC236}">
                <a16:creationId xmlns="" xmlns:a16="http://schemas.microsoft.com/office/drawing/2014/main" id="{76B12EE3-E3C2-4F88-8884-04B29D8AD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692695"/>
            <a:ext cx="7848872" cy="4904631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1800">
              <a:latin typeface="Verdana" panose="020B0604030504040204" pitchFamily="34" charset="0"/>
            </a:endParaRPr>
          </a:p>
        </p:txBody>
      </p:sp>
      <p:sp>
        <p:nvSpPr>
          <p:cNvPr id="11267" name="Прямоугольник 1">
            <a:extLst>
              <a:ext uri="{FF2B5EF4-FFF2-40B4-BE49-F238E27FC236}">
                <a16:creationId xmlns="" xmlns:a16="http://schemas.microsoft.com/office/drawing/2014/main" id="{E14BE323-BE75-467F-9AE3-BA1A38D2D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80" y="720363"/>
            <a:ext cx="7488832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/>
            <a:r>
              <a:rPr lang="ru-RU" altLang="en-US" sz="3200" b="1" dirty="0">
                <a:solidFill>
                  <a:schemeClr val="accent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 методике начального обучения выделяют следующие:</a:t>
            </a:r>
            <a:r>
              <a:rPr lang="ru-RU" altLang="en-US" sz="2800" dirty="0">
                <a:solidFill>
                  <a:schemeClr val="accent2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1.Целенаправленность и систематичность. 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2. Мотивированность.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3. Учёт возрастных особенностей.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 Психологический комфорт.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5. Личность учителя.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en-US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6. Творческая среда.</a:t>
            </a:r>
          </a:p>
          <a:p>
            <a:pPr eaLnBrk="1" hangingPunct="1"/>
            <a:endParaRPr lang="ru-RU" alt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52844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Проблемно-ориентированное обучение</Template>
  <TotalTime>101</TotalTime>
  <Words>764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01</vt:lpstr>
      <vt:lpstr>«Формирование  исследовательских умений младших школьников»</vt:lpstr>
      <vt:lpstr>Слайд 2</vt:lpstr>
      <vt:lpstr>Слайд 3</vt:lpstr>
      <vt:lpstr>Слайд 4</vt:lpstr>
      <vt:lpstr>Слайд 5</vt:lpstr>
      <vt:lpstr>Слайд 6</vt:lpstr>
      <vt:lpstr>Задачи: </vt:lpstr>
      <vt:lpstr>Слайд 8</vt:lpstr>
      <vt:lpstr>Слайд 9</vt:lpstr>
      <vt:lpstr>Этапы реализации проекта </vt:lpstr>
      <vt:lpstr>Слайд 11</vt:lpstr>
      <vt:lpstr>Первые мини-проекты</vt:lpstr>
      <vt:lpstr>Слайд 13</vt:lpstr>
      <vt:lpstr>Слайд 14</vt:lpstr>
      <vt:lpstr>Слайд 15</vt:lpstr>
      <vt:lpstr>Чтобы провести исследование применяю следующую последовательность: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Ярышева</dc:creator>
  <cp:lastModifiedBy>школа5</cp:lastModifiedBy>
  <cp:revision>8</cp:revision>
  <dcterms:created xsi:type="dcterms:W3CDTF">2020-12-10T18:19:56Z</dcterms:created>
  <dcterms:modified xsi:type="dcterms:W3CDTF">2020-12-11T07:30:18Z</dcterms:modified>
</cp:coreProperties>
</file>