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8"/>
  </p:notesMasterIdLst>
  <p:sldIdLst>
    <p:sldId id="278" r:id="rId2"/>
    <p:sldId id="280" r:id="rId3"/>
    <p:sldId id="281" r:id="rId4"/>
    <p:sldId id="282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6" r:id="rId13"/>
    <p:sldId id="263" r:id="rId14"/>
    <p:sldId id="264" r:id="rId15"/>
    <p:sldId id="273" r:id="rId16"/>
    <p:sldId id="274" r:id="rId17"/>
    <p:sldId id="267" r:id="rId18"/>
    <p:sldId id="271" r:id="rId19"/>
    <p:sldId id="276" r:id="rId20"/>
    <p:sldId id="277" r:id="rId21"/>
    <p:sldId id="268" r:id="rId22"/>
    <p:sldId id="269" r:id="rId23"/>
    <p:sldId id="265" r:id="rId24"/>
    <p:sldId id="270" r:id="rId25"/>
    <p:sldId id="272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33164-092F-47B2-B939-625B682F1209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9D5B5-86AB-4BD5-A4A8-7710B5E19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94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D5B5-86AB-4BD5-A4A8-7710B5E197D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8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465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20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16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669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6159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6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8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20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85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0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9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248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74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97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0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6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CBF76-D4F2-4972-AD2D-15DB9AAF842B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F441AB-E247-48E6-B0EC-F74EA971A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32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3.jp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46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6350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/>
              <a:t>Муниципальное автономное общеобразовательное учреждение</a:t>
            </a:r>
            <a:br>
              <a:rPr lang="ru-RU" sz="1600" dirty="0"/>
            </a:br>
            <a:r>
              <a:rPr lang="ru-RU" sz="1600" dirty="0"/>
              <a:t>муниципального образования город Краснодар</a:t>
            </a:r>
            <a:br>
              <a:rPr lang="ru-RU" sz="1600" dirty="0"/>
            </a:br>
            <a:r>
              <a:rPr lang="ru-RU" sz="1600" b="1" dirty="0"/>
              <a:t>«Центр общего и дополнительного образования «Перспектива»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(МАОУ ЦО ДО «Перспектива»)</a:t>
            </a:r>
            <a:br>
              <a:rPr lang="ru-RU" sz="1600" dirty="0"/>
            </a:br>
            <a:r>
              <a:rPr lang="ru-RU" sz="1600" b="1" dirty="0"/>
              <a:t> 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783" y="1773382"/>
            <a:ext cx="10958944" cy="4752109"/>
          </a:xfrm>
        </p:spPr>
        <p:txBody>
          <a:bodyPr>
            <a:normAutofit fontScale="25000" lnSpcReduction="20000"/>
          </a:bodyPr>
          <a:lstStyle/>
          <a:p>
            <a:r>
              <a:rPr lang="ru-RU" b="1" dirty="0" smtClean="0"/>
              <a:t> </a:t>
            </a:r>
            <a:endParaRPr lang="ru-RU" dirty="0" smtClean="0"/>
          </a:p>
          <a:p>
            <a:pPr marL="0" indent="0" algn="ctr">
              <a:buNone/>
            </a:pPr>
            <a:r>
              <a:rPr lang="ru-RU" sz="14400" b="1" dirty="0" smtClean="0">
                <a:latin typeface="Franklin Gothic Demi" panose="020B0703020102020204" pitchFamily="34" charset="0"/>
              </a:rPr>
              <a:t>Конспект урока по</a:t>
            </a:r>
            <a:endParaRPr lang="ru-RU" sz="14400" dirty="0" smtClean="0"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r>
              <a:rPr lang="ru-RU" sz="14400" b="1" dirty="0" smtClean="0">
                <a:latin typeface="Franklin Gothic Demi" panose="020B0703020102020204" pitchFamily="34" charset="0"/>
              </a:rPr>
              <a:t>английскому языку во 2 классе </a:t>
            </a:r>
            <a:endParaRPr lang="ru-RU" sz="14400" dirty="0" smtClean="0"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r>
              <a:rPr lang="ru-RU" sz="14400" b="1" dirty="0" smtClean="0">
                <a:latin typeface="Franklin Gothic Demi" panose="020B0703020102020204" pitchFamily="34" charset="0"/>
              </a:rPr>
              <a:t>по теме «Одежда. </a:t>
            </a:r>
            <a:r>
              <a:rPr lang="en-US" sz="14400" b="1" dirty="0" smtClean="0">
                <a:latin typeface="Franklin Gothic Demi" panose="020B0703020102020204" pitchFamily="34" charset="0"/>
              </a:rPr>
              <a:t>Clothes</a:t>
            </a:r>
            <a:r>
              <a:rPr lang="ru-RU" sz="14400" b="1" dirty="0" smtClean="0">
                <a:latin typeface="Franklin Gothic Demi" panose="020B0703020102020204" pitchFamily="34" charset="0"/>
              </a:rPr>
              <a:t>»</a:t>
            </a:r>
            <a:endParaRPr lang="ru-RU" sz="14400" dirty="0" smtClean="0"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r>
              <a:rPr lang="ru-RU" sz="14400" b="1" dirty="0" smtClean="0">
                <a:latin typeface="Franklin Gothic Demi" panose="020B0703020102020204" pitchFamily="34" charset="0"/>
              </a:rPr>
              <a:t> </a:t>
            </a:r>
            <a:endParaRPr lang="ru-RU" sz="14400" dirty="0" smtClean="0"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r>
              <a:rPr lang="ru-RU" sz="9600" b="1" dirty="0" smtClean="0"/>
              <a:t> </a:t>
            </a:r>
            <a:endParaRPr lang="ru-RU" sz="9600" dirty="0" smtClean="0"/>
          </a:p>
          <a:p>
            <a:pPr marL="0" indent="0" algn="r">
              <a:buNone/>
            </a:pPr>
            <a:r>
              <a:rPr lang="ru-RU" sz="9600" b="1" dirty="0" smtClean="0"/>
              <a:t> </a:t>
            </a:r>
            <a:endParaRPr lang="ru-RU" sz="9600" dirty="0" smtClean="0"/>
          </a:p>
          <a:p>
            <a:pPr marL="0" indent="0" algn="r">
              <a:buNone/>
            </a:pPr>
            <a:r>
              <a:rPr lang="ru-RU" sz="9600" dirty="0" smtClean="0"/>
              <a:t>Подготовила </a:t>
            </a:r>
          </a:p>
          <a:p>
            <a:pPr marL="0" indent="0" algn="r">
              <a:buNone/>
            </a:pPr>
            <a:r>
              <a:rPr lang="ru-RU" sz="9600" dirty="0" smtClean="0"/>
              <a:t>учитель </a:t>
            </a:r>
            <a:r>
              <a:rPr lang="ru-RU" sz="9600" dirty="0"/>
              <a:t>английского </a:t>
            </a:r>
            <a:r>
              <a:rPr lang="ru-RU" sz="9600" dirty="0" smtClean="0"/>
              <a:t>языка </a:t>
            </a:r>
          </a:p>
          <a:p>
            <a:pPr marL="0" indent="0" algn="r">
              <a:buNone/>
            </a:pPr>
            <a:r>
              <a:rPr lang="ru-RU" sz="9600" dirty="0" smtClean="0"/>
              <a:t>Цыганенко Д.Ю. </a:t>
            </a:r>
          </a:p>
          <a:p>
            <a:pPr marL="0" indent="0" algn="r">
              <a:buNone/>
            </a:pPr>
            <a:r>
              <a:rPr lang="ru-RU" sz="4800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74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600" dirty="0" smtClean="0"/>
              <a:t>4. Listen to your teacher</a:t>
            </a:r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41" y="2818430"/>
            <a:ext cx="6246198" cy="3881437"/>
          </a:xfrm>
        </p:spPr>
      </p:pic>
    </p:spTree>
    <p:extLst>
      <p:ext uri="{BB962C8B-B14F-4D97-AF65-F5344CB8AC3E}">
        <p14:creationId xmlns:p14="http://schemas.microsoft.com/office/powerpoint/2010/main" val="245385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/>
              <a:t>5.Raise your hand</a:t>
            </a:r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553" r="11335" b="12620"/>
          <a:stretch/>
        </p:blipFill>
        <p:spPr>
          <a:xfrm>
            <a:off x="677334" y="2055818"/>
            <a:ext cx="6242917" cy="4667324"/>
          </a:xfrm>
        </p:spPr>
      </p:pic>
    </p:spTree>
    <p:extLst>
      <p:ext uri="{BB962C8B-B14F-4D97-AF65-F5344CB8AC3E}">
        <p14:creationId xmlns:p14="http://schemas.microsoft.com/office/powerpoint/2010/main" val="30645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play with ball and ask some questions.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58" y="1228842"/>
            <a:ext cx="2966438" cy="22248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4" y="3210269"/>
            <a:ext cx="3927316" cy="2209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2958" y="3545766"/>
            <a:ext cx="6235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What is your name?</a:t>
            </a:r>
            <a:endParaRPr lang="ru-RU" dirty="0"/>
          </a:p>
          <a:p>
            <a:r>
              <a:rPr lang="en-US" dirty="0"/>
              <a:t>- How old are you?</a:t>
            </a:r>
            <a:endParaRPr lang="ru-RU" dirty="0"/>
          </a:p>
          <a:p>
            <a:r>
              <a:rPr lang="en-US" dirty="0"/>
              <a:t>- Have you got a brother? Sister? Mother? Father?</a:t>
            </a:r>
            <a:endParaRPr lang="ru-RU" dirty="0"/>
          </a:p>
          <a:p>
            <a:r>
              <a:rPr lang="en-US" dirty="0" smtClean="0"/>
              <a:t>- What </a:t>
            </a:r>
            <a:r>
              <a:rPr lang="en-US" dirty="0"/>
              <a:t>color do you like? </a:t>
            </a:r>
            <a:endParaRPr lang="en-US" dirty="0" smtClean="0"/>
          </a:p>
          <a:p>
            <a:r>
              <a:rPr lang="en-US" dirty="0" smtClean="0"/>
              <a:t>- Where </a:t>
            </a:r>
            <a:r>
              <a:rPr lang="en-US" dirty="0"/>
              <a:t>are you from?</a:t>
            </a:r>
            <a:endParaRPr lang="ru-RU" dirty="0"/>
          </a:p>
          <a:p>
            <a:r>
              <a:rPr lang="en-US" dirty="0"/>
              <a:t>- Can you ride a bike? can you ride a horse? can you sing a song? </a:t>
            </a:r>
            <a:r>
              <a:rPr lang="en-US" dirty="0" smtClean="0"/>
              <a:t>…</a:t>
            </a:r>
            <a:endParaRPr lang="ru-RU" dirty="0"/>
          </a:p>
          <a:p>
            <a:r>
              <a:rPr lang="en-US" dirty="0"/>
              <a:t>- Do you like </a:t>
            </a:r>
            <a:r>
              <a:rPr lang="en-US" dirty="0" smtClean="0"/>
              <a:t>chocolate? Do you like apples?...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0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421" y="355235"/>
            <a:ext cx="9176892" cy="20524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season</a:t>
            </a:r>
            <a:r>
              <a:rPr lang="ru-RU" dirty="0" smtClean="0"/>
              <a:t>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 </a:t>
            </a:r>
            <a:r>
              <a:rPr lang="en-US" dirty="0" smtClean="0"/>
              <a:t>                          Is it … ?</a:t>
            </a:r>
            <a:br>
              <a:rPr lang="en-US" dirty="0" smtClean="0"/>
            </a:br>
            <a:r>
              <a:rPr lang="en-US" b="1" dirty="0">
                <a:solidFill>
                  <a:srgbClr val="FFFF00"/>
                </a:solidFill>
                <a:latin typeface="Algerian" panose="04020705040A02060702" pitchFamily="82" charset="0"/>
              </a:rPr>
              <a:t>s</a:t>
            </a:r>
            <a:r>
              <a:rPr lang="en-US" b="1" dirty="0" smtClean="0">
                <a:solidFill>
                  <a:srgbClr val="FFFF00"/>
                </a:solidFill>
                <a:latin typeface="Algerian" panose="04020705040A02060702" pitchFamily="82" charset="0"/>
              </a:rPr>
              <a:t>ummer </a:t>
            </a:r>
            <a:r>
              <a:rPr lang="en-US" b="1" dirty="0" smtClean="0">
                <a:latin typeface="Algerian" panose="04020705040A02060702" pitchFamily="82" charset="0"/>
              </a:rPr>
              <a:t>                        </a:t>
            </a:r>
            <a:r>
              <a:rPr lang="en-US" b="1" dirty="0" smtClean="0">
                <a:solidFill>
                  <a:schemeClr val="accent2"/>
                </a:solidFill>
                <a:latin typeface="Algerian" panose="04020705040A02060702" pitchFamily="82" charset="0"/>
              </a:rPr>
              <a:t>spring </a:t>
            </a:r>
            <a:r>
              <a:rPr lang="en-US" b="1" dirty="0" smtClean="0">
                <a:latin typeface="Algerian" panose="04020705040A02060702" pitchFamily="82" charset="0"/>
              </a:rPr>
              <a:t/>
            </a:r>
            <a:br>
              <a:rPr lang="en-US" b="1" dirty="0" smtClean="0">
                <a:latin typeface="Algerian" panose="04020705040A02060702" pitchFamily="82" charset="0"/>
              </a:rPr>
            </a:br>
            <a:r>
              <a:rPr lang="en-US" b="1" dirty="0" smtClean="0">
                <a:latin typeface="Algerian" panose="04020705040A02060702" pitchFamily="82" charset="0"/>
              </a:rPr>
              <a:t>                 </a:t>
            </a:r>
            <a:r>
              <a:rPr lang="en-US" b="1" dirty="0" smtClean="0">
                <a:solidFill>
                  <a:srgbClr val="00B0F0"/>
                </a:solidFill>
                <a:latin typeface="Algerian" panose="04020705040A02060702" pitchFamily="82" charset="0"/>
              </a:rPr>
              <a:t>winter</a:t>
            </a:r>
            <a:r>
              <a:rPr lang="en-US" b="1" dirty="0" smtClean="0">
                <a:latin typeface="Algerian" panose="04020705040A02060702" pitchFamily="82" charset="0"/>
              </a:rPr>
              <a:t>                      </a:t>
            </a:r>
            <a:r>
              <a:rPr lang="en-US" b="1" dirty="0" smtClean="0">
                <a:solidFill>
                  <a:schemeClr val="accent3"/>
                </a:solidFill>
                <a:latin typeface="Algerian" panose="04020705040A02060702" pitchFamily="82" charset="0"/>
              </a:rPr>
              <a:t>autumn </a:t>
            </a:r>
            <a:r>
              <a:rPr lang="en-US" b="1" dirty="0">
                <a:solidFill>
                  <a:schemeClr val="accent3"/>
                </a:solidFill>
                <a:latin typeface="Algerian" panose="04020705040A02060702" pitchFamily="82" charset="0"/>
              </a:rPr>
              <a:t>\</a:t>
            </a:r>
            <a:r>
              <a:rPr lang="en-US" b="1" dirty="0" smtClean="0">
                <a:solidFill>
                  <a:schemeClr val="accent3"/>
                </a:solidFill>
                <a:latin typeface="Algerian" panose="04020705040A02060702" pitchFamily="82" charset="0"/>
              </a:rPr>
              <a:t> fall </a:t>
            </a:r>
            <a:endParaRPr lang="ru-RU" b="1" dirty="0">
              <a:solidFill>
                <a:schemeClr val="accent3"/>
              </a:solidFill>
            </a:endParaRPr>
          </a:p>
        </p:txBody>
      </p:sp>
      <p:pic>
        <p:nvPicPr>
          <p:cNvPr id="4" name="Объект 3" descr="E:\Английский с Нуля\поурочные конспекты курса\фонетическая зарядка 5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/>
          <a:stretch/>
        </p:blipFill>
        <p:spPr bwMode="auto">
          <a:xfrm>
            <a:off x="0" y="2463614"/>
            <a:ext cx="6190291" cy="43943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32288" y="2804399"/>
            <a:ext cx="3618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Let us say a poem!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40" y="4089933"/>
            <a:ext cx="3506250" cy="213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250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214" y="138148"/>
            <a:ext cx="8668788" cy="815724"/>
          </a:xfrm>
        </p:spPr>
        <p:txBody>
          <a:bodyPr/>
          <a:lstStyle/>
          <a:p>
            <a:pPr algn="ctr"/>
            <a:r>
              <a:rPr lang="en-US" dirty="0" smtClean="0"/>
              <a:t>What is the weather like?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440" y="723626"/>
            <a:ext cx="9400558" cy="59534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Its cold</a:t>
            </a:r>
          </a:p>
          <a:p>
            <a:endParaRPr lang="en-US" sz="2000" dirty="0" smtClean="0"/>
          </a:p>
          <a:p>
            <a:r>
              <a:rPr lang="en-US" sz="2000" dirty="0" smtClean="0"/>
              <a:t>Its warm</a:t>
            </a:r>
          </a:p>
          <a:p>
            <a:endParaRPr lang="en-US" sz="2000" dirty="0" smtClean="0"/>
          </a:p>
          <a:p>
            <a:r>
              <a:rPr lang="en-US" sz="2000" dirty="0" smtClean="0"/>
              <a:t>Its hot</a:t>
            </a:r>
          </a:p>
          <a:p>
            <a:endParaRPr lang="en-US" sz="2000" dirty="0" smtClean="0"/>
          </a:p>
          <a:p>
            <a:r>
              <a:rPr lang="en-US" sz="2000" dirty="0" smtClean="0"/>
              <a:t>Its raining</a:t>
            </a:r>
          </a:p>
          <a:p>
            <a:endParaRPr lang="en-US" sz="2000" dirty="0" smtClean="0"/>
          </a:p>
          <a:p>
            <a:r>
              <a:rPr lang="en-US" sz="2000" dirty="0" smtClean="0"/>
              <a:t>Its snowing</a:t>
            </a:r>
          </a:p>
          <a:p>
            <a:endParaRPr lang="en-US" sz="2000" dirty="0" smtClean="0"/>
          </a:p>
          <a:p>
            <a:r>
              <a:rPr lang="en-US" sz="2000" dirty="0" smtClean="0"/>
              <a:t>Its sunny</a:t>
            </a:r>
          </a:p>
          <a:p>
            <a:endParaRPr lang="en-US" sz="2000" dirty="0" smtClean="0"/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75" y="904291"/>
            <a:ext cx="2100402" cy="2069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5" r="35105" b="64191"/>
          <a:stretch/>
        </p:blipFill>
        <p:spPr>
          <a:xfrm>
            <a:off x="2248499" y="965032"/>
            <a:ext cx="2254432" cy="200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" t="48663" r="69175" b="16004"/>
          <a:stretch/>
        </p:blipFill>
        <p:spPr>
          <a:xfrm>
            <a:off x="2196807" y="4271054"/>
            <a:ext cx="2487413" cy="2072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3" b="63683"/>
          <a:stretch/>
        </p:blipFill>
        <p:spPr>
          <a:xfrm>
            <a:off x="8591422" y="355108"/>
            <a:ext cx="2934032" cy="23366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52" y="3303388"/>
            <a:ext cx="2859746" cy="26342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30" y="4108541"/>
            <a:ext cx="2735219" cy="2397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19412" y="2337805"/>
            <a:ext cx="483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7869" y="2302763"/>
            <a:ext cx="532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28065" y="1983862"/>
            <a:ext cx="53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4096" y="5636016"/>
            <a:ext cx="469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4295" y="5020495"/>
            <a:ext cx="492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84347" y="3966559"/>
            <a:ext cx="59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019" y="157883"/>
            <a:ext cx="5203527" cy="2026152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This is SVETA.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" b="84554" l="685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6" t="-1940" r="-4885" b="23651"/>
          <a:stretch/>
        </p:blipFill>
        <p:spPr>
          <a:xfrm>
            <a:off x="4966704" y="-56714"/>
            <a:ext cx="5716645" cy="6914714"/>
          </a:xfrm>
        </p:spPr>
      </p:pic>
      <p:sp>
        <p:nvSpPr>
          <p:cNvPr id="5" name="TextBox 4"/>
          <p:cNvSpPr txBox="1"/>
          <p:nvPr/>
        </p:nvSpPr>
        <p:spPr>
          <a:xfrm>
            <a:off x="421020" y="1414361"/>
            <a:ext cx="1927476" cy="253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Утром рано встала Света,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Собираться нужно в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 надену-ка я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sweate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r,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выглядеть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сказала Свете мама: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 школе носят </a:t>
            </a:r>
            <a:r>
              <a:rPr lang="ru-RU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uniform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 скорей снимай </a:t>
            </a:r>
            <a:r>
              <a:rPr lang="ru-RU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pajamas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не бегай босиком</a:t>
            </a:r>
            <a:r>
              <a:rPr lang="ru-RU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2782" y="1417472"/>
            <a:ext cx="2177456" cy="498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Skirt 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blouse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socks 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hat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день прошел без бед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Vest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jacket, boots are super!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Свету ставят всем в пример.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Света любит физкультуру,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Shorts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T-shirt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взять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 – спортивная натура;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еще любит погулять.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Jeans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 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T-</a:t>
            </a:r>
            <a:r>
              <a:rPr lang="ru-RU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shirt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смело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прогулку надевать.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Dress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шкафу давно висело –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Света </a:t>
            </a:r>
            <a:r>
              <a:rPr lang="ru-RU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beautiful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опять!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Clothes</a:t>
            </a: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«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одежда» по-английски.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 запомнил, друг мой близкий?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342" y="144725"/>
            <a:ext cx="2440593" cy="1973525"/>
          </a:xfrm>
        </p:spPr>
        <p:txBody>
          <a:bodyPr>
            <a:normAutofit/>
          </a:bodyPr>
          <a:lstStyle/>
          <a:p>
            <a:r>
              <a:rPr lang="en-US" dirty="0" smtClean="0"/>
              <a:t>School - </a:t>
            </a:r>
            <a:r>
              <a:rPr lang="ru-RU" dirty="0" smtClean="0"/>
              <a:t>школа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4" y="1340023"/>
            <a:ext cx="2251451" cy="196407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3094" r="4195" b="3049"/>
          <a:stretch/>
        </p:blipFill>
        <p:spPr>
          <a:xfrm>
            <a:off x="3522236" y="1092017"/>
            <a:ext cx="4661316" cy="4637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28" y="1714385"/>
            <a:ext cx="2670288" cy="2670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28237" y="144725"/>
            <a:ext cx="3225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Uniform – </a:t>
            </a:r>
            <a:r>
              <a:rPr lang="ru-RU" sz="3200" b="1" dirty="0" smtClean="0"/>
              <a:t>школьная форма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7423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685" y="131568"/>
            <a:ext cx="8629317" cy="947292"/>
          </a:xfrm>
        </p:spPr>
        <p:txBody>
          <a:bodyPr/>
          <a:lstStyle/>
          <a:p>
            <a:pPr algn="ctr"/>
            <a:r>
              <a:rPr lang="en-US" dirty="0" smtClean="0"/>
              <a:t>Which clothes do we need?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41" y="538678"/>
            <a:ext cx="2077699" cy="1611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407" y="679158"/>
            <a:ext cx="1665530" cy="12491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536" r="12082" b="8723"/>
          <a:stretch/>
        </p:blipFill>
        <p:spPr>
          <a:xfrm>
            <a:off x="5499617" y="901243"/>
            <a:ext cx="1168223" cy="10242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891" y="124989"/>
            <a:ext cx="1718892" cy="16539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449" y="91178"/>
            <a:ext cx="1975363" cy="1975363"/>
          </a:xfrm>
          <a:prstGeom prst="rect">
            <a:avLst/>
          </a:prstGeom>
        </p:spPr>
      </p:pic>
      <p:pic>
        <p:nvPicPr>
          <p:cNvPr id="17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" y="2834032"/>
            <a:ext cx="1732536" cy="17013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2972" y="1953050"/>
            <a:ext cx="1314042" cy="13116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15140" r="5692" b="13772"/>
          <a:stretch/>
        </p:blipFill>
        <p:spPr>
          <a:xfrm>
            <a:off x="3196018" y="2475896"/>
            <a:ext cx="2097826" cy="185019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8208" y="1344534"/>
            <a:ext cx="1100381" cy="16899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452" y="4859827"/>
            <a:ext cx="1762676" cy="18709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9212" y="4535381"/>
            <a:ext cx="2350061" cy="22204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6146" y="4514648"/>
            <a:ext cx="1663048" cy="221609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4"/>
          <a:srcRect t="8438" b="8044"/>
          <a:stretch/>
        </p:blipFill>
        <p:spPr>
          <a:xfrm>
            <a:off x="4068212" y="5029200"/>
            <a:ext cx="2189709" cy="18288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3"/>
          <a:stretch/>
        </p:blipFill>
        <p:spPr>
          <a:xfrm>
            <a:off x="10694020" y="2339640"/>
            <a:ext cx="1416884" cy="14034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2157" y="4535381"/>
            <a:ext cx="2262460" cy="226246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16036" y="2687617"/>
            <a:ext cx="1682217" cy="18501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77022" y="2842496"/>
            <a:ext cx="2031186" cy="203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9980"/>
            <a:ext cx="8596668" cy="1138066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Plurals 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30164"/>
            <a:ext cx="10512555" cy="5473243"/>
          </a:xfrm>
        </p:spPr>
        <p:txBody>
          <a:bodyPr numCol="2">
            <a:noAutofit/>
          </a:bodyPr>
          <a:lstStyle/>
          <a:p>
            <a:r>
              <a:rPr lang="en-US" sz="3200" b="1" dirty="0"/>
              <a:t>s</a:t>
            </a:r>
            <a:r>
              <a:rPr lang="en-US" sz="3200" b="1" dirty="0" smtClean="0"/>
              <a:t>carf – scar</a:t>
            </a:r>
            <a:r>
              <a:rPr lang="en-US" sz="3200" b="1" dirty="0" smtClean="0">
                <a:solidFill>
                  <a:schemeClr val="accent5"/>
                </a:solidFill>
              </a:rPr>
              <a:t>ves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Dress – dress</a:t>
            </a:r>
            <a:r>
              <a:rPr lang="en-US" sz="3200" b="1" dirty="0" smtClean="0">
                <a:solidFill>
                  <a:schemeClr val="accent5"/>
                </a:solidFill>
              </a:rPr>
              <a:t>es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Hat – hat</a:t>
            </a:r>
            <a:r>
              <a:rPr lang="en-US" sz="3200" b="1" dirty="0" smtClean="0">
                <a:solidFill>
                  <a:schemeClr val="accent5"/>
                </a:solidFill>
              </a:rPr>
              <a:t>s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Sock –sock</a:t>
            </a:r>
            <a:r>
              <a:rPr lang="en-US" sz="3200" b="1" dirty="0" smtClean="0">
                <a:solidFill>
                  <a:schemeClr val="accent5"/>
                </a:solidFill>
              </a:rPr>
              <a:t>s</a:t>
            </a:r>
          </a:p>
          <a:p>
            <a:endParaRPr lang="en-US" sz="3200" b="1" dirty="0"/>
          </a:p>
          <a:p>
            <a:r>
              <a:rPr lang="en-US" sz="3200" b="1" dirty="0" smtClean="0"/>
              <a:t>Hoodie- hoodie</a:t>
            </a:r>
            <a:r>
              <a:rPr lang="en-US" sz="3200" b="1" dirty="0" smtClean="0">
                <a:solidFill>
                  <a:schemeClr val="accent5"/>
                </a:solidFill>
              </a:rPr>
              <a:t>s</a:t>
            </a:r>
          </a:p>
          <a:p>
            <a:r>
              <a:rPr lang="en-US" sz="3200" b="1" dirty="0" smtClean="0"/>
              <a:t>Blouse- blous</a:t>
            </a:r>
            <a:r>
              <a:rPr lang="en-US" sz="3200" b="1" dirty="0" smtClean="0">
                <a:solidFill>
                  <a:schemeClr val="accent5"/>
                </a:solidFill>
              </a:rPr>
              <a:t>es</a:t>
            </a:r>
          </a:p>
          <a:p>
            <a:endParaRPr lang="en-US" sz="3200" b="1" dirty="0"/>
          </a:p>
          <a:p>
            <a:r>
              <a:rPr lang="en-US" sz="3200" b="1" dirty="0" smtClean="0"/>
              <a:t>Vest- vest</a:t>
            </a:r>
            <a:r>
              <a:rPr lang="en-US" sz="3200" b="1" dirty="0" smtClean="0">
                <a:solidFill>
                  <a:schemeClr val="accent5"/>
                </a:solidFill>
              </a:rPr>
              <a:t>s</a:t>
            </a:r>
          </a:p>
          <a:p>
            <a:endParaRPr lang="en-US" sz="3200" b="1" dirty="0"/>
          </a:p>
          <a:p>
            <a:r>
              <a:rPr lang="en-US" sz="3200" b="1" dirty="0" smtClean="0"/>
              <a:t>Shirt -shirt</a:t>
            </a:r>
            <a:r>
              <a:rPr lang="en-US" sz="3200" b="1" dirty="0" smtClean="0">
                <a:solidFill>
                  <a:schemeClr val="accent5"/>
                </a:solidFill>
              </a:rPr>
              <a:t>s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Umbrella-umbrella</a:t>
            </a:r>
            <a:r>
              <a:rPr lang="en-US" sz="3200" b="1" dirty="0" smtClean="0">
                <a:solidFill>
                  <a:schemeClr val="accent5"/>
                </a:solidFill>
              </a:rPr>
              <a:t>s</a:t>
            </a:r>
          </a:p>
          <a:p>
            <a:endParaRPr lang="en-US" sz="3200" b="1" dirty="0"/>
          </a:p>
          <a:p>
            <a:r>
              <a:rPr lang="en-US" sz="3200" b="1" dirty="0" smtClean="0"/>
              <a:t>Skirt-skirt</a:t>
            </a:r>
            <a:r>
              <a:rPr lang="en-US" sz="3200" b="1" dirty="0" smtClean="0">
                <a:solidFill>
                  <a:schemeClr val="accent5"/>
                </a:solidFill>
              </a:rPr>
              <a:t>s</a:t>
            </a:r>
            <a:endParaRPr lang="ru-RU" sz="3200" b="1" dirty="0">
              <a:solidFill>
                <a:schemeClr val="accent5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13475" r="32979" b="6256"/>
          <a:stretch/>
        </p:blipFill>
        <p:spPr>
          <a:xfrm>
            <a:off x="9274002" y="1442481"/>
            <a:ext cx="2705295" cy="297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38" y="59207"/>
            <a:ext cx="2532691" cy="645273"/>
          </a:xfrm>
        </p:spPr>
        <p:txBody>
          <a:bodyPr/>
          <a:lstStyle/>
          <a:p>
            <a:r>
              <a:rPr lang="en-US" dirty="0" smtClean="0"/>
              <a:t>Warm up!!!</a:t>
            </a:r>
            <a:endParaRPr lang="ru-RU" dirty="0"/>
          </a:p>
        </p:txBody>
      </p:sp>
      <p:pic>
        <p:nvPicPr>
          <p:cNvPr id="4" name="Put On Your Shoes - Clothing Song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396" y="632118"/>
            <a:ext cx="10460455" cy="5883555"/>
          </a:xfrm>
        </p:spPr>
      </p:pic>
    </p:spTree>
    <p:extLst>
      <p:ext uri="{BB962C8B-B14F-4D97-AF65-F5344CB8AC3E}">
        <p14:creationId xmlns:p14="http://schemas.microsoft.com/office/powerpoint/2010/main" val="19384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516" y="207818"/>
            <a:ext cx="8596668" cy="720437"/>
          </a:xfrm>
        </p:spPr>
        <p:txBody>
          <a:bodyPr>
            <a:normAutofit fontScale="90000"/>
          </a:bodyPr>
          <a:lstStyle/>
          <a:p>
            <a:r>
              <a:rPr lang="ru-RU" sz="1600" b="1" dirty="0"/>
              <a:t>Тема урока:</a:t>
            </a:r>
            <a:r>
              <a:rPr lang="ru-RU" sz="1600" dirty="0"/>
              <a:t> </a:t>
            </a:r>
            <a:r>
              <a:rPr lang="ru-RU" sz="1600" b="1" dirty="0"/>
              <a:t>Одежда.</a:t>
            </a:r>
            <a:r>
              <a:rPr lang="en-US" sz="1600" b="1" dirty="0"/>
              <a:t>Clothes</a:t>
            </a:r>
            <a:r>
              <a:rPr lang="ru-RU" sz="1600" b="1" dirty="0"/>
              <a:t>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Класс: </a:t>
            </a:r>
            <a:r>
              <a:rPr lang="ru-RU" sz="1600" b="1" dirty="0" smtClean="0"/>
              <a:t>2</a:t>
            </a:r>
            <a:br>
              <a:rPr lang="ru-RU" sz="1600" b="1" dirty="0" smtClean="0"/>
            </a:br>
            <a:r>
              <a:rPr lang="ru-RU" sz="1600" b="1" dirty="0" smtClean="0"/>
              <a:t>Тип урока: </a:t>
            </a:r>
            <a:r>
              <a:rPr lang="ru-RU" sz="1600" dirty="0" smtClean="0"/>
              <a:t>урок освоения новых знаний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15" y="928255"/>
            <a:ext cx="9422629" cy="5708072"/>
          </a:xfrm>
        </p:spPr>
        <p:txBody>
          <a:bodyPr>
            <a:normAutofit fontScale="25000" lnSpcReduction="20000"/>
          </a:bodyPr>
          <a:lstStyle/>
          <a:p>
            <a:endParaRPr lang="ru-RU" sz="4800" b="1" dirty="0" smtClean="0"/>
          </a:p>
          <a:p>
            <a:r>
              <a:rPr lang="ru-RU" sz="4800" b="1" dirty="0" smtClean="0"/>
              <a:t>Цель урока:</a:t>
            </a:r>
            <a:r>
              <a:rPr lang="ru-RU" sz="4800" dirty="0"/>
              <a:t> </a:t>
            </a:r>
            <a:r>
              <a:rPr lang="ru-RU" sz="4800" dirty="0" smtClean="0"/>
              <a:t>Создать </a:t>
            </a:r>
            <a:r>
              <a:rPr lang="ru-RU" sz="4800" dirty="0"/>
              <a:t>условия для формирования</a:t>
            </a:r>
            <a:r>
              <a:rPr lang="ru-RU" sz="4800" dirty="0" smtClean="0"/>
              <a:t>:</a:t>
            </a:r>
          </a:p>
          <a:p>
            <a:pPr marL="0" indent="0">
              <a:buNone/>
            </a:pP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- личностных УУД: заложить знания новых слов и фраз по теме.</a:t>
            </a:r>
          </a:p>
          <a:p>
            <a:pPr marL="0" indent="0">
              <a:buNone/>
            </a:pPr>
            <a:r>
              <a:rPr lang="ru-RU" sz="4800" dirty="0"/>
              <a:t>- регулятивных УУД: принимать и сохранять учебную задачу; </a:t>
            </a:r>
            <a:r>
              <a:rPr lang="ru-RU" sz="4800" dirty="0" smtClean="0"/>
              <a:t>выбирать </a:t>
            </a:r>
            <a:r>
              <a:rPr lang="ru-RU" sz="4800" dirty="0"/>
              <a:t>вместе с группой (в паре) форму оценивания результатов</a:t>
            </a:r>
            <a:br>
              <a:rPr lang="ru-RU" sz="4800" dirty="0"/>
            </a:br>
            <a:r>
              <a:rPr lang="ru-RU" sz="4800" dirty="0"/>
              <a:t>- познавательных УУД: действовать по образцу;</a:t>
            </a:r>
            <a:br>
              <a:rPr lang="ru-RU" sz="4800" dirty="0"/>
            </a:br>
            <a:r>
              <a:rPr lang="ru-RU" sz="4800" dirty="0"/>
              <a:t>- коммуникативных УУД: адекватно использовать речевые средства для решения коммуникативной задачи.</a:t>
            </a:r>
            <a:br>
              <a:rPr lang="ru-RU" sz="4800" dirty="0"/>
            </a:br>
            <a:endParaRPr lang="ru-RU" sz="4800" dirty="0" smtClean="0"/>
          </a:p>
          <a:p>
            <a:r>
              <a:rPr lang="ru-RU" sz="4800" b="1" dirty="0" smtClean="0"/>
              <a:t>Задачи</a:t>
            </a:r>
            <a:r>
              <a:rPr lang="ru-RU" sz="4800" b="1" dirty="0"/>
              <a:t>: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-  отработать  новые лексические единицы по теме «</a:t>
            </a:r>
            <a:r>
              <a:rPr lang="en-US" sz="4800" dirty="0"/>
              <a:t>Clothes</a:t>
            </a:r>
            <a:r>
              <a:rPr lang="ru-RU" sz="4800" dirty="0"/>
              <a:t>»: обогащение словаря и формирование правильного произношения новых слов; введение и отработка нового РО</a:t>
            </a:r>
            <a:r>
              <a:rPr lang="ru-RU" sz="4800" b="1" dirty="0"/>
              <a:t>: </a:t>
            </a:r>
            <a:r>
              <a:rPr lang="en-US" sz="4800" b="1" dirty="0"/>
              <a:t>I put on</a:t>
            </a:r>
            <a:r>
              <a:rPr lang="ru-RU" sz="4800" b="1" dirty="0"/>
              <a:t>/ </a:t>
            </a:r>
            <a:r>
              <a:rPr lang="en-US" sz="4800" b="1" dirty="0"/>
              <a:t>I take off</a:t>
            </a:r>
            <a:endParaRPr lang="ru-RU" sz="4800" dirty="0"/>
          </a:p>
          <a:p>
            <a:r>
              <a:rPr lang="ru-RU" sz="4800" dirty="0"/>
              <a:t>- тренировать навыки аудирования и говорения на основе ответов на вопрос устно;</a:t>
            </a:r>
          </a:p>
          <a:p>
            <a:r>
              <a:rPr lang="ru-RU" sz="4800" dirty="0"/>
              <a:t>- тренировать навыки орфографии и чтения;</a:t>
            </a:r>
          </a:p>
          <a:p>
            <a:r>
              <a:rPr lang="ru-RU" sz="4800" dirty="0"/>
              <a:t>- практиковать в составлении монологического и высказывания по структуре; </a:t>
            </a:r>
          </a:p>
          <a:p>
            <a:r>
              <a:rPr lang="ru-RU" sz="4800" dirty="0"/>
              <a:t>- развивать речевые, интеллектуальные и познавательные способности учащихся;</a:t>
            </a:r>
          </a:p>
          <a:p>
            <a:r>
              <a:rPr lang="ru-RU" sz="4800" dirty="0"/>
              <a:t>- развивать умения общаться на английском языке на элементарном уровне с учётом речевых возможностей; </a:t>
            </a:r>
          </a:p>
          <a:p>
            <a:r>
              <a:rPr lang="ru-RU" sz="4800" dirty="0"/>
              <a:t>- формировать устойчивый интерес к дальнейшему изучению английского языка; </a:t>
            </a:r>
          </a:p>
          <a:p>
            <a:r>
              <a:rPr lang="ru-RU" sz="4800" dirty="0"/>
              <a:t>- развивать воображение; </a:t>
            </a:r>
          </a:p>
          <a:p>
            <a:r>
              <a:rPr lang="ru-RU" sz="4800" dirty="0"/>
              <a:t>- развивать умения логически мыслить;</a:t>
            </a:r>
          </a:p>
          <a:p>
            <a:r>
              <a:rPr lang="ru-RU" sz="4800" dirty="0"/>
              <a:t>- воспитывать разносторонние навыки у младшего школьника средствами английского языка;</a:t>
            </a:r>
          </a:p>
          <a:p>
            <a:r>
              <a:rPr lang="ru-RU" sz="4800" dirty="0"/>
              <a:t>- воспитывать дисциплинированность, внимательность, уважение друг к другу;</a:t>
            </a:r>
          </a:p>
          <a:p>
            <a:r>
              <a:rPr lang="ru-RU" sz="4800" dirty="0"/>
              <a:t>- учить работать в группе, в коллективе.</a:t>
            </a:r>
          </a:p>
          <a:p>
            <a:endParaRPr lang="ru-RU" sz="4800" b="1" dirty="0" smtClean="0"/>
          </a:p>
          <a:p>
            <a:endParaRPr lang="ru-RU" sz="4800" b="1" dirty="0"/>
          </a:p>
          <a:p>
            <a:endParaRPr lang="ru-RU" sz="4800" b="1" dirty="0" smtClean="0"/>
          </a:p>
          <a:p>
            <a:endParaRPr lang="ru-RU" sz="4800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3706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413" y="162268"/>
            <a:ext cx="6039230" cy="738976"/>
          </a:xfrm>
        </p:spPr>
        <p:txBody>
          <a:bodyPr/>
          <a:lstStyle/>
          <a:p>
            <a:r>
              <a:rPr lang="en-US" dirty="0" smtClean="0"/>
              <a:t>Put on your dolls\ take off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12999" r="9516" b="14704"/>
          <a:stretch/>
        </p:blipFill>
        <p:spPr>
          <a:xfrm>
            <a:off x="532851" y="795214"/>
            <a:ext cx="8650619" cy="5809517"/>
          </a:xfrm>
        </p:spPr>
      </p:pic>
    </p:spTree>
    <p:extLst>
      <p:ext uri="{BB962C8B-B14F-4D97-AF65-F5344CB8AC3E}">
        <p14:creationId xmlns:p14="http://schemas.microsoft.com/office/powerpoint/2010/main" val="165334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6558"/>
            <a:ext cx="8596668" cy="21050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4"/>
          <a:stretch/>
        </p:blipFill>
        <p:spPr>
          <a:xfrm>
            <a:off x="0" y="2862930"/>
            <a:ext cx="2963266" cy="230112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1" r="37002" b="54678"/>
          <a:stretch/>
        </p:blipFill>
        <p:spPr>
          <a:xfrm>
            <a:off x="315380" y="85519"/>
            <a:ext cx="3166647" cy="24471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6" b="20384"/>
          <a:stretch/>
        </p:blipFill>
        <p:spPr>
          <a:xfrm>
            <a:off x="9533219" y="999766"/>
            <a:ext cx="2420892" cy="23289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20" y="3913649"/>
            <a:ext cx="2882998" cy="2882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1"/>
          <a:stretch/>
        </p:blipFill>
        <p:spPr>
          <a:xfrm>
            <a:off x="3482028" y="85519"/>
            <a:ext cx="2629718" cy="2447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50" y="4676026"/>
            <a:ext cx="2059954" cy="15449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536" r="12082" b="8723"/>
          <a:stretch/>
        </p:blipFill>
        <p:spPr>
          <a:xfrm>
            <a:off x="5925434" y="2794597"/>
            <a:ext cx="2055903" cy="1802488"/>
          </a:xfrm>
          <a:prstGeom prst="rect">
            <a:avLst/>
          </a:prstGeom>
        </p:spPr>
      </p:pic>
      <p:pic>
        <p:nvPicPr>
          <p:cNvPr id="13" name="Объект 3" descr="H:\2 класс\к 46 уроку\стих Seasons.jpg"/>
          <p:cNvPicPr>
            <a:picLocks noGrp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7" t="71185"/>
          <a:stretch/>
        </p:blipFill>
        <p:spPr bwMode="auto">
          <a:xfrm>
            <a:off x="7111269" y="776253"/>
            <a:ext cx="2090801" cy="14201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00910" y="1014920"/>
            <a:ext cx="38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=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85126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469" y="147649"/>
            <a:ext cx="8708258" cy="17330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1" y="3183954"/>
            <a:ext cx="3607414" cy="35424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8" t="46307" r="35821"/>
          <a:stretch/>
        </p:blipFill>
        <p:spPr>
          <a:xfrm>
            <a:off x="53556" y="13696"/>
            <a:ext cx="2618210" cy="21003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r="12026"/>
          <a:stretch/>
        </p:blipFill>
        <p:spPr>
          <a:xfrm>
            <a:off x="4616476" y="2322181"/>
            <a:ext cx="3401042" cy="3396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14964" r="7791" b="15168"/>
          <a:stretch/>
        </p:blipFill>
        <p:spPr>
          <a:xfrm>
            <a:off x="8815079" y="962665"/>
            <a:ext cx="2841877" cy="2601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50166" r="70515"/>
          <a:stretch/>
        </p:blipFill>
        <p:spPr>
          <a:xfrm>
            <a:off x="2671765" y="13696"/>
            <a:ext cx="2559743" cy="1966408"/>
          </a:xfrm>
          <a:prstGeom prst="rect">
            <a:avLst/>
          </a:prstGeom>
        </p:spPr>
      </p:pic>
      <p:pic>
        <p:nvPicPr>
          <p:cNvPr id="10" name="Объект 3" descr="H:\2 класс\к 46 уроку\стих Seasons.jpg"/>
          <p:cNvPicPr>
            <a:picLocks noGrp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0" t="20690" b="49282"/>
          <a:stretch/>
        </p:blipFill>
        <p:spPr bwMode="auto">
          <a:xfrm>
            <a:off x="5996616" y="156271"/>
            <a:ext cx="2281408" cy="1287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31508" y="177835"/>
            <a:ext cx="794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=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9692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21" y="116218"/>
            <a:ext cx="3302872" cy="24734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264" y="212781"/>
            <a:ext cx="3401042" cy="25238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3409685"/>
            <a:ext cx="3427930" cy="323373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73" y="287868"/>
            <a:ext cx="2785591" cy="2950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4126" r="23085" b="3980"/>
          <a:stretch/>
        </p:blipFill>
        <p:spPr>
          <a:xfrm>
            <a:off x="6450014" y="3238854"/>
            <a:ext cx="1953790" cy="30043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69" y="3583170"/>
            <a:ext cx="3102580" cy="31025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17" y="3409685"/>
            <a:ext cx="2585309" cy="3447079"/>
          </a:xfrm>
          <a:prstGeom prst="rect">
            <a:avLst/>
          </a:prstGeom>
        </p:spPr>
      </p:pic>
      <p:pic>
        <p:nvPicPr>
          <p:cNvPr id="10" name="Объект 3" descr="H:\2 класс\к 46 уроку\стих Seasons.jpg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 t="23700" r="50524" b="49836"/>
          <a:stretch/>
        </p:blipFill>
        <p:spPr bwMode="auto">
          <a:xfrm>
            <a:off x="5012942" y="736783"/>
            <a:ext cx="2137798" cy="15459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44649" y="573939"/>
            <a:ext cx="401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=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48273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609" y="636643"/>
            <a:ext cx="45719" cy="1320800"/>
          </a:xfrm>
        </p:spPr>
        <p:txBody>
          <a:bodyPr/>
          <a:lstStyle/>
          <a:p>
            <a:r>
              <a:rPr lang="ru-RU" dirty="0" smtClean="0"/>
              <a:t>=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1884" r="14694" b="-1884"/>
          <a:stretch/>
        </p:blipFill>
        <p:spPr>
          <a:xfrm>
            <a:off x="210509" y="4249696"/>
            <a:ext cx="2824147" cy="2443631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1" t="1750" r="2864" b="51716"/>
          <a:stretch/>
        </p:blipFill>
        <p:spPr>
          <a:xfrm>
            <a:off x="188298" y="197105"/>
            <a:ext cx="2868568" cy="24422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3"/>
          <a:stretch/>
        </p:blipFill>
        <p:spPr>
          <a:xfrm>
            <a:off x="3657599" y="2403101"/>
            <a:ext cx="2585457" cy="2560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63" y="201705"/>
            <a:ext cx="3061190" cy="30611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33" y="3186445"/>
            <a:ext cx="3401589" cy="3401589"/>
          </a:xfrm>
          <a:prstGeom prst="rect">
            <a:avLst/>
          </a:prstGeom>
        </p:spPr>
      </p:pic>
      <p:pic>
        <p:nvPicPr>
          <p:cNvPr id="10" name="Объект 3" descr="H:\2 класс\к 46 уроку\стих Seasons.jpg"/>
          <p:cNvPicPr>
            <a:picLocks noGrp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t="69971" r="50147"/>
          <a:stretch/>
        </p:blipFill>
        <p:spPr bwMode="auto">
          <a:xfrm>
            <a:off x="4950327" y="636643"/>
            <a:ext cx="2769514" cy="13748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877152" y="387783"/>
            <a:ext cx="1282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=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707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3138"/>
            <a:ext cx="8596668" cy="7894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Рефлексия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81469"/>
            <a:ext cx="8596668" cy="4659894"/>
          </a:xfrm>
        </p:spPr>
        <p:txBody>
          <a:bodyPr/>
          <a:lstStyle/>
          <a:p>
            <a:r>
              <a:rPr lang="ru-RU" dirty="0" smtClean="0"/>
              <a:t>Т</a:t>
            </a:r>
            <a:r>
              <a:rPr lang="en-US" dirty="0"/>
              <a:t>.:  What was the topic of our lesson? </a:t>
            </a:r>
            <a:endParaRPr lang="en-US" dirty="0" smtClean="0"/>
          </a:p>
          <a:p>
            <a:endParaRPr lang="ru-RU" dirty="0"/>
          </a:p>
          <a:p>
            <a:r>
              <a:rPr lang="ru-RU" dirty="0"/>
              <a:t>Т.: </a:t>
            </a:r>
            <a:r>
              <a:rPr lang="en-US" dirty="0"/>
              <a:t> </a:t>
            </a:r>
            <a:r>
              <a:rPr lang="ru-RU" dirty="0"/>
              <a:t>Что особенно заинтересовало вас во время урока? Что нового узнали на уроке</a:t>
            </a:r>
            <a:r>
              <a:rPr lang="ru-RU" dirty="0" smtClean="0"/>
              <a:t>?</a:t>
            </a:r>
            <a:endParaRPr lang="en-US" dirty="0" smtClean="0"/>
          </a:p>
          <a:p>
            <a:endParaRPr lang="ru-RU" dirty="0"/>
          </a:p>
          <a:p>
            <a:r>
              <a:rPr lang="ru-RU" dirty="0"/>
              <a:t>Т.:  Понравилась ли вам работа на уроке? Оцените себя.</a:t>
            </a:r>
          </a:p>
          <a:p>
            <a:endParaRPr lang="en-US" dirty="0" smtClean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2" y="3795739"/>
            <a:ext cx="6652415" cy="2940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t="9400" r="31318" b="16931"/>
          <a:stretch/>
        </p:blipFill>
        <p:spPr>
          <a:xfrm>
            <a:off x="9157157" y="795988"/>
            <a:ext cx="2664260" cy="56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Список использованной литературы и дидактических пособий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Используемая материалы</a:t>
            </a:r>
            <a:r>
              <a:rPr lang="ru-RU" b="1" dirty="0" smtClean="0"/>
              <a:t>:</a:t>
            </a:r>
            <a:r>
              <a:rPr lang="ru-RU" b="1" dirty="0"/>
              <a:t> </a:t>
            </a:r>
            <a:endParaRPr lang="ru-RU" dirty="0"/>
          </a:p>
          <a:p>
            <a:pPr lvl="0"/>
            <a:r>
              <a:rPr lang="ru-RU" dirty="0"/>
              <a:t>К.М</a:t>
            </a:r>
            <a:r>
              <a:rPr lang="ru-RU" dirty="0" smtClean="0"/>
              <a:t>. Баранова</a:t>
            </a:r>
            <a:r>
              <a:rPr lang="ru-RU" dirty="0"/>
              <a:t>, Д. Дули, В. Эванс </a:t>
            </a:r>
            <a:r>
              <a:rPr lang="en-US" dirty="0"/>
              <a:t>Starlight</a:t>
            </a:r>
            <a:r>
              <a:rPr lang="ru-RU" dirty="0"/>
              <a:t>: Учебник английского языка для учащихся 2-го класса общеобразовательных учреждений-издательство «Просвещение» 2022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pPr lvl="0"/>
            <a:r>
              <a:rPr lang="ru-RU" dirty="0"/>
              <a:t>К.М</a:t>
            </a:r>
            <a:r>
              <a:rPr lang="ru-RU" dirty="0" smtClean="0"/>
              <a:t>. Баранова</a:t>
            </a:r>
            <a:r>
              <a:rPr lang="ru-RU" dirty="0"/>
              <a:t>, Д. Дули, В. Эванс Книга для учителя к учебнику S</a:t>
            </a:r>
            <a:r>
              <a:rPr lang="en-US" dirty="0"/>
              <a:t>tar</a:t>
            </a:r>
            <a:r>
              <a:rPr lang="ru-RU" dirty="0" err="1"/>
              <a:t>tlight</a:t>
            </a:r>
            <a:r>
              <a:rPr lang="ru-RU" dirty="0"/>
              <a:t> для учащихся 2–</a:t>
            </a:r>
            <a:r>
              <a:rPr lang="ru-RU" dirty="0" err="1"/>
              <a:t>го</a:t>
            </a:r>
            <a:r>
              <a:rPr lang="ru-RU" dirty="0"/>
              <a:t> класса общеобразовательных учреждений-издательство «Просвещение» 2020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/>
              <a:t>Презентация к уроку. </a:t>
            </a:r>
          </a:p>
          <a:p>
            <a:pPr marL="0" indent="0">
              <a:buNone/>
            </a:pPr>
            <a:r>
              <a:rPr lang="ru-RU" dirty="0" smtClean="0"/>
              <a:t>Интернет </a:t>
            </a:r>
            <a:r>
              <a:rPr lang="ru-RU" dirty="0"/>
              <a:t>ресурсы. Видео приложения к уроку. Песня об одежде.</a:t>
            </a:r>
          </a:p>
          <a:p>
            <a:r>
              <a:rPr lang="ru-RU" dirty="0"/>
              <a:t> </a:t>
            </a:r>
            <a:r>
              <a:rPr lang="ru-RU" dirty="0" smtClean="0"/>
              <a:t>Настольные игры: «Точилки», « Одень куклу».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77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0" y="193964"/>
            <a:ext cx="11291455" cy="6151418"/>
          </a:xfrm>
        </p:spPr>
        <p:txBody>
          <a:bodyPr>
            <a:noAutofit/>
          </a:bodyPr>
          <a:lstStyle/>
          <a:p>
            <a:r>
              <a:rPr lang="ru-RU" sz="1200" b="1" dirty="0"/>
              <a:t>Ожидаемые результаты</a:t>
            </a:r>
            <a:r>
              <a:rPr lang="ru-RU" sz="1200" b="1" dirty="0" smtClean="0"/>
              <a:t>:</a:t>
            </a:r>
          </a:p>
          <a:p>
            <a:r>
              <a:rPr lang="ru-RU" sz="1200" b="1" dirty="0" smtClean="0"/>
              <a:t> </a:t>
            </a:r>
            <a:r>
              <a:rPr lang="ru-RU" sz="1200" b="1" i="1" dirty="0"/>
              <a:t>Личностные:</a:t>
            </a:r>
            <a:endParaRPr lang="ru-RU" sz="1200" dirty="0"/>
          </a:p>
          <a:p>
            <a:r>
              <a:rPr lang="ru-RU" sz="1200" dirty="0"/>
              <a:t> - осознанно готовятся к урокам английского языка, выполняют задания, формулируют свои вопросы и задания для одноклассников;</a:t>
            </a:r>
          </a:p>
          <a:p>
            <a:r>
              <a:rPr lang="ru-RU" sz="1200" dirty="0"/>
              <a:t>- формирование учебно-познавательного интереса к новому учебному материалу</a:t>
            </a:r>
            <a:br>
              <a:rPr lang="ru-RU" sz="1200" dirty="0"/>
            </a:br>
            <a:r>
              <a:rPr lang="ru-RU" sz="1200" dirty="0"/>
              <a:t>и способам решения новой задачи</a:t>
            </a:r>
          </a:p>
          <a:p>
            <a:r>
              <a:rPr lang="ru-RU" sz="1200" dirty="0"/>
              <a:t>- развитие навыков сотрудничества со сверстниками.</a:t>
            </a:r>
          </a:p>
          <a:p>
            <a:r>
              <a:rPr lang="ru-RU" sz="1200" b="1" i="1" dirty="0"/>
              <a:t>Метапредметные</a:t>
            </a:r>
            <a:r>
              <a:rPr lang="ru-RU" sz="1200" b="1" dirty="0"/>
              <a:t>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i="1" dirty="0"/>
              <a:t>Регулятивные: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 -  учащиеся формулируют учебную задачу урока, принимают ее, сохраняют на протяжении всего урока, периодически сверяя свои учебные действия с предлагаемой задачей; </a:t>
            </a:r>
          </a:p>
          <a:p>
            <a:r>
              <a:rPr lang="ru-RU" sz="1200" i="1" dirty="0"/>
              <a:t>Познавательные: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- учащиеся предлагают вариант решения познавательной проблемы, исходя из своих интеллектуальных возможностей;</a:t>
            </a:r>
          </a:p>
          <a:p>
            <a:r>
              <a:rPr lang="ru-RU" sz="1200" dirty="0"/>
              <a:t>- осуществляют анализ объектов действовать по образцу (написание слов).</a:t>
            </a:r>
          </a:p>
          <a:p>
            <a:r>
              <a:rPr lang="ru-RU" sz="1200" i="1" dirty="0"/>
              <a:t>Коммуникативные: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 - учащиеся умеют осуществлять инициативное сотрудничество в процессе работы в группе;</a:t>
            </a:r>
            <a:br>
              <a:rPr lang="ru-RU" sz="1200" dirty="0"/>
            </a:br>
            <a:r>
              <a:rPr lang="ru-RU" sz="1200" dirty="0"/>
              <a:t> -учащиеся умеют контролировать и оценивать действия партнера;</a:t>
            </a:r>
            <a:br>
              <a:rPr lang="ru-RU" sz="1200" dirty="0"/>
            </a:br>
            <a:r>
              <a:rPr lang="ru-RU" sz="1200" dirty="0"/>
              <a:t> - учащиеся умеют с достаточной четкостью выражать свои мысли;</a:t>
            </a:r>
          </a:p>
          <a:p>
            <a:r>
              <a:rPr lang="ru-RU" sz="1200" dirty="0"/>
              <a:t>- учащиеся умеют  адекватно использовать речевые средства для решения коммуникативной задачи.</a:t>
            </a:r>
            <a:br>
              <a:rPr lang="ru-RU" sz="1200" dirty="0"/>
            </a:br>
            <a:r>
              <a:rPr lang="ru-RU" sz="1200" b="1" i="1" dirty="0"/>
              <a:t>Предметные</a:t>
            </a:r>
            <a:r>
              <a:rPr lang="ru-RU" sz="1200" b="1" dirty="0"/>
              <a:t>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 - учащиеся увеличат  словарный запас;</a:t>
            </a:r>
          </a:p>
          <a:p>
            <a:r>
              <a:rPr lang="ru-RU" sz="1200" dirty="0"/>
              <a:t>- выучат лексику урока (</a:t>
            </a:r>
            <a:r>
              <a:rPr lang="en-US" sz="1200" dirty="0"/>
              <a:t>Clothes</a:t>
            </a:r>
            <a:r>
              <a:rPr lang="ru-RU" sz="1200" dirty="0"/>
              <a:t>); </a:t>
            </a:r>
          </a:p>
          <a:p>
            <a:r>
              <a:rPr lang="ru-RU" sz="1200" dirty="0"/>
              <a:t>- развивают внимание, память, навыки аудирования и чтения, графические навыки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7380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16" y="331789"/>
            <a:ext cx="8596668" cy="3880773"/>
          </a:xfrm>
        </p:spPr>
        <p:txBody>
          <a:bodyPr>
            <a:normAutofit/>
          </a:bodyPr>
          <a:lstStyle/>
          <a:p>
            <a:r>
              <a:rPr lang="ru-RU" sz="1400" b="1" dirty="0"/>
              <a:t>Методы обучения: </a:t>
            </a:r>
            <a:r>
              <a:rPr lang="ru-RU" sz="1400" dirty="0"/>
              <a:t>показ, объяснение, игра, организация тренировки и применения знаний, коррекция, оценка.</a:t>
            </a:r>
          </a:p>
          <a:p>
            <a:r>
              <a:rPr lang="ru-RU" sz="1400" b="1" dirty="0"/>
              <a:t>Средства обучения:</a:t>
            </a:r>
            <a:endParaRPr lang="ru-RU" sz="1400" dirty="0"/>
          </a:p>
          <a:p>
            <a:r>
              <a:rPr lang="ru-RU" sz="1400" dirty="0"/>
              <a:t>Классная доска, оформленная лексикой по теме, , презентация к уроку, видео задания на соотнесение картинки и слова.</a:t>
            </a:r>
          </a:p>
          <a:p>
            <a:r>
              <a:rPr lang="ru-RU" sz="1400" b="1" dirty="0"/>
              <a:t>Организационные формы: </a:t>
            </a:r>
            <a:endParaRPr lang="ru-RU" sz="1400" dirty="0"/>
          </a:p>
          <a:p>
            <a:r>
              <a:rPr lang="ru-RU" sz="1400" dirty="0"/>
              <a:t>– фронтальная;</a:t>
            </a:r>
          </a:p>
          <a:p>
            <a:r>
              <a:rPr lang="ru-RU" sz="1400" dirty="0"/>
              <a:t>– индивидуальная;</a:t>
            </a:r>
          </a:p>
          <a:p>
            <a:r>
              <a:rPr lang="ru-RU" sz="1400" dirty="0"/>
              <a:t>– групповая.</a:t>
            </a:r>
          </a:p>
          <a:p>
            <a:r>
              <a:rPr lang="ru-RU" sz="1400" b="1" dirty="0"/>
              <a:t>Педагогические технологии: </a:t>
            </a:r>
            <a:r>
              <a:rPr lang="ru-RU" sz="1400" dirty="0"/>
              <a:t>технология диалогового взаимодействия с элементами технологии развития критического мышления. </a:t>
            </a:r>
          </a:p>
          <a:p>
            <a:endParaRPr lang="ru-RU" sz="14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14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9390" y="1513038"/>
            <a:ext cx="7150740" cy="2861610"/>
          </a:xfrm>
        </p:spPr>
        <p:txBody>
          <a:bodyPr/>
          <a:lstStyle/>
          <a:p>
            <a:r>
              <a:rPr lang="en-US" sz="9600" dirty="0" smtClean="0"/>
              <a:t>Welcome to</a:t>
            </a:r>
            <a:r>
              <a:rPr lang="ru-RU" sz="9600" dirty="0" smtClean="0"/>
              <a:t> с</a:t>
            </a:r>
            <a:r>
              <a:rPr lang="en-US" sz="9600" dirty="0" smtClean="0"/>
              <a:t>lass!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3952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6600" dirty="0" smtClean="0"/>
              <a:t>5</a:t>
            </a:r>
            <a:r>
              <a:rPr lang="en-US" sz="6600" dirty="0" smtClean="0"/>
              <a:t> rules</a:t>
            </a:r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5" y="2614499"/>
            <a:ext cx="2256639" cy="30090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6811" r="171" b="15971"/>
          <a:stretch/>
        </p:blipFill>
        <p:spPr>
          <a:xfrm>
            <a:off x="6163977" y="1720407"/>
            <a:ext cx="4979862" cy="489630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3302366" y="3414199"/>
            <a:ext cx="2059044" cy="194063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3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/>
              <a:t>1. Be quiet!</a:t>
            </a:r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4" t="-3869" r="-313" b="10382"/>
          <a:stretch/>
        </p:blipFill>
        <p:spPr>
          <a:xfrm>
            <a:off x="933892" y="1550351"/>
            <a:ext cx="5631368" cy="5218840"/>
          </a:xfrm>
        </p:spPr>
      </p:pic>
    </p:spTree>
    <p:extLst>
      <p:ext uri="{BB962C8B-B14F-4D97-AF65-F5344CB8AC3E}">
        <p14:creationId xmlns:p14="http://schemas.microsoft.com/office/powerpoint/2010/main" val="13668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/>
              <a:t>2. Sit nicely</a:t>
            </a:r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t="18509" r="50084" b="4827"/>
          <a:stretch/>
        </p:blipFill>
        <p:spPr>
          <a:xfrm>
            <a:off x="572751" y="2088282"/>
            <a:ext cx="5716216" cy="4769718"/>
          </a:xfrm>
        </p:spPr>
      </p:pic>
    </p:spTree>
    <p:extLst>
      <p:ext uri="{BB962C8B-B14F-4D97-AF65-F5344CB8AC3E}">
        <p14:creationId xmlns:p14="http://schemas.microsoft.com/office/powerpoint/2010/main" val="41674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600" dirty="0" smtClean="0"/>
              <a:t>3. Eyes on your teacher</a:t>
            </a:r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86" y="2705141"/>
            <a:ext cx="5447992" cy="3991687"/>
          </a:xfrm>
        </p:spPr>
      </p:pic>
    </p:spTree>
    <p:extLst>
      <p:ext uri="{BB962C8B-B14F-4D97-AF65-F5344CB8AC3E}">
        <p14:creationId xmlns:p14="http://schemas.microsoft.com/office/powerpoint/2010/main" val="30137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421</TotalTime>
  <Words>1070</Words>
  <Application>Microsoft Office PowerPoint</Application>
  <PresentationFormat>Широкоэкранный</PresentationFormat>
  <Paragraphs>189</Paragraphs>
  <Slides>26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Algerian</vt:lpstr>
      <vt:lpstr>Arial</vt:lpstr>
      <vt:lpstr>Calibri</vt:lpstr>
      <vt:lpstr>Franklin Gothic Demi</vt:lpstr>
      <vt:lpstr>Times New Roman</vt:lpstr>
      <vt:lpstr>Trebuchet MS</vt:lpstr>
      <vt:lpstr>Wingdings 3</vt:lpstr>
      <vt:lpstr>Аспект</vt:lpstr>
      <vt:lpstr>Муниципальное автономное общеобразовательное учреждение муниципального образования город Краснодар «Центр общего и дополнительного образования «Перспектива» (МАОУ ЦО ДО «Перспектива»)     </vt:lpstr>
      <vt:lpstr>Тема урока: Одежда.Clothes. Класс: 2 Тип урока: урок освоения новых знаний  </vt:lpstr>
      <vt:lpstr>Презентация PowerPoint</vt:lpstr>
      <vt:lpstr>Презентация PowerPoint</vt:lpstr>
      <vt:lpstr>Welcome to сlass!</vt:lpstr>
      <vt:lpstr>5 rules</vt:lpstr>
      <vt:lpstr>1. Be quiet!</vt:lpstr>
      <vt:lpstr>2. Sit nicely</vt:lpstr>
      <vt:lpstr>3. Eyes on your teacher</vt:lpstr>
      <vt:lpstr>4. Listen to your teacher</vt:lpstr>
      <vt:lpstr>5.Raise your hand</vt:lpstr>
      <vt:lpstr>Lets play with ball and ask some questions.</vt:lpstr>
      <vt:lpstr>What is the season?                            Is it … ? summer                         spring                   winter                      autumn \ fall </vt:lpstr>
      <vt:lpstr>What is the weather like?</vt:lpstr>
      <vt:lpstr>This is SVETA.</vt:lpstr>
      <vt:lpstr>School - школа</vt:lpstr>
      <vt:lpstr>Which clothes do we need?</vt:lpstr>
      <vt:lpstr>Plurals </vt:lpstr>
      <vt:lpstr>Warm up!!!</vt:lpstr>
      <vt:lpstr>Put on your dolls\ take off</vt:lpstr>
      <vt:lpstr>Презентация PowerPoint</vt:lpstr>
      <vt:lpstr>Презентация PowerPoint</vt:lpstr>
      <vt:lpstr>Презентация PowerPoint</vt:lpstr>
      <vt:lpstr>=</vt:lpstr>
      <vt:lpstr>Рефлексия  </vt:lpstr>
      <vt:lpstr>Список использованной литературы и дидактических пособий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Пашинина Ангелина Юрьевна</cp:lastModifiedBy>
  <cp:revision>44</cp:revision>
  <dcterms:created xsi:type="dcterms:W3CDTF">2024-03-28T15:25:48Z</dcterms:created>
  <dcterms:modified xsi:type="dcterms:W3CDTF">2024-06-03T08:37:12Z</dcterms:modified>
</cp:coreProperties>
</file>