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C60B-F281-4E0B-94A9-ACA1B2C1821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2DC6-6F9A-4614-866C-62C6E617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  <a:t>О Г К О У « Школа-интернат   для  обучающихся  с  О В З №87».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  <a:t> 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  <a:t>Тема : « Блокада Ленинграда глазами  детей».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57301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  <a:t>Воспитатель- Павлова С.М.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  <a:t> 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602128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</a:rPr>
              <a:t>город Ульяновск 2024г.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</a:rPr>
            </a:b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 Cond" pitchFamily="34" charset="0"/>
              </a:rPr>
              <a:t> 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45224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latin typeface="Franklin Gothic Medium Cond" pitchFamily="34" charset="0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Franklin Gothic Medium Cond" pitchFamily="34" charset="0"/>
              </a:rPr>
              <a:t>Была одна дорога </a:t>
            </a:r>
            <a:r>
              <a:rPr lang="ru-RU" sz="2800" i="1" dirty="0">
                <a:solidFill>
                  <a:prstClr val="black"/>
                </a:solidFill>
                <a:latin typeface="Franklin Gothic Medium Cond" pitchFamily="34" charset="0"/>
              </a:rPr>
              <a:t>через  Ладожское озеро к  </a:t>
            </a:r>
            <a:r>
              <a:rPr lang="ru-RU" sz="2800" i="1" dirty="0" smtClean="0">
                <a:solidFill>
                  <a:prstClr val="black"/>
                </a:solidFill>
                <a:latin typeface="Franklin Gothic Medium Cond" pitchFamily="34" charset="0"/>
              </a:rPr>
              <a:t>блокадному  Ленинграду ,машины шли груженые  с продуктами.  </a:t>
            </a:r>
          </a:p>
          <a:p>
            <a:r>
              <a:rPr lang="ru-RU" sz="2800" i="1" dirty="0" smtClean="0">
                <a:solidFill>
                  <a:prstClr val="black"/>
                </a:solidFill>
                <a:latin typeface="Franklin Gothic Medium Cond" pitchFamily="34" charset="0"/>
              </a:rPr>
              <a:t>Люди  работали  очень трудных  условиях . </a:t>
            </a:r>
            <a:endParaRPr lang="ru-RU" sz="2800" i="1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pic>
        <p:nvPicPr>
          <p:cNvPr id="2050" name="Picture 2" descr="C:\Users\User\Desktop\РИСУНКИ О войне\5245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5445224"/>
          </a:xfrm>
          <a:prstGeom prst="rect">
            <a:avLst/>
          </a:prstGeom>
          <a:noFill/>
        </p:spPr>
      </p:pic>
      <p:pic>
        <p:nvPicPr>
          <p:cNvPr id="5" name="Picture 2" descr="C:\Users\User\Desktop\РИСУНКИ О войне\29-7-730x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0526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27 января 1944 года состоялось полное освобождение  </a:t>
            </a:r>
          </a:p>
          <a:p>
            <a:r>
              <a:rPr lang="ru-RU" sz="2800" i="1" dirty="0" smtClean="0">
                <a:latin typeface="Franklin Gothic Medium Cond" pitchFamily="34" charset="0"/>
              </a:rPr>
              <a:t>города на Неве от вражеской блокады.</a:t>
            </a:r>
            <a:endParaRPr lang="ru-RU" sz="2800" i="1" dirty="0">
              <a:latin typeface="Franklin Gothic Medium Cond" pitchFamily="34" charset="0"/>
            </a:endParaRPr>
          </a:p>
        </p:txBody>
      </p:sp>
      <p:pic>
        <p:nvPicPr>
          <p:cNvPr id="3074" name="Picture 2" descr="C:\Users\User\Desktop\РИСУНКИ О войне\8_20195141417.jpg"/>
          <p:cNvPicPr>
            <a:picLocks noChangeAspect="1" noChangeArrowheads="1"/>
          </p:cNvPicPr>
          <p:nvPr/>
        </p:nvPicPr>
        <p:blipFill>
          <a:blip r:embed="rId2" cstate="print"/>
          <a:srcRect l="714" t="3154" r="714" b="2739"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332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За мужество, за храбрость, за самоотверженный труд в годы войны городу было присвоено звание «Город-Герой » Ленинград.</a:t>
            </a:r>
          </a:p>
          <a:p>
            <a:endParaRPr lang="ru-RU" sz="2800" b="1" i="1" dirty="0" smtClean="0">
              <a:latin typeface="Franklin Gothic Medium Cond" pitchFamily="34" charset="0"/>
            </a:endParaRPr>
          </a:p>
          <a:p>
            <a:r>
              <a:rPr lang="ru-RU" sz="2800" b="1" i="1" dirty="0" smtClean="0">
                <a:latin typeface="Franklin Gothic Medium Cond" pitchFamily="34" charset="0"/>
              </a:rPr>
              <a:t> </a:t>
            </a:r>
            <a:endParaRPr lang="ru-RU" sz="2800" b="1" i="1" dirty="0">
              <a:latin typeface="Franklin Gothic Medium Cond" pitchFamily="34" charset="0"/>
            </a:endParaRPr>
          </a:p>
        </p:txBody>
      </p:sp>
      <p:pic>
        <p:nvPicPr>
          <p:cNvPr id="1026" name="Picture 2" descr="C:\Users\User\Desktop\РИСУНКИ О войне\69a7c474-22bc-5c6a-a43b-0020804c5c0b (1).jpg"/>
          <p:cNvPicPr>
            <a:picLocks noChangeAspect="1" noChangeArrowheads="1"/>
          </p:cNvPicPr>
          <p:nvPr/>
        </p:nvPicPr>
        <p:blipFill>
          <a:blip r:embed="rId2" cstate="print"/>
          <a:srcRect l="10700" t="7154" r="9271" b="11915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</a:rPr>
              <a:t>Словарная  работа.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 Cond" pitchFamily="34" charset="0"/>
              </a:rPr>
              <a:t>Блокада   Ленинграда -  окружение  города  врагами.</a:t>
            </a:r>
          </a:p>
          <a:p>
            <a:endParaRPr lang="ru-RU" sz="2800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 Cond" pitchFamily="34" charset="0"/>
            </a:endParaRPr>
          </a:p>
          <a:p>
            <a:r>
              <a:rPr lang="ru-RU" sz="28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 Cond" pitchFamily="34" charset="0"/>
              </a:rPr>
              <a:t>Прорыв   блокады -  наступление, освобождение   небольшого участка земли ,дороги и т.д.</a:t>
            </a:r>
          </a:p>
          <a:p>
            <a:endParaRPr lang="ru-RU" sz="2800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 Cond" pitchFamily="34" charset="0"/>
            </a:endParaRPr>
          </a:p>
          <a:p>
            <a:r>
              <a:rPr lang="ru-RU" sz="28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 Cond" pitchFamily="34" charset="0"/>
              </a:rPr>
              <a:t>Кольцо   блокады  -  замкнутый   круг .</a:t>
            </a:r>
          </a:p>
          <a:p>
            <a:endParaRPr lang="ru-RU" sz="2800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 Cond" pitchFamily="34" charset="0"/>
            </a:endParaRPr>
          </a:p>
          <a:p>
            <a:r>
              <a:rPr lang="ru-RU" sz="28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 Cond" pitchFamily="34" charset="0"/>
              </a:rPr>
              <a:t>Осада  города   -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</a:rPr>
              <a:t>окружение войсками  города с целью его захвата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</a:rPr>
              <a:t>. </a:t>
            </a:r>
            <a:endParaRPr lang="ru-RU" sz="2800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68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603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Franklin Gothic Medium Cond" pitchFamily="34" charset="0"/>
              </a:rPr>
              <a:t>Вопросы  и  ответы</a:t>
            </a: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1.  В  каком  году  началась  осада   города   Ленинграда?</a:t>
            </a:r>
            <a:endParaRPr lang="ru-RU" sz="2800" i="1" dirty="0">
              <a:latin typeface="Franklin Gothic Medium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8  Сентября  1941года.</a:t>
            </a:r>
            <a:endParaRPr lang="ru-RU" sz="2800" i="1" dirty="0"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60848"/>
            <a:ext cx="9684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2. В  каком  году  освободили  город  Ленинград  от   захватчиков?</a:t>
            </a:r>
            <a:endParaRPr lang="ru-RU" sz="2800" i="1" dirty="0">
              <a:latin typeface="Franklin Gothic Medium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0892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 27  января   1944года.   </a:t>
            </a:r>
          </a:p>
          <a:p>
            <a:r>
              <a:rPr lang="ru-RU" sz="2800" i="1" dirty="0" smtClean="0">
                <a:latin typeface="Franklin Gothic Medium Cond" pitchFamily="34" charset="0"/>
              </a:rPr>
              <a:t>2024 году  исполнилось 80 лет  освобождение  г  Ленинграда. </a:t>
            </a:r>
            <a:endParaRPr lang="ru-RU" sz="2800" i="1" dirty="0">
              <a:latin typeface="Franklin Gothic Medium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8610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2800" i="1" dirty="0" smtClean="0">
                <a:latin typeface="Franklin Gothic Medium Cond" pitchFamily="34" charset="0"/>
              </a:rPr>
              <a:t>Как  называется  озеро</a:t>
            </a:r>
          </a:p>
          <a:p>
            <a:pPr marL="514350" indent="-514350"/>
            <a:r>
              <a:rPr lang="ru-RU" sz="2800" i="1" dirty="0" smtClean="0">
                <a:latin typeface="Franklin Gothic Medium Cond" pitchFamily="34" charset="0"/>
              </a:rPr>
              <a:t>с  продовольствием?</a:t>
            </a:r>
          </a:p>
          <a:p>
            <a:pPr marL="514350" indent="-514350"/>
            <a:r>
              <a:rPr lang="ru-RU" sz="2800" i="1" dirty="0" smtClean="0">
                <a:latin typeface="Franklin Gothic Medium Cond" pitchFamily="34" charset="0"/>
              </a:rPr>
              <a:t> </a:t>
            </a:r>
            <a:endParaRPr lang="ru-RU" sz="2800" i="1" dirty="0">
              <a:latin typeface="Franklin Gothic Medium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42900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  </a:t>
            </a:r>
          </a:p>
          <a:p>
            <a:r>
              <a:rPr lang="ru-RU" sz="2800" i="1" dirty="0" smtClean="0">
                <a:latin typeface="Franklin Gothic Medium Cond" pitchFamily="34" charset="0"/>
              </a:rPr>
              <a:t>по  которому  доставлялся  груз</a:t>
            </a:r>
          </a:p>
          <a:p>
            <a:r>
              <a:rPr lang="ru-RU" sz="2800" i="1" dirty="0" smtClean="0">
                <a:latin typeface="Franklin Gothic Medium Cond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41168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Franklin Gothic Medium Cond" pitchFamily="34" charset="0"/>
              </a:rPr>
              <a:t> Ладожское  озеро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Итог  занятия:</a:t>
            </a:r>
            <a:endParaRPr lang="ru-RU" sz="3200" b="1" i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632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Medium Cond" pitchFamily="34" charset="0"/>
              </a:rPr>
              <a:t>Что мы делали на занятии?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5480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itchFamily="34" charset="0"/>
              </a:rPr>
              <a:t>Работали по плану.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16832"/>
            <a:ext cx="5991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Medium Cond" pitchFamily="34" charset="0"/>
              </a:rPr>
              <a:t>Какая  тема занятия?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28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Тема: «</a:t>
            </a:r>
            <a:r>
              <a:rPr lang="ru-RU" sz="2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Блокада  Ленинграда  глазами  детей».</a:t>
            </a:r>
            <a:endParaRPr lang="ru-RU" sz="28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689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Medium Cond" pitchFamily="34" charset="0"/>
              </a:rPr>
              <a:t>Какая главная  мысль занятия?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Пожалуйста  помните!  </a:t>
            </a:r>
            <a:r>
              <a:rPr lang="ru-RU" sz="2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Какой ценой  </a:t>
            </a:r>
            <a:r>
              <a:rPr lang="ru-RU" sz="28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завоеванна</a:t>
            </a:r>
            <a:r>
              <a:rPr lang="ru-RU" sz="2800" b="1" i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  </a:t>
            </a:r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в годы   Великой  Отечественной  войны</a:t>
            </a:r>
            <a:r>
              <a:rPr lang="ru-RU" sz="2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 наша  </a:t>
            </a:r>
            <a:r>
              <a:rPr lang="ru-RU" sz="2800" b="1" i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мирная  жизнь!  </a:t>
            </a:r>
            <a:endParaRPr lang="ru-RU" sz="28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811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Medium Cond" pitchFamily="34" charset="0"/>
              </a:rPr>
              <a:t>Оцени свою работу на занятии?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7544" y="5517232"/>
            <a:ext cx="642942" cy="642942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491880" y="5589240"/>
            <a:ext cx="642942" cy="64294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00192" y="5517232"/>
            <a:ext cx="785818" cy="714379"/>
          </a:xfrm>
          <a:prstGeom prst="triangl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66124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Medium Cond" pitchFamily="34" charset="0"/>
              </a:rPr>
              <a:t>-хорошо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5661248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Medium Cond" pitchFamily="34" charset="0"/>
              </a:rPr>
              <a:t>-  средне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5661248"/>
            <a:ext cx="1907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Medium Cond" pitchFamily="34" charset="0"/>
              </a:rPr>
              <a:t>-  слабо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Спасибо за внимание  </a:t>
            </a:r>
          </a:p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Medium Cond" pitchFamily="34" charset="0"/>
              </a:rPr>
              <a:t>и участие на занятии!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13" descr="MOI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677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MOI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988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latin typeface="Franklin Gothic Medium Cond" pitchFamily="34" charset="0"/>
              </a:rPr>
              <a:t>Цель</a:t>
            </a:r>
            <a:r>
              <a:rPr lang="ru-RU" sz="2400" i="1" dirty="0" smtClean="0">
                <a:latin typeface="Franklin Gothic Medium Cond" pitchFamily="34" charset="0"/>
              </a:rPr>
              <a:t>:  </a:t>
            </a:r>
          </a:p>
          <a:p>
            <a:r>
              <a:rPr lang="ru-RU" sz="2400" i="1" dirty="0" smtClean="0">
                <a:latin typeface="Franklin Gothic Medium Cond" pitchFamily="34" charset="0"/>
              </a:rPr>
              <a:t>- Расширить представление детей о героическом подвиге жителей блокадного Ленинграда.</a:t>
            </a:r>
          </a:p>
          <a:p>
            <a:r>
              <a:rPr lang="ru-RU" sz="2400" i="1" u="sng" dirty="0" smtClean="0">
                <a:latin typeface="Franklin Gothic Medium Cond" pitchFamily="34" charset="0"/>
              </a:rPr>
              <a:t>Задачи</a:t>
            </a:r>
            <a:r>
              <a:rPr lang="ru-RU" sz="2400" i="1" dirty="0" smtClean="0">
                <a:latin typeface="Franklin Gothic Medium Cond" pitchFamily="34" charset="0"/>
              </a:rPr>
              <a:t>:</a:t>
            </a:r>
          </a:p>
          <a:p>
            <a:r>
              <a:rPr lang="ru-RU" sz="2400" i="1" dirty="0" smtClean="0">
                <a:latin typeface="Franklin Gothic Medium Cond" pitchFamily="34" charset="0"/>
              </a:rPr>
              <a:t>- Познакомить детей с  жизнью людей в  блокадном  Ленинграде.    </a:t>
            </a:r>
          </a:p>
          <a:p>
            <a:r>
              <a:rPr lang="ru-RU" sz="2400" i="1" dirty="0" smtClean="0">
                <a:latin typeface="Franklin Gothic Medium Cond" pitchFamily="34" charset="0"/>
              </a:rPr>
              <a:t>– Формировать у детей интерес  к  историческому прошлому нашей страны и  чувство сопереживания людям старшего поколения, пережившего тяготы войны.</a:t>
            </a:r>
          </a:p>
          <a:p>
            <a:r>
              <a:rPr lang="ru-RU" sz="2400" i="1" dirty="0" smtClean="0">
                <a:latin typeface="Franklin Gothic Medium Cond" pitchFamily="34" charset="0"/>
              </a:rPr>
              <a:t>- Обогащать  словарный  запас слов, объяснить   понятие  «блокада»,   «прорыв блокады», «кольцо блокады».</a:t>
            </a:r>
          </a:p>
          <a:p>
            <a:r>
              <a:rPr lang="ru-RU" sz="2400" i="1" dirty="0" smtClean="0">
                <a:latin typeface="Franklin Gothic Medium Cond" pitchFamily="34" charset="0"/>
              </a:rPr>
              <a:t>-  Воспитывать уважительные отношения к исторической памяти к жителям Ленинграда, к ветеранам войны.</a:t>
            </a:r>
          </a:p>
          <a:p>
            <a:endParaRPr lang="ru-RU" sz="2400" i="1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                      ВНЕКЛАССНОЕ  ЗАНЯТИЕ</a:t>
            </a:r>
            <a:b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/>
            </a:r>
            <a:b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                         </a:t>
            </a:r>
            <a:b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                              </a:t>
            </a:r>
            <a:b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                                            ПЛАН</a:t>
            </a:r>
            <a:b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      </a:t>
            </a:r>
            <a:b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1. </a:t>
            </a:r>
            <a: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ОРГМОМЕНТ</a:t>
            </a:r>
            <a: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/>
            </a:r>
            <a:b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2.БЕСЕДА</a:t>
            </a:r>
          </a:p>
          <a:p>
            <a: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3.СЛОВАРНАЯ  РАБОТА </a:t>
            </a:r>
            <a:b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4.ОТВЕЧАТЬ НА ВОПРОСЫ</a:t>
            </a:r>
            <a:b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5.ИТОГ  ЗАНЯТИЯ</a:t>
            </a:r>
            <a:br>
              <a:rPr lang="ru-RU" sz="2800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УНКИ О войне\3057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3999" cy="5949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492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Franklin Gothic Medium Cond" pitchFamily="34" charset="0"/>
              </a:rPr>
              <a:t>Тема: </a:t>
            </a:r>
            <a:r>
              <a:rPr lang="ru-RU" sz="3200" i="1" dirty="0" smtClean="0">
                <a:latin typeface="Franklin Gothic Medium Cond" pitchFamily="34" charset="0"/>
              </a:rPr>
              <a:t>«</a:t>
            </a:r>
            <a:r>
              <a:rPr lang="ru-RU" sz="3200" i="1" dirty="0" smtClean="0">
                <a:latin typeface="Franklin Gothic Medium Cond" pitchFamily="34" charset="0"/>
              </a:rPr>
              <a:t>Б</a:t>
            </a:r>
            <a:r>
              <a:rPr lang="ru-RU" sz="3200" i="1" dirty="0" smtClean="0">
                <a:latin typeface="Franklin Gothic Medium Cond" pitchFamily="34" charset="0"/>
              </a:rPr>
              <a:t>локада  </a:t>
            </a:r>
            <a:r>
              <a:rPr lang="ru-RU" sz="3200" i="1" dirty="0">
                <a:latin typeface="Franklin Gothic Medium Cond" pitchFamily="34" charset="0"/>
              </a:rPr>
              <a:t>Ленинграда  глазами  </a:t>
            </a:r>
            <a:r>
              <a:rPr lang="ru-RU" sz="3200" i="1" dirty="0" smtClean="0">
                <a:latin typeface="Franklin Gothic Medium Cond" pitchFamily="34" charset="0"/>
              </a:rPr>
              <a:t>детей».</a:t>
            </a:r>
            <a:endParaRPr lang="ru-RU" sz="3200" i="1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ИСУНКИ О войне\1572953112_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8  Сентября 1941 года  немцы   взяли в  кольцо  город  Ленинград, началась   осада.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КИ О войне\Памятные-даты.-80-лет-со-дня-начала-битвы-за..-_-Закрытая-группа-Информация-на-сайт-Н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УНКИ О войне\61c32bfbd4d23df23aa15d21094a8970.jpg"/>
          <p:cNvPicPr>
            <a:picLocks noChangeAspect="1" noChangeArrowheads="1"/>
          </p:cNvPicPr>
          <p:nvPr/>
        </p:nvPicPr>
        <p:blipFill>
          <a:blip r:embed="rId2" cstate="print"/>
          <a:srcRect l="1511" t="1802" r="1713" b="1802"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Блокада  Ленинграда  продолжалась  </a:t>
            </a:r>
            <a:r>
              <a:rPr lang="ru-RU" sz="3200" b="1" dirty="0" smtClean="0"/>
              <a:t>872 </a:t>
            </a:r>
            <a:r>
              <a:rPr lang="ru-RU" sz="3200" i="1" dirty="0" smtClean="0">
                <a:solidFill>
                  <a:prstClr val="black"/>
                </a:solidFill>
                <a:latin typeface="Franklin Gothic Medium Cond" pitchFamily="34" charset="0"/>
              </a:rPr>
              <a:t> дня.</a:t>
            </a:r>
            <a:endParaRPr lang="ru-RU" sz="3200" i="1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 С  8  сентября </a:t>
            </a:r>
            <a:r>
              <a:rPr lang="ru-RU" sz="3200" i="1" dirty="0" smtClean="0">
                <a:solidFill>
                  <a:prstClr val="black"/>
                </a:solidFill>
                <a:latin typeface="Franklin Gothic Medium Cond" pitchFamily="34" charset="0"/>
              </a:rPr>
              <a:t> 1941 года  по  </a:t>
            </a:r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27  января  1944года.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КИ О войне\1_mesto_Popova_Anna_12_let._Zhizn_v_blok_ngrade._Korshunova_E._G._DSH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50851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Franklin Gothic Medium Cond" pitchFamily="34" charset="0"/>
              </a:rPr>
              <a:t>До  блокады  в  Ленинграде   проживало  </a:t>
            </a:r>
          </a:p>
          <a:p>
            <a:r>
              <a:rPr lang="ru-RU" sz="3200" i="1" dirty="0" smtClean="0">
                <a:latin typeface="Franklin Gothic Medium Cond" pitchFamily="34" charset="0"/>
              </a:rPr>
              <a:t>2 миллиона  887 тысяч  человек. </a:t>
            </a:r>
          </a:p>
          <a:p>
            <a:r>
              <a:rPr lang="ru-RU" sz="3200" i="1" dirty="0" smtClean="0">
                <a:latin typeface="Franklin Gothic Medium Cond" pitchFamily="34" charset="0"/>
              </a:rPr>
              <a:t>Погибло от  голода в блокаду  1,5 миллиона  человек.  </a:t>
            </a:r>
            <a:endParaRPr lang="ru-RU" sz="3200" i="1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ИСУНКИ О войне\1637727248_33-flomaster-club-p-blokadnii-leningrad-risunki-detei-detskie-33.jpg"/>
          <p:cNvPicPr>
            <a:picLocks noChangeAspect="1" noChangeArrowheads="1"/>
          </p:cNvPicPr>
          <p:nvPr/>
        </p:nvPicPr>
        <p:blipFill>
          <a:blip r:embed="rId2" cstate="print"/>
          <a:srcRect b="1358"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22920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В   блокадном   Ленинграде   не  хватало продуктов питания. 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i="1" dirty="0" smtClean="0">
                <a:solidFill>
                  <a:prstClr val="black"/>
                </a:solidFill>
                <a:latin typeface="Franklin Gothic Medium Cond" pitchFamily="34" charset="0"/>
              </a:rPr>
              <a:t>Труженикам  давали — </a:t>
            </a:r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по 250 </a:t>
            </a:r>
            <a:r>
              <a:rPr lang="ru-RU" sz="3200" i="1" dirty="0" smtClean="0">
                <a:solidFill>
                  <a:prstClr val="black"/>
                </a:solidFill>
                <a:latin typeface="Franklin Gothic Medium Cond" pitchFamily="34" charset="0"/>
              </a:rPr>
              <a:t>граммов  хлеба, </a:t>
            </a:r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служащим,  детям — всего по </a:t>
            </a:r>
            <a:r>
              <a:rPr lang="ru-RU" sz="3200" b="1" i="1" dirty="0">
                <a:solidFill>
                  <a:prstClr val="black"/>
                </a:solidFill>
                <a:latin typeface="Franklin Gothic Medium Cond" pitchFamily="34" charset="0"/>
              </a:rPr>
              <a:t>125</a:t>
            </a:r>
            <a:r>
              <a:rPr lang="ru-RU" sz="3200" i="1" dirty="0">
                <a:solidFill>
                  <a:prstClr val="black"/>
                </a:solidFill>
                <a:latin typeface="Franklin Gothic Medium Cond" pitchFamily="34" charset="0"/>
              </a:rPr>
              <a:t> </a:t>
            </a:r>
            <a:r>
              <a:rPr lang="ru-RU" sz="3200" i="1" dirty="0" smtClean="0">
                <a:solidFill>
                  <a:prstClr val="black"/>
                </a:solidFill>
                <a:latin typeface="Franklin Gothic Medium Cond" pitchFamily="34" charset="0"/>
              </a:rPr>
              <a:t>граммов  хлеба  в  день. </a:t>
            </a:r>
            <a:endParaRPr lang="ru-RU" sz="3200" i="1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326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2024-01-30T11:48:44Z</dcterms:created>
  <dcterms:modified xsi:type="dcterms:W3CDTF">2024-01-30T12:24:47Z</dcterms:modified>
</cp:coreProperties>
</file>