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0664F-EC97-4C89-969B-787D44797BEE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ECCF94-9349-481B-AE95-8A94BBF4CB3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Пятый </a:t>
            </a:r>
            <a:r>
              <a:rPr lang="ru-RU" i="1" dirty="0" smtClean="0"/>
              <a:t>слой </a:t>
            </a:r>
            <a:r>
              <a:rPr lang="ru-RU" b="1" dirty="0" smtClean="0"/>
              <a:t>является молочным,</a:t>
            </a:r>
            <a:r>
              <a:rPr lang="ru-RU" dirty="0" smtClean="0"/>
              <a:t> кисломолочные продукты помогут поддержать иммунитет. В них содержатся живые бактерии необходимые для правильной работы кишечника. Каждый день на нашем столе должны быть  молочные продукты - источник витаминов А и 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lochnaya-produk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172" y="1000125"/>
            <a:ext cx="7633656" cy="53244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ru-RU" i="1" dirty="0" smtClean="0"/>
              <a:t>Шестой слой  </a:t>
            </a:r>
            <a:r>
              <a:rPr lang="ru-RU" b="1" dirty="0" smtClean="0"/>
              <a:t>считается</a:t>
            </a:r>
            <a:r>
              <a:rPr lang="ru-RU" dirty="0" smtClean="0"/>
              <a:t> </a:t>
            </a:r>
            <a:r>
              <a:rPr lang="ru-RU" b="1" dirty="0" smtClean="0"/>
              <a:t>жиросодержащим</a:t>
            </a:r>
            <a:r>
              <a:rPr lang="ru-RU" dirty="0" smtClean="0"/>
              <a:t>, но не жирным.</a:t>
            </a:r>
            <a:br>
              <a:rPr lang="ru-RU" dirty="0" smtClean="0"/>
            </a:br>
            <a:r>
              <a:rPr lang="ru-RU" dirty="0" smtClean="0"/>
              <a:t>В этот сектор входят жиросодержащие продукты, к которым относятся орехи, животные и растительные масла, очень полезные для сердца. В эту же группу входит и сливочное масло, но его потребление должно быть ограниченным. Следует также помнить о том, что все перечисленные элементы пирамиды должны составлять наш ежедневный пищевой рацион.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726" y="1071547"/>
            <a:ext cx="7541678" cy="525305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продукты</a:t>
            </a:r>
            <a:endParaRPr lang="ru-RU" dirty="0"/>
          </a:p>
        </p:txBody>
      </p:sp>
      <p:pic>
        <p:nvPicPr>
          <p:cNvPr id="4" name="Содержимое 3" descr="vredno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400" y="1935163"/>
            <a:ext cx="6573200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dirty="0" smtClean="0"/>
              <a:t>Сладкие газированные напитки: «Кока-кола», «Спрайт» и другие</a:t>
            </a:r>
            <a:r>
              <a:rPr lang="ru-RU" dirty="0" smtClean="0"/>
              <a:t>.</a:t>
            </a:r>
            <a:r>
              <a:rPr lang="ru-RU" dirty="0" smtClean="0"/>
              <a:t> Созданы не для утоления жажды, а для ее вызывания. Отличаются гигантским содержанием сахара: в одном стакане не менее пяти чайных ложек.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газир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14686"/>
            <a:ext cx="6143668" cy="32623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lvl="0"/>
            <a:r>
              <a:rPr lang="ru-RU" dirty="0" smtClean="0"/>
              <a:t>Картофельные чипсы, особенно приготовленные не из цельной картошки, а из пюре. В сущности, это смесь углеводов и жиров плюс искусственные вкусовые добавки.</a:t>
            </a:r>
          </a:p>
          <a:p>
            <a:endParaRPr lang="ru-RU" dirty="0"/>
          </a:p>
        </p:txBody>
      </p:sp>
      <p:pic>
        <p:nvPicPr>
          <p:cNvPr id="4" name="Рисунок 3" descr="чипс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86059"/>
            <a:ext cx="6929486" cy="385765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lvl="0"/>
            <a:r>
              <a:rPr lang="ru-RU" dirty="0" smtClean="0"/>
              <a:t>Сладкие шоколадные батончики. Большое количество сахара, химические добавки, высочайшая калорийность.</a:t>
            </a:r>
          </a:p>
          <a:p>
            <a:endParaRPr lang="ru-RU" dirty="0"/>
          </a:p>
        </p:txBody>
      </p:sp>
      <p:pic>
        <p:nvPicPr>
          <p:cNvPr id="4" name="Рисунок 3" descr="батонч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500306"/>
            <a:ext cx="6643734" cy="37147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lvl="0"/>
            <a:r>
              <a:rPr lang="ru-RU" dirty="0" smtClean="0"/>
              <a:t>Сосиски, сардельки, колбаса, паштеты и другие продукты с так называемыми скрытыми жирами. В их составе сало, нутряной жир, свиная шкурка занимают до 40% веса, но маскируются под мясо, в том числе и с помощью вкусовых добавок.</a:t>
            </a:r>
          </a:p>
          <a:p>
            <a:endParaRPr lang="ru-RU" dirty="0"/>
          </a:p>
        </p:txBody>
      </p:sp>
      <p:pic>
        <p:nvPicPr>
          <p:cNvPr id="4" name="Рисунок 3" descr="колбас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143248"/>
            <a:ext cx="6929486" cy="31432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lvl="0"/>
            <a:r>
              <a:rPr lang="ru-RU" dirty="0" smtClean="0"/>
              <a:t>Жирные сорта мяса, особенно в жареном виде.</a:t>
            </a:r>
          </a:p>
          <a:p>
            <a:endParaRPr lang="ru-RU" dirty="0"/>
          </a:p>
        </p:txBody>
      </p:sp>
      <p:pic>
        <p:nvPicPr>
          <p:cNvPr id="4" name="Рисунок 3" descr="жирное мяс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6786610" cy="40719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329510" cy="1143000"/>
          </a:xfrm>
        </p:spPr>
        <p:txBody>
          <a:bodyPr/>
          <a:lstStyle/>
          <a:p>
            <a:r>
              <a:rPr lang="ru-RU" dirty="0" smtClean="0"/>
              <a:t>«Человеку нужно есть»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935480"/>
            <a:ext cx="2786082" cy="4389120"/>
          </a:xfrm>
        </p:spPr>
        <p:txBody>
          <a:bodyPr>
            <a:normAutofit fontScale="92500" lnSpcReduction="20000"/>
          </a:bodyPr>
          <a:lstStyle/>
          <a:p>
            <a:r>
              <a:rPr lang="ru-RU" sz="1200" i="1" dirty="0" smtClean="0"/>
              <a:t>Человеку нужно есть,</a:t>
            </a:r>
          </a:p>
          <a:p>
            <a:r>
              <a:rPr lang="ru-RU" sz="1200" i="1" dirty="0" smtClean="0"/>
              <a:t>Чтобы встать и чтобы сесть,</a:t>
            </a:r>
          </a:p>
          <a:p>
            <a:r>
              <a:rPr lang="ru-RU" sz="1200" i="1" dirty="0" smtClean="0"/>
              <a:t>Чтобы прыгать, кувыркаться,</a:t>
            </a:r>
          </a:p>
          <a:p>
            <a:r>
              <a:rPr lang="ru-RU" sz="1200" i="1" dirty="0" smtClean="0"/>
              <a:t>Песни петь, дружить, смеяться,</a:t>
            </a:r>
          </a:p>
          <a:p>
            <a:r>
              <a:rPr lang="ru-RU" sz="1200" i="1" dirty="0" smtClean="0"/>
              <a:t>Чтоб расти и развиваться</a:t>
            </a:r>
          </a:p>
          <a:p>
            <a:r>
              <a:rPr lang="ru-RU" sz="1200" i="1" dirty="0" smtClean="0"/>
              <a:t>И при этом не болеть.</a:t>
            </a:r>
          </a:p>
          <a:p>
            <a:r>
              <a:rPr lang="ru-RU" sz="1200" i="1" dirty="0" smtClean="0"/>
              <a:t>Нужно правильно питаться</a:t>
            </a:r>
          </a:p>
          <a:p>
            <a:r>
              <a:rPr lang="ru-RU" sz="1200" i="1" dirty="0" smtClean="0"/>
              <a:t>С самых юных лет уметь.</a:t>
            </a:r>
          </a:p>
          <a:p>
            <a:r>
              <a:rPr lang="ru-RU" sz="1200" i="1" dirty="0" smtClean="0"/>
              <a:t>Подведем теперь итог:</a:t>
            </a:r>
          </a:p>
          <a:p>
            <a:r>
              <a:rPr lang="ru-RU" sz="1200" i="1" dirty="0" smtClean="0"/>
              <a:t>Чтоб расти – нужен белок.</a:t>
            </a:r>
          </a:p>
          <a:p>
            <a:r>
              <a:rPr lang="ru-RU" sz="1200" i="1" dirty="0" smtClean="0"/>
              <a:t>Для защиты и тепла</a:t>
            </a:r>
          </a:p>
          <a:p>
            <a:r>
              <a:rPr lang="ru-RU" sz="1200" i="1" dirty="0" smtClean="0"/>
              <a:t>Жир природа создала.</a:t>
            </a:r>
          </a:p>
          <a:p>
            <a:r>
              <a:rPr lang="ru-RU" sz="1200" i="1" dirty="0" smtClean="0"/>
              <a:t>Как будильник без завода</a:t>
            </a:r>
          </a:p>
          <a:p>
            <a:r>
              <a:rPr lang="ru-RU" sz="1200" i="1" dirty="0" smtClean="0"/>
              <a:t>Не пойдет ни тик, ни так,</a:t>
            </a:r>
          </a:p>
          <a:p>
            <a:r>
              <a:rPr lang="ru-RU" sz="1200" i="1" dirty="0" smtClean="0"/>
              <a:t>Так и мы без углеводов</a:t>
            </a:r>
          </a:p>
          <a:p>
            <a:r>
              <a:rPr lang="ru-RU" sz="1200" i="1" dirty="0" smtClean="0"/>
              <a:t>Не обходимся никак.</a:t>
            </a:r>
          </a:p>
          <a:p>
            <a:r>
              <a:rPr lang="ru-RU" sz="1200" i="1" dirty="0" smtClean="0"/>
              <a:t>Витамины – просто чудо!</a:t>
            </a:r>
          </a:p>
          <a:p>
            <a:r>
              <a:rPr lang="ru-RU" sz="1200" i="1" dirty="0" smtClean="0"/>
              <a:t>Сколько радости несут:</a:t>
            </a:r>
          </a:p>
          <a:p>
            <a:r>
              <a:rPr lang="ru-RU" sz="1200" i="1" dirty="0" smtClean="0"/>
              <a:t>Все болезни и простуды</a:t>
            </a:r>
          </a:p>
          <a:p>
            <a:r>
              <a:rPr lang="ru-RU" sz="1200" i="1" dirty="0" smtClean="0"/>
              <a:t>Перед нами отвернут.</a:t>
            </a:r>
          </a:p>
          <a:p>
            <a:r>
              <a:rPr lang="ru-RU" sz="1200" i="1" dirty="0" smtClean="0"/>
              <a:t>Вот поэтому всегда</a:t>
            </a:r>
          </a:p>
          <a:p>
            <a:r>
              <a:rPr lang="ru-RU" sz="1200" i="1" dirty="0" smtClean="0"/>
              <a:t>Для нашего здоровья</a:t>
            </a:r>
          </a:p>
          <a:p>
            <a:r>
              <a:rPr lang="ru-RU" sz="1200" i="1" dirty="0" smtClean="0"/>
              <a:t>Полноценная еда –</a:t>
            </a:r>
          </a:p>
          <a:p>
            <a:r>
              <a:rPr lang="ru-RU" sz="1200" i="1" dirty="0" smtClean="0"/>
              <a:t>        Важнейшее условие.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Оказывается, </a:t>
            </a:r>
            <a:r>
              <a:rPr lang="ru-RU" b="1" dirty="0" smtClean="0"/>
              <a:t>что нет ничего страшнее сосиски в тесте в сочетании  с лимонадом!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 вышеперечисленным вредным продуктам также относятся:</a:t>
            </a:r>
          </a:p>
          <a:p>
            <a:r>
              <a:rPr lang="ru-RU" dirty="0" smtClean="0"/>
              <a:t>жевательные </a:t>
            </a:r>
            <a:r>
              <a:rPr lang="ru-RU" dirty="0" smtClean="0"/>
              <a:t>конфеты, </a:t>
            </a:r>
            <a:r>
              <a:rPr lang="ru-RU" dirty="0" err="1" smtClean="0"/>
              <a:t>чупа-чупсы</a:t>
            </a:r>
            <a:r>
              <a:rPr lang="ru-RU" dirty="0" smtClean="0"/>
              <a:t>, майонез, кетчуп, </a:t>
            </a:r>
            <a:r>
              <a:rPr lang="ru-RU" dirty="0" smtClean="0"/>
              <a:t>лапша </a:t>
            </a:r>
            <a:r>
              <a:rPr lang="ru-RU" dirty="0" smtClean="0"/>
              <a:t>быстрого приготовления, порошковые </a:t>
            </a:r>
            <a:r>
              <a:rPr lang="ru-RU" dirty="0" smtClean="0"/>
              <a:t>напитки. </a:t>
            </a:r>
            <a:r>
              <a:rPr lang="ru-RU" dirty="0" smtClean="0"/>
              <a:t>Во всех этих продуктах много химии: заменителей, красителей, растворителей. </a:t>
            </a:r>
            <a:r>
              <a:rPr lang="ru-RU" b="1" dirty="0" smtClean="0"/>
              <a:t>Действие многих этих веществ  сопоставимо с действием ядов</a:t>
            </a:r>
            <a:r>
              <a:rPr lang="ru-RU" dirty="0" smtClean="0"/>
              <a:t>. Если есть много такой пищи, организм  постепенно привыкает к яду и уже не посылает тревожных сигналов в виде высыпаний на коже, тошноты или головокружений. Постепенно ядовитые вещества накапливаются, и вспыхивает болезнь.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6766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Болезни, вызываемые неправильным питанием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r>
              <a:rPr lang="ru-RU" i="1" dirty="0" smtClean="0"/>
              <a:t>ЖЕЛУДОЧНО-КИШЕЧНЫЕ </a:t>
            </a:r>
            <a:r>
              <a:rPr lang="ru-RU" i="1" dirty="0" smtClean="0"/>
              <a:t>ЗАБОЛЕВАНИЯ</a:t>
            </a:r>
            <a:endParaRPr lang="ru-RU" dirty="0" smtClean="0"/>
          </a:p>
          <a:p>
            <a:r>
              <a:rPr lang="ru-RU" i="1" dirty="0" smtClean="0"/>
              <a:t>ОЖИРЕНИЕ</a:t>
            </a:r>
            <a:endParaRPr lang="ru-RU" dirty="0" smtClean="0"/>
          </a:p>
          <a:p>
            <a:r>
              <a:rPr lang="ru-RU" i="1" dirty="0" smtClean="0"/>
              <a:t>СЕРДЕЧНО-СОСУДИСТЫЕ </a:t>
            </a:r>
            <a:r>
              <a:rPr lang="ru-RU" i="1" dirty="0" smtClean="0"/>
              <a:t>ЗАБОЛЕВАНИЯ</a:t>
            </a:r>
            <a:endParaRPr lang="ru-RU" dirty="0" smtClean="0"/>
          </a:p>
          <a:p>
            <a:r>
              <a:rPr lang="ru-RU" i="1" dirty="0" smtClean="0"/>
              <a:t>САХАРНЫЙ </a:t>
            </a:r>
            <a:r>
              <a:rPr lang="ru-RU" i="1" dirty="0" smtClean="0"/>
              <a:t>ДИАБЕТ</a:t>
            </a:r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i="1" dirty="0" smtClean="0"/>
              <a:t>ДЕПРЕССИЯ</a:t>
            </a:r>
            <a:endParaRPr lang="ru-RU" dirty="0" smtClean="0"/>
          </a:p>
          <a:p>
            <a:r>
              <a:rPr lang="ru-RU" i="1" dirty="0" smtClean="0"/>
              <a:t>РАК</a:t>
            </a:r>
          </a:p>
          <a:p>
            <a:r>
              <a:rPr lang="ru-RU" i="1" dirty="0" smtClean="0"/>
              <a:t>И </a:t>
            </a:r>
            <a:r>
              <a:rPr lang="ru-RU" i="1" dirty="0" smtClean="0"/>
              <a:t> </a:t>
            </a:r>
            <a:r>
              <a:rPr lang="ru-RU" i="1" dirty="0" smtClean="0"/>
              <a:t>МНОГИЕ ДРУГИЕ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Секреты здорового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i="1" dirty="0" smtClean="0"/>
              <a:t>Питаться нужно регулярно, соблюдая режим.</a:t>
            </a:r>
            <a:endParaRPr lang="ru-RU" dirty="0" smtClean="0"/>
          </a:p>
          <a:p>
            <a:pPr lvl="0"/>
            <a:r>
              <a:rPr lang="ru-RU" i="1" dirty="0" smtClean="0"/>
              <a:t>Пищу необходимо тщательно пережевывать.</a:t>
            </a:r>
            <a:endParaRPr lang="ru-RU" dirty="0" smtClean="0"/>
          </a:p>
          <a:p>
            <a:pPr lvl="0"/>
            <a:r>
              <a:rPr lang="ru-RU" i="1" dirty="0" smtClean="0"/>
              <a:t>Во время приема пищи нельзя заниматься посторонними делами (читать книгу, смотреть телевизор, разговаривать).</a:t>
            </a:r>
            <a:endParaRPr lang="ru-RU" dirty="0" smtClean="0"/>
          </a:p>
          <a:p>
            <a:pPr lvl="0"/>
            <a:r>
              <a:rPr lang="ru-RU" i="1" dirty="0" smtClean="0"/>
              <a:t>Пища должна быть свежей, правильно приготовленной.</a:t>
            </a:r>
            <a:endParaRPr lang="ru-RU" dirty="0" smtClean="0"/>
          </a:p>
          <a:p>
            <a:pPr lvl="0"/>
            <a:r>
              <a:rPr lang="ru-RU" i="1" dirty="0" smtClean="0"/>
              <a:t>Главное – не переедайте!</a:t>
            </a:r>
            <a:endParaRPr lang="ru-RU" dirty="0" smtClean="0"/>
          </a:p>
          <a:p>
            <a:pPr lvl="0"/>
            <a:r>
              <a:rPr lang="ru-RU" i="1" dirty="0" smtClean="0"/>
              <a:t>Больше ешьте зелени, овощей и фруктов.</a:t>
            </a:r>
            <a:endParaRPr lang="ru-RU" dirty="0" smtClean="0"/>
          </a:p>
          <a:p>
            <a:pPr lvl="0"/>
            <a:r>
              <a:rPr lang="ru-RU" i="1" dirty="0" smtClean="0"/>
              <a:t>Не злоупотребляйте сладостями.</a:t>
            </a:r>
            <a:endParaRPr lang="ru-RU" dirty="0" smtClean="0"/>
          </a:p>
          <a:p>
            <a:pPr lvl="0"/>
            <a:r>
              <a:rPr lang="ru-RU" i="1" dirty="0" smtClean="0"/>
              <a:t>Ужинайте за 2 часа до сна.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57176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Будьте здоровы!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онид\Desktop\Пирами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3718" y="714356"/>
            <a:ext cx="8522954" cy="56102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Это </a:t>
            </a:r>
            <a:r>
              <a:rPr lang="ru-RU" b="1" dirty="0" smtClean="0"/>
              <a:t>пищевая пирамида</a:t>
            </a:r>
            <a:r>
              <a:rPr lang="ru-RU" dirty="0" smtClean="0"/>
              <a:t> показывает, каким должно быть здоровое и правильное питание.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Первый ряд</a:t>
            </a:r>
            <a:r>
              <a:rPr lang="ru-RU" dirty="0" smtClean="0"/>
              <a:t> - самый большой слой пирамиды представляет собой зерновой сектор. Многие считают, что основным источником витаминов являются овощи и фрукты. Но это не совсем так. </a:t>
            </a:r>
            <a:r>
              <a:rPr lang="ru-RU" b="1" dirty="0" err="1" smtClean="0"/>
              <a:t>Цельнозерновые</a:t>
            </a:r>
            <a:r>
              <a:rPr lang="ru-RU" b="1" dirty="0" smtClean="0"/>
              <a:t> продукты</a:t>
            </a:r>
            <a:r>
              <a:rPr lang="ru-RU" dirty="0" smtClean="0"/>
              <a:t> </a:t>
            </a:r>
            <a:r>
              <a:rPr lang="ru-RU" b="1" dirty="0" smtClean="0"/>
              <a:t>составляют основание пищевой пирамиды</a:t>
            </a:r>
            <a:r>
              <a:rPr lang="ru-RU" dirty="0" smtClean="0"/>
              <a:t>.  Стоит подумать о том, чтобы вернуть такие традиционные русские блюда, как каши с различными добавками: грибами, тыквой, репой. Это не только вкусно, но и крайне полезно. Обратите внимание: сюда не входят источники "пустых" углеводов, которые присутствуют в нашем питании: белый хлеб, булки, </a:t>
            </a:r>
            <a:r>
              <a:rPr lang="ru-RU" dirty="0" smtClean="0"/>
              <a:t>торты.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-2-1024x6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136" y="1935163"/>
            <a:ext cx="6561728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i="1" dirty="0" smtClean="0"/>
              <a:t>Второй ряд - </a:t>
            </a:r>
            <a:r>
              <a:rPr lang="ru-RU" b="1" dirty="0" smtClean="0"/>
              <a:t>слой второй и третий </a:t>
            </a:r>
            <a:r>
              <a:rPr lang="ru-RU" dirty="0" smtClean="0"/>
              <a:t>- </a:t>
            </a:r>
            <a:r>
              <a:rPr lang="ru-RU" b="1" dirty="0" smtClean="0"/>
              <a:t>овощной и фруктовый</a:t>
            </a:r>
            <a:r>
              <a:rPr lang="ru-RU" dirty="0" smtClean="0"/>
              <a:t>. Овощей и фруктов в дневном рационе должно быть много.</a:t>
            </a:r>
          </a:p>
          <a:p>
            <a:endParaRPr lang="ru-RU" dirty="0"/>
          </a:p>
        </p:txBody>
      </p:sp>
      <p:pic>
        <p:nvPicPr>
          <p:cNvPr id="4" name="Рисунок 3" descr="2445420a9bcddfe0a38e9452b24d72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214554"/>
            <a:ext cx="6143668" cy="40719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i="1" dirty="0" smtClean="0"/>
              <a:t>Четвертым</a:t>
            </a:r>
            <a:r>
              <a:rPr lang="ru-RU" b="1" dirty="0" smtClean="0"/>
              <a:t> </a:t>
            </a:r>
            <a:r>
              <a:rPr lang="ru-RU" i="1" dirty="0" smtClean="0"/>
              <a:t>является</a:t>
            </a:r>
            <a:r>
              <a:rPr lang="ru-RU" b="1" dirty="0" smtClean="0"/>
              <a:t> мясной слой,</a:t>
            </a:r>
            <a:r>
              <a:rPr lang="ru-RU" dirty="0" smtClean="0"/>
              <a:t> это означает, что в нашем меню обязательно должны присутствовать нежирные сорта мяса, птица, рыба. Блюда из свежей рыбы можно заменить консервированной, это может быть тунец или лосось в собственном соку. В мясе содержится железо, которое требуется каждому человеку. А вот сосиски, сардельки, вареные колбасы сюда не входят - мяса в них не так много, а вот жира и калорий - предостаточно!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t-Balı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36" y="1071563"/>
            <a:ext cx="7885328" cy="52530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358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Здоровое питание</vt:lpstr>
      <vt:lpstr>«Человеку нужно есть»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Вредные продукты</vt:lpstr>
      <vt:lpstr>Слайд 15</vt:lpstr>
      <vt:lpstr>Слайд 16</vt:lpstr>
      <vt:lpstr>Слайд 17</vt:lpstr>
      <vt:lpstr>Слайд 18</vt:lpstr>
      <vt:lpstr>Слайд 19</vt:lpstr>
      <vt:lpstr>Слайд 20</vt:lpstr>
      <vt:lpstr>Болезни, вызываемые неправильным питанием</vt:lpstr>
      <vt:lpstr>Секреты здорового питания</vt:lpstr>
      <vt:lpstr>Будьте здоровы!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 Захаров</dc:creator>
  <cp:lastModifiedBy>Леонид Захаров</cp:lastModifiedBy>
  <cp:revision>8</cp:revision>
  <dcterms:created xsi:type="dcterms:W3CDTF">2021-05-24T16:30:13Z</dcterms:created>
  <dcterms:modified xsi:type="dcterms:W3CDTF">2021-05-24T18:09:25Z</dcterms:modified>
</cp:coreProperties>
</file>