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  <p:sldId id="322" r:id="rId29"/>
    <p:sldId id="350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421C5E"/>
    <a:srgbClr val="632B8D"/>
    <a:srgbClr val="8EB149"/>
    <a:srgbClr val="A40000"/>
    <a:srgbClr val="5A2781"/>
    <a:srgbClr val="A1BF65"/>
    <a:srgbClr val="B9D08C"/>
    <a:srgbClr val="381850"/>
    <a:srgbClr val="3744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7.gif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3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6/12/08/10402.jpg" TargetMode="External"/><Relationship Id="rId13" Type="http://schemas.openxmlformats.org/officeDocument/2006/relationships/hyperlink" Target="http://shop.million-otkrytok.ru/pub_images/catalog/460717860096229368.jpg" TargetMode="External"/><Relationship Id="rId18" Type="http://schemas.openxmlformats.org/officeDocument/2006/relationships/hyperlink" Target="http://ru.stockfresh.com/thumbs/blinow61/1440690_&#1074;&#1086;&#1077;&#1085;&#1085;&#1099;&#1093;-cap-&#1073;&#1077;&#1083;&#1099;&#1081;-&#1092;&#1086;&#1085;-&#1079;&#1074;&#1077;&#1079;&#1076;&#1086;&#1081;-&#1082;&#1088;&#1072;&#1089;&#1085;&#1099;&#1081;.jpg" TargetMode="External"/><Relationship Id="rId26" Type="http://schemas.openxmlformats.org/officeDocument/2006/relationships/hyperlink" Target="http://obwest.ru/origdocs/4/3766/3766_html_62544e2.jpg" TargetMode="External"/><Relationship Id="rId3" Type="http://schemas.openxmlformats.org/officeDocument/2006/relationships/hyperlink" Target="https://im3-tub-ru.yandex.net/i?id=3a6818ddf2ec1e0699ff5b6589ea1d24&amp;n=33&amp;h=215&amp;w=269" TargetMode="External"/><Relationship Id="rId21" Type="http://schemas.openxmlformats.org/officeDocument/2006/relationships/hyperlink" Target="http://panzerw.narod.ru/achtung_panzer.png" TargetMode="External"/><Relationship Id="rId7" Type="http://schemas.openxmlformats.org/officeDocument/2006/relationships/hyperlink" Target="https://img-fotki.yandex.ru/get/9107/134091466.170/0_f32fb_2742ae01_S" TargetMode="External"/><Relationship Id="rId12" Type="http://schemas.openxmlformats.org/officeDocument/2006/relationships/hyperlink" Target="http://dou-plakat.ru/userfiles/product-img/baseimg/tankist.png" TargetMode="External"/><Relationship Id="rId17" Type="http://schemas.openxmlformats.org/officeDocument/2006/relationships/hyperlink" Target="http://svoibiznesdoma.ru/pobed/images/0_7fc9a_53430eaa_XL.png" TargetMode="External"/><Relationship Id="rId25" Type="http://schemas.openxmlformats.org/officeDocument/2006/relationships/hyperlink" Target="http://www.clipartkid.com/images/177/10-tankbuster-png-aircraft-resources-by-roen911-on-deviantart-9tGIPn-clipart.png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://prommet-opt.ru/photos/kupit-sovetskuyu-shapku-ushanku-85023-large.jpg" TargetMode="External"/><Relationship Id="rId20" Type="http://schemas.openxmlformats.org/officeDocument/2006/relationships/hyperlink" Target="http://www.ua.all.biz/img/ua/catalog/more/3522581_shlem_tankista_podarok_dlya_muzhchiny.jpeg" TargetMode="External"/><Relationship Id="rId29" Type="http://schemas.openxmlformats.org/officeDocument/2006/relationships/hyperlink" Target="http://s8.postimg.org/91s0rv5sl/herseyim_tema_susleri_trturka_75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estyashko.narod.ru/olderfiles/1/38.gif" TargetMode="External"/><Relationship Id="rId11" Type="http://schemas.openxmlformats.org/officeDocument/2006/relationships/hyperlink" Target="http://img-fotki.yandex.ru/get/5108/valenta-mog.31/0_5f6f8_c78a9e04_orig.png" TargetMode="External"/><Relationship Id="rId24" Type="http://schemas.openxmlformats.org/officeDocument/2006/relationships/hyperlink" Target="https://cdn.avopix.com/photos/list/l_29337_helicopter-five.png" TargetMode="External"/><Relationship Id="rId5" Type="http://schemas.openxmlformats.org/officeDocument/2006/relationships/hyperlink" Target="http://s4.pic4you.ru/y2015/04-23/24687/5016520-thumb.png" TargetMode="External"/><Relationship Id="rId15" Type="http://schemas.openxmlformats.org/officeDocument/2006/relationships/hyperlink" Target="http://dou-plakat.ru/userfiles/product-img/baseimg/504.jpg" TargetMode="External"/><Relationship Id="rId23" Type="http://schemas.openxmlformats.org/officeDocument/2006/relationships/hyperlink" Target="https://img-fotki.yandex.ru/get/15564/200418627.56/0_11758a_81e8dc6c_orig.png" TargetMode="External"/><Relationship Id="rId28" Type="http://schemas.openxmlformats.org/officeDocument/2006/relationships/hyperlink" Target="https://lh3.googleusercontent.com/zx2_1znU4t2f_LQsmmk8jIAn6LivZKwPAL3MmOqg1ykWQnhhPT8UOw8-Ac0Ht6iWJPc=w300" TargetMode="External"/><Relationship Id="rId10" Type="http://schemas.openxmlformats.org/officeDocument/2006/relationships/hyperlink" Target="http://www.playcast.ru/uploads/2015/07/04/14201931.png" TargetMode="External"/><Relationship Id="rId19" Type="http://schemas.openxmlformats.org/officeDocument/2006/relationships/hyperlink" Target="http://www.worldmilitary.org/img/3002290791-ua-be-00004.jpg" TargetMode="External"/><Relationship Id="rId31" Type="http://schemas.openxmlformats.org/officeDocument/2006/relationships/hyperlink" Target="http://litsait.ru/images/photos/medium/article133160.jpg" TargetMode="External"/><Relationship Id="rId4" Type="http://schemas.openxmlformats.org/officeDocument/2006/relationships/hyperlink" Target="https://im1-tub-ru.yandex.net/i?id=79e98f98ef367ae5199186d74dac5dd4&amp;n=33&amp;h=215&amp;w=164" TargetMode="External"/><Relationship Id="rId9" Type="http://schemas.openxmlformats.org/officeDocument/2006/relationships/hyperlink" Target="https://im0-tub-ru.yandex.net/i?id=1b5629781fee60b022d3bb1c64afa3b3&amp;n=33&amp;h=215&amp;w=215" TargetMode="External"/><Relationship Id="rId14" Type="http://schemas.openxmlformats.org/officeDocument/2006/relationships/hyperlink" Target="http://dou-plakat.ru/userfiles/product-img/baseimg/desant.png" TargetMode="External"/><Relationship Id="rId22" Type="http://schemas.openxmlformats.org/officeDocument/2006/relationships/hyperlink" Target="http://www.baplpskov.ru/images/bapl.png" TargetMode="External"/><Relationship Id="rId27" Type="http://schemas.openxmlformats.org/officeDocument/2006/relationships/hyperlink" Target="http://price.static.price.ru/400x400/-/447a3fadce3c9057583a2bb21f4b7705/cdn.e96.ru/assets/images/catalog/tourism/binoculars/654325/654325_2722665.jpg" TargetMode="External"/><Relationship Id="rId30" Type="http://schemas.openxmlformats.org/officeDocument/2006/relationships/hyperlink" Target="http://artcom-ufa.ru/photos/voinskie-sapogi-119609-large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03904"/>
            <a:ext cx="6336704" cy="1085501"/>
          </a:xfrm>
          <a:prstGeom prst="rect">
            <a:avLst/>
          </a:prstGeom>
        </p:spPr>
      </p:pic>
      <p:pic>
        <p:nvPicPr>
          <p:cNvPr id="55" name="Рисунок 54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2330" y="4563417"/>
            <a:ext cx="2405814" cy="240581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4450135"/>
            <a:ext cx="1080120" cy="181572"/>
          </a:xfrm>
          <a:prstGeom prst="rect">
            <a:avLst/>
          </a:prstGeom>
        </p:spPr>
      </p:pic>
      <p:pic>
        <p:nvPicPr>
          <p:cNvPr id="58" name="Рисунок 57" descr="hello_html_31d07cd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608444"/>
            <a:ext cx="2175428" cy="28522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1920" y="2019493"/>
            <a:ext cx="1368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ru-RU" sz="72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9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016572"/>
            <a:ext cx="342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февраля</a:t>
            </a:r>
            <a:endParaRPr lang="ru-RU" sz="54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9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5016520-thum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9727" y="1491630"/>
            <a:ext cx="1982713" cy="29264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15716" y="123478"/>
            <a:ext cx="51125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</a:rPr>
              <a:t>Интеллектуальная игра</a:t>
            </a:r>
            <a:endParaRPr lang="ru-RU" sz="2800" b="1" dirty="0">
              <a:ln w="11430"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6" y="3531302"/>
            <a:ext cx="1052977" cy="138058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643758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Радист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7528a5bf0db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80112" y="699542"/>
            <a:ext cx="2209472" cy="42809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987574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служу сейчас на флоте,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Слух хороший у меня.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Есть такой же и в пехоте —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Дружим с рацией не зря!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A40000"/>
              </a:solidFill>
            </a:endParaRPr>
          </a:p>
        </p:txBody>
      </p:sp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77" y="3579862"/>
            <a:ext cx="1052977" cy="138058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787774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Десантник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106716972_large_7f04535132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04048" y="693768"/>
            <a:ext cx="2520280" cy="42357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059582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Защитит он нас умело,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парашютом между делом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Прыгнет вниз и без прикрас,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Выполнит любой приказ.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A40000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25" y="3537644"/>
            <a:ext cx="1052976" cy="138058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71576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Спецназ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3367869.Oslik_Ia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92080" y="987574"/>
            <a:ext cx="2376264" cy="40287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131590"/>
            <a:ext cx="46085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Кто от террористов защищает нас,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Это конечно же 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01" y="3579119"/>
            <a:ext cx="1044063" cy="136889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2139702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Шапка ушанка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59582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7441C"/>
                </a:solidFill>
              </a:rPr>
              <a:t>Как называется зимний головной убор солдата?</a:t>
            </a:r>
            <a:endParaRPr lang="ru-RU" sz="2400" b="1" dirty="0">
              <a:solidFill>
                <a:srgbClr val="37441C"/>
              </a:solidFill>
            </a:endParaRPr>
          </a:p>
        </p:txBody>
      </p:sp>
      <p:pic>
        <p:nvPicPr>
          <p:cNvPr id="13" name="Рисунок 12" descr="kupit-sovetskuyu-shapku-ushanku-85023-lar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635646"/>
            <a:ext cx="4161080" cy="3176397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24" y="3567433"/>
            <a:ext cx="1052976" cy="138058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560" y="1707654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Бескозырка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98650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09688"/>
            <a:ext cx="3933812" cy="39338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1059582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7441C"/>
                </a:solidFill>
              </a:rPr>
              <a:t>Головной убор матроса. </a:t>
            </a:r>
            <a:endParaRPr lang="ru-RU" sz="2400" b="1" dirty="0">
              <a:solidFill>
                <a:srgbClr val="37441C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6" y="3567433"/>
            <a:ext cx="1052976" cy="138058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1635646"/>
            <a:ext cx="2200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Шлем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main_186971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563638"/>
            <a:ext cx="2750822" cy="325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1059582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7441C"/>
                </a:solidFill>
              </a:rPr>
              <a:t>Головной убор танкиста </a:t>
            </a:r>
            <a:endParaRPr lang="ru-RU" sz="2400" b="1" dirty="0">
              <a:solidFill>
                <a:srgbClr val="37441C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01" y="3579863"/>
            <a:ext cx="1043496" cy="136815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7" y="2427734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Фуражка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51407688_221c80fb8a7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99791" y="1707654"/>
            <a:ext cx="3932605" cy="31723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1059582"/>
            <a:ext cx="820891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7441C"/>
                </a:solidFill>
              </a:rPr>
              <a:t>Головной убор, который предназначен для офицера?</a:t>
            </a:r>
            <a:r>
              <a:rPr lang="ru-RU" sz="2800" dirty="0" smtClean="0"/>
              <a:t> </a:t>
            </a:r>
            <a:endParaRPr lang="ru-RU" sz="2800" b="1" dirty="0">
              <a:solidFill>
                <a:srgbClr val="37441C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346" y="3579862"/>
            <a:ext cx="1055856" cy="138435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3" y="2211710"/>
            <a:ext cx="151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Берет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0_6835c_3ad5ce00_XL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FF6"/>
              </a:clrFrom>
              <a:clrTo>
                <a:srgbClr val="F9F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419622"/>
            <a:ext cx="5169284" cy="34634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3568" y="1059582"/>
            <a:ext cx="72008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7441C"/>
                </a:solidFill>
              </a:rPr>
              <a:t>Как называется головной убор десантника?</a:t>
            </a:r>
            <a:r>
              <a:rPr lang="ru-RU" sz="2800" dirty="0" smtClean="0"/>
              <a:t> </a:t>
            </a:r>
            <a:endParaRPr lang="ru-RU" sz="2800" b="1" dirty="0">
              <a:solidFill>
                <a:srgbClr val="37441C"/>
              </a:solidFill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18" y="3553014"/>
            <a:ext cx="1063973" cy="13950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3569" y="2067694"/>
            <a:ext cx="122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Танк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DYUYMOVOC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43808" y="1923678"/>
            <a:ext cx="4320480" cy="30075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059583"/>
            <a:ext cx="698477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421C5E"/>
                </a:solidFill>
              </a:rPr>
              <a:t>Нагоняет страха стальная черепаха:</a:t>
            </a:r>
            <a:br>
              <a:rPr lang="ru-RU" sz="2400" b="1" dirty="0" smtClean="0">
                <a:solidFill>
                  <a:srgbClr val="421C5E"/>
                </a:solidFill>
              </a:rPr>
            </a:br>
            <a:r>
              <a:rPr lang="ru-RU" sz="2400" b="1" dirty="0" smtClean="0">
                <a:solidFill>
                  <a:srgbClr val="421C5E"/>
                </a:solidFill>
              </a:rPr>
              <a:t>Бензином питается, огнём кусается. </a:t>
            </a:r>
            <a:r>
              <a:rPr lang="ru-RU" sz="2800" b="1" dirty="0" smtClean="0">
                <a:solidFill>
                  <a:srgbClr val="421C5E"/>
                </a:solidFill>
              </a:rPr>
              <a:t> </a:t>
            </a:r>
            <a:endParaRPr lang="ru-RU" sz="2800" b="1" dirty="0">
              <a:solidFill>
                <a:srgbClr val="421C5E"/>
              </a:solidFill>
            </a:endParaRPr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83" y="3612452"/>
            <a:ext cx="1073561" cy="140757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1995686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Подлодка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059582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2400" b="1" dirty="0" smtClean="0">
                <a:solidFill>
                  <a:srgbClr val="381850"/>
                </a:solidFill>
              </a:rPr>
              <a:t>Будоражит глубину — бережет свою страну.</a:t>
            </a:r>
          </a:p>
          <a:p>
            <a:pPr fontAlgn="base"/>
            <a:r>
              <a:rPr lang="ru-RU" sz="2400" b="1" dirty="0" smtClean="0">
                <a:solidFill>
                  <a:srgbClr val="381850"/>
                </a:solidFill>
              </a:rPr>
              <a:t>Бороздит пучины ходко  по заданию…</a:t>
            </a:r>
            <a:endParaRPr lang="ru-RU" sz="2400" b="1" dirty="0">
              <a:solidFill>
                <a:srgbClr val="3818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 descr="bap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771800" y="2283718"/>
            <a:ext cx="5184576" cy="2381368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article133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9990" y="1491630"/>
            <a:ext cx="4346426" cy="2892621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31866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6690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03530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4015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75191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31866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67697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03528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739359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675191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32186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868017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03848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739679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675511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23928" y="2679762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861824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799720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737616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675511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31866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867697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803528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739359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675191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7544" y="1383190"/>
            <a:ext cx="3204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algn="ctr"/>
            <a:endParaRPr lang="ru-RU" sz="28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7544" y="3975906"/>
            <a:ext cx="3204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2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7864" y="2682873"/>
            <a:ext cx="3204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7544" y="2031690"/>
            <a:ext cx="3204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24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7864" y="3329024"/>
            <a:ext cx="3204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2400" b="1" cap="all" dirty="0"/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>
          <a:blip r:embed="rId29" cstate="print"/>
          <a:stretch>
            <a:fillRect/>
          </a:stretch>
        </p:blipFill>
        <p:spPr bwMode="auto">
          <a:xfrm>
            <a:off x="140618" y="0"/>
            <a:ext cx="1157907" cy="15181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5486"/>
            <a:ext cx="5617440" cy="537363"/>
          </a:xfrm>
          <a:prstGeom prst="rect">
            <a:avLst/>
          </a:prstGeom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>
          <a:xfrm>
            <a:off x="7380312" y="4683791"/>
            <a:ext cx="1152128" cy="2256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67544" y="1347614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28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1995686"/>
            <a:ext cx="3168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A4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2643758"/>
            <a:ext cx="3168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  <a:endParaRPr lang="ru-RU" sz="28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3291830"/>
            <a:ext cx="3168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28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3939902"/>
            <a:ext cx="3312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" name="Рисунок 40" descr="5016520-thumb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884368" y="0"/>
            <a:ext cx="1141839" cy="168535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843808" y="483518"/>
            <a:ext cx="34243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3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февраля</a:t>
            </a:r>
            <a:endParaRPr lang="ru-RU" sz="40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3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2067694"/>
            <a:ext cx="2056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Катюша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059583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81850"/>
                </a:solidFill>
              </a:rPr>
              <a:t>Имя девичье носила и врага огнём косила,</a:t>
            </a:r>
            <a:br>
              <a:rPr lang="ru-RU" sz="2400" b="1" dirty="0" smtClean="0">
                <a:solidFill>
                  <a:srgbClr val="381850"/>
                </a:solidFill>
              </a:rPr>
            </a:br>
            <a:r>
              <a:rPr lang="ru-RU" sz="2400" b="1" dirty="0" smtClean="0">
                <a:solidFill>
                  <a:srgbClr val="381850"/>
                </a:solidFill>
              </a:rPr>
              <a:t>Вражьи замыслы </a:t>
            </a:r>
            <a:r>
              <a:rPr lang="ru-RU" sz="2400" b="1" dirty="0" err="1" smtClean="0">
                <a:solidFill>
                  <a:srgbClr val="381850"/>
                </a:solidFill>
              </a:rPr>
              <a:t>поруша</a:t>
            </a:r>
            <a:r>
              <a:rPr lang="ru-RU" sz="2400" b="1" dirty="0" smtClean="0">
                <a:solidFill>
                  <a:srgbClr val="381850"/>
                </a:solidFill>
              </a:rPr>
              <a:t>, легендарная …  </a:t>
            </a:r>
            <a:endParaRPr lang="ru-RU" sz="2400" b="1" dirty="0">
              <a:solidFill>
                <a:srgbClr val="381850"/>
              </a:solidFill>
            </a:endParaRPr>
          </a:p>
        </p:txBody>
      </p:sp>
      <p:pic>
        <p:nvPicPr>
          <p:cNvPr id="13" name="Рисунок 12" descr="0_11758a_81e8dc6c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935069"/>
            <a:ext cx="4301780" cy="2975489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26" y="3468436"/>
            <a:ext cx="1128482" cy="147957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2067694"/>
            <a:ext cx="2376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Вертолёт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15566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381850"/>
                </a:solidFill>
              </a:rPr>
              <a:t>Это что за стрекоза —есть огромные глаза,</a:t>
            </a:r>
          </a:p>
          <a:p>
            <a:r>
              <a:rPr lang="ru-RU" sz="2400" b="1" dirty="0" smtClean="0">
                <a:solidFill>
                  <a:srgbClr val="381850"/>
                </a:solidFill>
              </a:rPr>
              <a:t>Крылья мчат по кругу, веют ветер-вьюгу.</a:t>
            </a:r>
          </a:p>
          <a:p>
            <a:r>
              <a:rPr lang="ru-RU" sz="2400" b="1" dirty="0" smtClean="0">
                <a:solidFill>
                  <a:srgbClr val="381850"/>
                </a:solidFill>
              </a:rPr>
              <a:t>Хвост туда-сюда рулит, в голове пилот сидит.  </a:t>
            </a:r>
            <a:endParaRPr lang="ru-RU" sz="2400" b="1" dirty="0">
              <a:solidFill>
                <a:srgbClr val="381850"/>
              </a:solidFill>
            </a:endParaRPr>
          </a:p>
        </p:txBody>
      </p:sp>
      <p:pic>
        <p:nvPicPr>
          <p:cNvPr id="14" name="Рисунок 13" descr="l_29337_helicopter-f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95736" y="2499742"/>
            <a:ext cx="5832648" cy="2499742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2067694"/>
            <a:ext cx="2056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Самолёт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059582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5A2781"/>
                </a:solidFill>
              </a:rPr>
              <a:t>Смело в небе проплывает, обгоняя птиц полёт</a:t>
            </a:r>
            <a:br>
              <a:rPr lang="ru-RU" sz="2400" b="1" dirty="0" smtClean="0">
                <a:solidFill>
                  <a:srgbClr val="5A2781"/>
                </a:solidFill>
              </a:rPr>
            </a:br>
            <a:r>
              <a:rPr lang="ru-RU" sz="2400" b="1" dirty="0" smtClean="0">
                <a:solidFill>
                  <a:srgbClr val="5A2781"/>
                </a:solidFill>
              </a:rPr>
              <a:t>Человек им управляет. Что такое?</a:t>
            </a:r>
            <a:endParaRPr lang="ru-RU" sz="2400" b="1" dirty="0">
              <a:solidFill>
                <a:srgbClr val="5A2781"/>
              </a:solidFill>
            </a:endParaRPr>
          </a:p>
        </p:txBody>
      </p:sp>
      <p:pic>
        <p:nvPicPr>
          <p:cNvPr id="13" name="Рисунок 12" descr="10-tankbuster-png-aircraft-resources-by-roen911-on-deviantart-9tGIPn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5031" y="2067694"/>
            <a:ext cx="5521345" cy="2532199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35696" y="304804"/>
            <a:ext cx="54755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3472644"/>
            <a:ext cx="1152128" cy="151058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2643758"/>
            <a:ext cx="1840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Шинель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987574"/>
            <a:ext cx="331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6F3505"/>
                </a:solidFill>
              </a:rPr>
              <a:t>Под себя положу </a:t>
            </a:r>
          </a:p>
          <a:p>
            <a:r>
              <a:rPr lang="ru-RU" sz="2400" b="1" dirty="0" smtClean="0">
                <a:solidFill>
                  <a:srgbClr val="6F3505"/>
                </a:solidFill>
              </a:rPr>
              <a:t>И под голову,</a:t>
            </a:r>
            <a:br>
              <a:rPr lang="ru-RU" sz="2400" b="1" dirty="0" smtClean="0">
                <a:solidFill>
                  <a:srgbClr val="6F3505"/>
                </a:solidFill>
              </a:rPr>
            </a:br>
            <a:r>
              <a:rPr lang="ru-RU" sz="2400" b="1" dirty="0" smtClean="0">
                <a:solidFill>
                  <a:srgbClr val="6F3505"/>
                </a:solidFill>
              </a:rPr>
              <a:t>Да укрыться ещё</a:t>
            </a:r>
          </a:p>
          <a:p>
            <a:r>
              <a:rPr lang="ru-RU" sz="2400" b="1" dirty="0" smtClean="0">
                <a:solidFill>
                  <a:srgbClr val="6F3505"/>
                </a:solidFill>
              </a:rPr>
              <a:t> Ведь останется.</a:t>
            </a: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15" name="Рисунок 14" descr="3766_html_62544e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699541"/>
            <a:ext cx="2336308" cy="4420661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68" y="3507854"/>
            <a:ext cx="1098417" cy="14401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779662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Бинокль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987574"/>
            <a:ext cx="63367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2400" b="1" dirty="0" smtClean="0">
                <a:solidFill>
                  <a:srgbClr val="6F3505"/>
                </a:solidFill>
              </a:rPr>
              <a:t>Дальнозоркого мне дали —</a:t>
            </a:r>
          </a:p>
          <a:p>
            <a:pPr fontAlgn="base"/>
            <a:r>
              <a:rPr lang="ru-RU" sz="2400" b="1" dirty="0" smtClean="0">
                <a:solidFill>
                  <a:srgbClr val="6F3505"/>
                </a:solidFill>
              </a:rPr>
              <a:t>Он ко мне приблизил дали.</a:t>
            </a: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14" name="Рисунок 13" descr="654325_272266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1979932"/>
            <a:ext cx="4137248" cy="2896074"/>
          </a:xfrm>
          <a:prstGeom prst="rect">
            <a:avLst/>
          </a:prstGeom>
        </p:spPr>
      </p:pic>
      <p:pic>
        <p:nvPicPr>
          <p:cNvPr id="13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1995686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Радар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87574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6F3505"/>
                </a:solidFill>
              </a:rPr>
              <a:t>У него бесценный дар:</a:t>
            </a:r>
            <a:br>
              <a:rPr lang="ru-RU" sz="2400" b="1" dirty="0" smtClean="0">
                <a:solidFill>
                  <a:srgbClr val="6F3505"/>
                </a:solidFill>
              </a:rPr>
            </a:br>
            <a:r>
              <a:rPr lang="ru-RU" sz="2400" b="1" dirty="0" smtClean="0">
                <a:solidFill>
                  <a:srgbClr val="6F3505"/>
                </a:solidFill>
              </a:rPr>
              <a:t>Слышит за сто вёрст …</a:t>
            </a: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15" name="Рисунок 14" descr="3899384df6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6924" y="1320610"/>
            <a:ext cx="3411380" cy="3411380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68" y="3507854"/>
            <a:ext cx="1098417" cy="14401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1995686"/>
            <a:ext cx="2128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Эсминец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7574"/>
            <a:ext cx="5400600" cy="86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6F3505"/>
                </a:solidFill>
              </a:rPr>
              <a:t>Военных моряков любимец —</a:t>
            </a:r>
            <a:br>
              <a:rPr lang="ru-RU" sz="2400" b="1" dirty="0" smtClean="0">
                <a:solidFill>
                  <a:srgbClr val="6F3505"/>
                </a:solidFill>
              </a:rPr>
            </a:br>
            <a:r>
              <a:rPr lang="ru-RU" sz="2400" b="1" dirty="0" smtClean="0">
                <a:solidFill>
                  <a:srgbClr val="6F3505"/>
                </a:solidFill>
              </a:rPr>
              <a:t>Носитель мин, корабль…</a:t>
            </a: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14" name="Рисунок 13" descr="herseyim_tema_susleri_trturka_7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059582"/>
            <a:ext cx="4762500" cy="3790950"/>
          </a:xfrm>
          <a:prstGeom prst="rect">
            <a:avLst/>
          </a:prstGeom>
        </p:spPr>
      </p:pic>
      <p:pic>
        <p:nvPicPr>
          <p:cNvPr id="13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2139702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Сапоги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04805"/>
            <a:ext cx="540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7574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2400" b="1" dirty="0" smtClean="0">
                <a:solidFill>
                  <a:srgbClr val="6F3505"/>
                </a:solidFill>
              </a:rPr>
              <a:t>Два брата, ростом по колено,</a:t>
            </a:r>
          </a:p>
          <a:p>
            <a:pPr fontAlgn="base"/>
            <a:r>
              <a:rPr lang="ru-RU" sz="2400" b="1" dirty="0" smtClean="0">
                <a:solidFill>
                  <a:srgbClr val="6F3505"/>
                </a:solidFill>
              </a:rPr>
              <a:t>Везде с нами гуляют и нас защищают.</a:t>
            </a: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15" name="Рисунок 14" descr="sapogi-kirzovye-armeyskie-kupit-v-irkutske-1992-lar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067694"/>
            <a:ext cx="2524451" cy="2812213"/>
          </a:xfrm>
          <a:prstGeom prst="rect">
            <a:avLst/>
          </a:prstGeom>
        </p:spPr>
      </p:pic>
      <p:pic>
        <p:nvPicPr>
          <p:cNvPr id="13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915566"/>
            <a:ext cx="3312367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</a:pPr>
            <a:r>
              <a:rPr lang="ru-RU" sz="1600" b="1" i="1" dirty="0" smtClean="0">
                <a:cs typeface="Times New Roman" pitchFamily="18" charset="0"/>
                <a:hlinkClick r:id="rId3"/>
              </a:rPr>
              <a:t>Фон рамки и букв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4"/>
              </a:rPr>
              <a:t>Солдатик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5"/>
              </a:rPr>
              <a:t>Солдатик1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6"/>
              </a:rPr>
              <a:t>Защитник отечества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7"/>
              </a:rPr>
              <a:t>Капитан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8"/>
              </a:rPr>
              <a:t>Матрос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9"/>
              </a:rPr>
              <a:t>Кок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0"/>
              </a:rPr>
              <a:t>Юнга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1"/>
              </a:rPr>
              <a:t>Лоцман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2"/>
              </a:rPr>
              <a:t>Танкист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2"/>
              </a:rPr>
              <a:t>Спецназ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3"/>
              </a:rPr>
              <a:t>Радист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4"/>
              </a:rPr>
              <a:t>Десантник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5"/>
              </a:rPr>
              <a:t>Пограничник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6"/>
              </a:rPr>
              <a:t>Шапка ушанка</a:t>
            </a:r>
            <a:endParaRPr lang="ru-RU" sz="1600" b="1" i="1" dirty="0" smtClean="0"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4569972"/>
            <a:ext cx="504056" cy="27003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915566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7"/>
              </a:rPr>
              <a:t>Бескозырка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8"/>
              </a:rPr>
              <a:t>Фуражка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19"/>
              </a:rPr>
              <a:t>Берет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20"/>
              </a:rPr>
              <a:t>Шлем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21"/>
              </a:rPr>
              <a:t>Танк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22"/>
              </a:rPr>
              <a:t>Подлодка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cs typeface="Times New Roman" pitchFamily="18" charset="0"/>
                <a:hlinkClick r:id="rId23"/>
              </a:rPr>
              <a:t>Катюша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hlinkClick r:id="rId24"/>
              </a:rPr>
              <a:t>Вертолёт</a:t>
            </a:r>
            <a:endParaRPr lang="ru-RU" sz="1600" b="1" i="1" dirty="0" smtClean="0"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25"/>
              </a:rPr>
              <a:t>Самолёт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26"/>
              </a:rPr>
              <a:t>Шинель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27"/>
              </a:rPr>
              <a:t>Бинокль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28"/>
              </a:rPr>
              <a:t>Радар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29"/>
              </a:rPr>
              <a:t>Эсминец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30"/>
              </a:rPr>
              <a:t>Сапоги</a:t>
            </a: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cs typeface="Times New Roman" pitchFamily="18" charset="0"/>
                <a:hlinkClick r:id="rId31"/>
              </a:rPr>
              <a:t>Фон </a:t>
            </a:r>
            <a:r>
              <a:rPr lang="ru-RU" sz="1600" b="1" i="1" smtClean="0">
                <a:latin typeface="Georgia" pitchFamily="18" charset="0"/>
                <a:cs typeface="Times New Roman" pitchFamily="18" charset="0"/>
                <a:hlinkClick r:id="rId31"/>
              </a:rPr>
              <a:t>23 февраля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0220" y="195486"/>
            <a:ext cx="540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+mj-lt"/>
              </a:rPr>
              <a:t>Интернет-ресурсы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2499742"/>
            <a:ext cx="518457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rgbClr val="000F2E"/>
                </a:solidFill>
                <a:latin typeface="Georgia" pitchFamily="18" charset="0"/>
              </a:rPr>
              <a:t>Автор: </a:t>
            </a:r>
            <a:r>
              <a:rPr lang="ru-RU" sz="1400" b="1" i="1" dirty="0" smtClean="0">
                <a:solidFill>
                  <a:srgbClr val="000F2E"/>
                </a:solidFill>
                <a:latin typeface="Georgia" pitchFamily="18" charset="0"/>
              </a:rPr>
              <a:t>Морозова О</a:t>
            </a:r>
            <a:r>
              <a:rPr lang="ru-RU" sz="1400" b="1" i="1" dirty="0" smtClean="0">
                <a:solidFill>
                  <a:srgbClr val="000F2E"/>
                </a:solidFill>
                <a:latin typeface="Georgia" pitchFamily="18" charset="0"/>
              </a:rPr>
              <a:t>.Р.</a:t>
            </a:r>
          </a:p>
          <a:p>
            <a:pPr algn="ctr"/>
            <a:r>
              <a:rPr lang="en-US" sz="1400" b="1" i="1" dirty="0" smtClean="0">
                <a:solidFill>
                  <a:srgbClr val="000F2E"/>
                </a:solidFill>
                <a:latin typeface="Georgia" pitchFamily="18" charset="0"/>
              </a:rPr>
              <a:t> </a:t>
            </a:r>
            <a:r>
              <a:rPr lang="ru-RU" sz="1400" b="1" i="1" dirty="0" smtClean="0">
                <a:solidFill>
                  <a:srgbClr val="000F2E"/>
                </a:solidFill>
                <a:latin typeface="Georgia" pitchFamily="18" charset="0"/>
              </a:rPr>
              <a:t>учитель начальных классов </a:t>
            </a:r>
          </a:p>
          <a:p>
            <a:pPr algn="ctr"/>
            <a:r>
              <a:rPr lang="ru-RU" sz="1400" b="1" i="1" dirty="0" smtClean="0">
                <a:solidFill>
                  <a:srgbClr val="000F2E"/>
                </a:solidFill>
                <a:latin typeface="Georgia" pitchFamily="18" charset="0"/>
              </a:rPr>
              <a:t>ОАО РЖД «Школа – интернат» № 26 г. Нижнеудинск, 2017г</a:t>
            </a:r>
            <a:endParaRPr lang="en-US" sz="1400" b="1" i="1" dirty="0" smtClean="0">
              <a:solidFill>
                <a:srgbClr val="000F2E"/>
              </a:solidFill>
              <a:latin typeface="Georgia" pitchFamily="18" charset="0"/>
            </a:endParaRPr>
          </a:p>
        </p:txBody>
      </p:sp>
      <p:pic>
        <p:nvPicPr>
          <p:cNvPr id="4" name="Рисунок 3" descr="0_985ea_759cd53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75606"/>
            <a:ext cx="2321527" cy="3043806"/>
          </a:xfrm>
          <a:prstGeom prst="rect">
            <a:avLst/>
          </a:prstGeom>
        </p:spPr>
      </p:pic>
      <p:pic>
        <p:nvPicPr>
          <p:cNvPr id="5" name="Рисунок 4" descr="501652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347614"/>
            <a:ext cx="1922413" cy="2837482"/>
          </a:xfrm>
          <a:prstGeom prst="rect">
            <a:avLst/>
          </a:prstGeom>
        </p:spPr>
      </p:pic>
      <p:pic>
        <p:nvPicPr>
          <p:cNvPr id="6" name="Рисунок 5" descr="3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11510"/>
            <a:ext cx="2049016" cy="2049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1851670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Капитан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6" y="3725683"/>
            <a:ext cx="1080000" cy="1416012"/>
          </a:xfrm>
          <a:prstGeom prst="rect">
            <a:avLst/>
          </a:prstGeom>
        </p:spPr>
      </p:pic>
      <p:pic>
        <p:nvPicPr>
          <p:cNvPr id="10" name="Рисунок 9" descr="3d78fe2d9f15d2bd64bdf261638ca0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91630"/>
            <a:ext cx="3240359" cy="34702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560" y="1059582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2060"/>
                </a:solidFill>
              </a:rPr>
              <a:t>Главный начальник на корабле.</a:t>
            </a:r>
            <a:endParaRPr lang="ru-RU" sz="2400" b="1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5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44575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2859782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Матрос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15" y="3627335"/>
            <a:ext cx="1053337" cy="13810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987574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Он, как рядовой в пехоте,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Служит рядовым в Морфлоте.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привык он вешать нос!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Он в тельняшке! Он — ...</a:t>
            </a:r>
            <a:endParaRPr lang="ru-RU" sz="2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pic>
        <p:nvPicPr>
          <p:cNvPr id="13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176021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16016" y="1779662"/>
            <a:ext cx="2880320" cy="31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5" y="1923678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Кок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4" y="3555326"/>
            <a:ext cx="1053338" cy="1381056"/>
          </a:xfrm>
          <a:prstGeom prst="rect">
            <a:avLst/>
          </a:prstGeom>
        </p:spPr>
      </p:pic>
      <p:pic>
        <p:nvPicPr>
          <p:cNvPr id="12" name="Рисунок 11" descr="0_123f37_ed68caa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689668"/>
            <a:ext cx="2304256" cy="30723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1059582"/>
            <a:ext cx="547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2060"/>
                </a:solidFill>
              </a:rPr>
              <a:t>Морской повар на корабле.</a:t>
            </a:r>
            <a:endParaRPr lang="ru-RU" sz="2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pic>
        <p:nvPicPr>
          <p:cNvPr id="15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1635646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Лоцман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5" y="3639440"/>
            <a:ext cx="1052977" cy="1380582"/>
          </a:xfrm>
          <a:prstGeom prst="rect">
            <a:avLst/>
          </a:prstGeom>
        </p:spPr>
      </p:pic>
      <p:pic>
        <p:nvPicPr>
          <p:cNvPr id="10" name="Рисунок 9" descr="skazka-o-mertvoi-carev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635646"/>
            <a:ext cx="2064484" cy="33240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1560" y="1059582"/>
            <a:ext cx="4608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264B96"/>
                </a:solidFill>
              </a:rPr>
              <a:t>Проводник морских судов.</a:t>
            </a:r>
            <a:endParaRPr lang="ru-RU" sz="24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59782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Юнга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86" y="3612452"/>
            <a:ext cx="1073561" cy="14075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915566"/>
            <a:ext cx="7272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Морское дело изучает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Когда-то станет моряком.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Хоть он пока еще подросток,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Но с кораблем давно знаком.</a:t>
            </a:r>
            <a:endParaRPr lang="ru-RU" sz="28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Служба на море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pic>
        <p:nvPicPr>
          <p:cNvPr id="14" name="Рисунок 13" descr="142019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36108"/>
            <a:ext cx="2952328" cy="4007392"/>
          </a:xfrm>
          <a:prstGeom prst="rect">
            <a:avLst/>
          </a:prstGeom>
        </p:spPr>
      </p:pic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A4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7" y="3639289"/>
            <a:ext cx="1053092" cy="1380733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2787774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Лётчик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5898d3a2bfbd2949b26053279fd60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43558"/>
            <a:ext cx="2380904" cy="39191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Самолет парит, как птица,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Там — воздушная граница.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посту и днем, и ночью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Наш солдат — военный …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7" y="3625870"/>
            <a:ext cx="1053092" cy="1380733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2715766"/>
            <a:ext cx="3456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Пограничником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octor-1024x102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154588"/>
            <a:ext cx="3744416" cy="3744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Брат сказал: ""Не торопись!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Лучше в школе ты учись!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Будешь ты отличником —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Станешь …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 dirty="0">
              <a:ln w="11430"/>
              <a:solidFill>
                <a:srgbClr val="A40000"/>
              </a:solidFill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399</Words>
  <Application>Microsoft Office PowerPoint</Application>
  <PresentationFormat>Экран (16:9)</PresentationFormat>
  <Paragraphs>203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270</cp:revision>
  <dcterms:created xsi:type="dcterms:W3CDTF">2015-05-04T12:07:23Z</dcterms:created>
  <dcterms:modified xsi:type="dcterms:W3CDTF">2019-05-05T09:39:22Z</dcterms:modified>
</cp:coreProperties>
</file>