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74" r:id="rId2"/>
    <p:sldId id="258" r:id="rId3"/>
    <p:sldId id="264" r:id="rId4"/>
    <p:sldId id="259" r:id="rId5"/>
    <p:sldId id="260" r:id="rId6"/>
    <p:sldId id="276" r:id="rId7"/>
    <p:sldId id="277" r:id="rId8"/>
    <p:sldId id="278" r:id="rId9"/>
    <p:sldId id="268" r:id="rId10"/>
    <p:sldId id="263" r:id="rId11"/>
    <p:sldId id="261" r:id="rId12"/>
    <p:sldId id="262" r:id="rId13"/>
    <p:sldId id="269" r:id="rId14"/>
    <p:sldId id="270" r:id="rId15"/>
    <p:sldId id="273" r:id="rId16"/>
    <p:sldId id="272" r:id="rId17"/>
    <p:sldId id="279" r:id="rId18"/>
    <p:sldId id="280" r:id="rId19"/>
    <p:sldId id="283" r:id="rId20"/>
    <p:sldId id="284" r:id="rId21"/>
    <p:sldId id="285" r:id="rId22"/>
    <p:sldId id="286" r:id="rId23"/>
    <p:sldId id="271"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A4125264-4212-41CD-A2D0-861EB3EED3C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125264-4212-41CD-A2D0-861EB3EED3C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A4125264-4212-41CD-A2D0-861EB3EED3CD}"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C60A385-6AFF-4971-83A3-41C19B87AB59}" type="datetimeFigureOut">
              <a:rPr lang="ru-RU" smtClean="0"/>
              <a:pPr/>
              <a:t>19.04.2023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125264-4212-41CD-A2D0-861EB3EED3C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C60A385-6AFF-4971-83A3-41C19B87AB59}" type="datetimeFigureOut">
              <a:rPr lang="ru-RU" smtClean="0"/>
              <a:pPr/>
              <a:t>19.04.2023</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4125264-4212-41CD-A2D0-861EB3EED3CD}"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74629176_top-fon-com-p-fonovie-kartinki-muzikalnie-dlya-prezentat-100.jpg"/>
          <p:cNvPicPr>
            <a:picLocks noChangeAspect="1"/>
          </p:cNvPicPr>
          <p:nvPr/>
        </p:nvPicPr>
        <p:blipFill>
          <a:blip r:embed="rId2"/>
          <a:stretch>
            <a:fillRect/>
          </a:stretch>
        </p:blipFill>
        <p:spPr>
          <a:xfrm>
            <a:off x="0" y="0"/>
            <a:ext cx="9144000" cy="6858000"/>
          </a:xfrm>
          <a:prstGeom prst="rect">
            <a:avLst/>
          </a:prstGeom>
        </p:spPr>
      </p:pic>
      <p:sp>
        <p:nvSpPr>
          <p:cNvPr id="3" name="TextBox 2"/>
          <p:cNvSpPr txBox="1"/>
          <p:nvPr/>
        </p:nvSpPr>
        <p:spPr>
          <a:xfrm>
            <a:off x="1714480" y="1357298"/>
            <a:ext cx="6357982" cy="3477875"/>
          </a:xfrm>
          <a:prstGeom prst="rect">
            <a:avLst/>
          </a:prstGeom>
          <a:noFill/>
        </p:spPr>
        <p:txBody>
          <a:bodyPr wrap="square" rtlCol="0">
            <a:spAutoFit/>
          </a:bodyPr>
          <a:lstStyle/>
          <a:p>
            <a:pPr algn="ctr"/>
            <a:r>
              <a:rPr lang="ru-RU" sz="4400" b="1" dirty="0" smtClean="0">
                <a:solidFill>
                  <a:srgbClr val="FF0000"/>
                </a:solidFill>
              </a:rPr>
              <a:t>Дополнительная общеобразовательная программа «Музыкальная шкатулка»-ВОКАЛ</a:t>
            </a:r>
            <a:endParaRPr lang="ru-RU" sz="4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44917376_46-phonoteka-org-p-fon-dlya-muzikalnoi-shkoli-49.jpg"/>
          <p:cNvPicPr>
            <a:picLocks noChangeAspect="1"/>
          </p:cNvPicPr>
          <p:nvPr/>
        </p:nvPicPr>
        <p:blipFill>
          <a:blip r:embed="rId2"/>
          <a:stretch>
            <a:fillRect/>
          </a:stretch>
        </p:blipFill>
        <p:spPr>
          <a:xfrm>
            <a:off x="0" y="571500"/>
            <a:ext cx="9144000" cy="5715000"/>
          </a:xfrm>
          <a:prstGeom prst="rect">
            <a:avLst/>
          </a:prstGeom>
          <a:ln>
            <a:noFill/>
          </a:ln>
          <a:effectLst>
            <a:softEdge rad="112500"/>
          </a:effectLst>
        </p:spPr>
      </p:pic>
      <p:sp>
        <p:nvSpPr>
          <p:cNvPr id="3" name="TextBox 2"/>
          <p:cNvSpPr txBox="1"/>
          <p:nvPr/>
        </p:nvSpPr>
        <p:spPr>
          <a:xfrm>
            <a:off x="428596" y="785794"/>
            <a:ext cx="8358246" cy="1323439"/>
          </a:xfrm>
          <a:prstGeom prst="rect">
            <a:avLst/>
          </a:prstGeom>
          <a:noFill/>
        </p:spPr>
        <p:txBody>
          <a:bodyPr wrap="square" rtlCol="0">
            <a:spAutoFit/>
          </a:bodyPr>
          <a:lstStyle/>
          <a:p>
            <a:pPr algn="ctr"/>
            <a:r>
              <a:rPr lang="ru-RU" sz="4000" dirty="0" smtClean="0">
                <a:solidFill>
                  <a:srgbClr val="FF0000"/>
                </a:solidFill>
              </a:rPr>
              <a:t>«Запоют дети – запоет народ» </a:t>
            </a:r>
          </a:p>
          <a:p>
            <a:pPr algn="r"/>
            <a:r>
              <a:rPr lang="ru-RU" sz="4000" dirty="0" smtClean="0">
                <a:solidFill>
                  <a:srgbClr val="FF0000"/>
                </a:solidFill>
              </a:rPr>
              <a:t>К.Д.Ушинский </a:t>
            </a:r>
            <a:endParaRPr lang="ru-RU" sz="4000" dirty="0">
              <a:solidFill>
                <a:srgbClr val="FF0000"/>
              </a:solidFill>
            </a:endParaRPr>
          </a:p>
        </p:txBody>
      </p:sp>
      <p:pic>
        <p:nvPicPr>
          <p:cNvPr id="5" name="Рисунок 4" descr="IMG_7064.JPG"/>
          <p:cNvPicPr>
            <a:picLocks noChangeAspect="1"/>
          </p:cNvPicPr>
          <p:nvPr/>
        </p:nvPicPr>
        <p:blipFill>
          <a:blip r:embed="rId3" cstate="print"/>
          <a:stretch>
            <a:fillRect/>
          </a:stretch>
        </p:blipFill>
        <p:spPr>
          <a:xfrm>
            <a:off x="428596" y="2214554"/>
            <a:ext cx="8501122" cy="443985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18910240_25-phonoteka_org-p-fon-s-notami-dlya-detei-28.jpg"/>
          <p:cNvPicPr>
            <a:picLocks noChangeAspect="1"/>
          </p:cNvPicPr>
          <p:nvPr/>
        </p:nvPicPr>
        <p:blipFill>
          <a:blip r:embed="rId2"/>
          <a:stretch>
            <a:fillRect/>
          </a:stretch>
        </p:blipFill>
        <p:spPr>
          <a:xfrm>
            <a:off x="0" y="857232"/>
            <a:ext cx="9144000" cy="6000768"/>
          </a:xfrm>
          <a:prstGeom prst="rect">
            <a:avLst/>
          </a:prstGeom>
        </p:spPr>
      </p:pic>
      <p:sp>
        <p:nvSpPr>
          <p:cNvPr id="5" name="TextBox 4"/>
          <p:cNvSpPr txBox="1"/>
          <p:nvPr/>
        </p:nvSpPr>
        <p:spPr>
          <a:xfrm>
            <a:off x="571472" y="1357298"/>
            <a:ext cx="6786610" cy="2677656"/>
          </a:xfrm>
          <a:prstGeom prst="rect">
            <a:avLst/>
          </a:prstGeom>
          <a:noFill/>
        </p:spPr>
        <p:txBody>
          <a:bodyPr wrap="square" rtlCol="0">
            <a:spAutoFit/>
          </a:bodyPr>
          <a:lstStyle/>
          <a:p>
            <a:r>
              <a:rPr lang="ru-RU" sz="2800" dirty="0" smtClean="0">
                <a:solidFill>
                  <a:srgbClr val="002060"/>
                </a:solidFill>
              </a:rPr>
              <a:t>Формирование навыков вокальной культуры, исполнительских умений у детей старшего дошкольного возраста, раскрытие творческого потенциала каждого обучающегося в вокальной студии.</a:t>
            </a:r>
          </a:p>
        </p:txBody>
      </p:sp>
      <p:sp>
        <p:nvSpPr>
          <p:cNvPr id="4" name="TextBox 3"/>
          <p:cNvSpPr txBox="1"/>
          <p:nvPr/>
        </p:nvSpPr>
        <p:spPr>
          <a:xfrm>
            <a:off x="1571604" y="642918"/>
            <a:ext cx="1500198" cy="523220"/>
          </a:xfrm>
          <a:prstGeom prst="rect">
            <a:avLst/>
          </a:prstGeom>
          <a:noFill/>
        </p:spPr>
        <p:txBody>
          <a:bodyPr wrap="square" rtlCol="0">
            <a:spAutoFit/>
          </a:bodyPr>
          <a:lstStyle/>
          <a:p>
            <a:r>
              <a:rPr lang="ru-RU" sz="2800" b="1" dirty="0" smtClean="0">
                <a:solidFill>
                  <a:srgbClr val="FF0000"/>
                </a:solidFill>
              </a:rPr>
              <a:t>ЦЕЛЬ</a:t>
            </a:r>
            <a:endParaRPr lang="ru-RU" sz="2800" b="1" dirty="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00034" y="1142984"/>
            <a:ext cx="8429684" cy="5262979"/>
          </a:xfrm>
          <a:prstGeom prst="rect">
            <a:avLst/>
          </a:prstGeom>
          <a:noFill/>
        </p:spPr>
        <p:txBody>
          <a:bodyPr wrap="square" rtlCol="0">
            <a:spAutoFit/>
          </a:bodyPr>
          <a:lstStyle/>
          <a:p>
            <a:r>
              <a:rPr lang="ru-RU" sz="2400" dirty="0" smtClean="0">
                <a:solidFill>
                  <a:srgbClr val="002060"/>
                </a:solidFill>
              </a:rPr>
              <a:t>- Формировать певческие умения и навыки - постановка корпуса во время пения, певческое дыхание, интонирование, звукообразование, артикуляция и дикция, приемы вокального исполнения (кантилена, стаккато), координация слуха и голоса, чистота интонирования, начальные навыки актерского мастерства.</a:t>
            </a:r>
          </a:p>
          <a:p>
            <a:r>
              <a:rPr lang="ru-RU" sz="2400" dirty="0" smtClean="0">
                <a:solidFill>
                  <a:srgbClr val="002060"/>
                </a:solidFill>
              </a:rPr>
              <a:t>-Развивать умение петь естественным голосом, без напряжения, постепенно расширяя диапазон.</a:t>
            </a:r>
          </a:p>
          <a:p>
            <a:r>
              <a:rPr lang="ru-RU" sz="2400" dirty="0" smtClean="0">
                <a:solidFill>
                  <a:srgbClr val="002060"/>
                </a:solidFill>
              </a:rPr>
              <a:t>-Приобщать к выразительному исполнению песен различного характера, стилей и жанров.</a:t>
            </a:r>
          </a:p>
          <a:p>
            <a:pPr>
              <a:buFontTx/>
              <a:buChar char="-"/>
            </a:pPr>
            <a:r>
              <a:rPr lang="ru-RU" sz="2400" dirty="0" smtClean="0">
                <a:solidFill>
                  <a:srgbClr val="002060"/>
                </a:solidFill>
              </a:rPr>
              <a:t>Способствовать воспитанию чувства коллектива, соучастия в певческом процессе с единомышленниками.</a:t>
            </a:r>
          </a:p>
          <a:p>
            <a:pPr>
              <a:buFontTx/>
              <a:buChar char="-"/>
            </a:pPr>
            <a:r>
              <a:rPr lang="ru-RU" sz="2400" dirty="0" smtClean="0">
                <a:solidFill>
                  <a:srgbClr val="002060"/>
                </a:solidFill>
              </a:rPr>
              <a:t>Развивать умения: думать, исследовать , общаться,  доводить дело до конца.</a:t>
            </a:r>
          </a:p>
        </p:txBody>
      </p:sp>
      <p:sp>
        <p:nvSpPr>
          <p:cNvPr id="3" name="TextBox 2"/>
          <p:cNvSpPr txBox="1"/>
          <p:nvPr/>
        </p:nvSpPr>
        <p:spPr>
          <a:xfrm>
            <a:off x="1428728" y="571480"/>
            <a:ext cx="2286016" cy="584775"/>
          </a:xfrm>
          <a:prstGeom prst="rect">
            <a:avLst/>
          </a:prstGeom>
          <a:noFill/>
        </p:spPr>
        <p:txBody>
          <a:bodyPr wrap="square" rtlCol="0">
            <a:spAutoFit/>
          </a:bodyPr>
          <a:lstStyle/>
          <a:p>
            <a:pPr algn="ctr"/>
            <a:r>
              <a:rPr lang="ru-RU" sz="3200" b="1" dirty="0" smtClean="0">
                <a:solidFill>
                  <a:srgbClr val="FF0000"/>
                </a:solidFill>
              </a:rPr>
              <a:t>ЗАДАЧИ:</a:t>
            </a:r>
            <a:endParaRPr lang="ru-RU" sz="3200" b="1"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70216819_2-4.jpg"/>
          <p:cNvPicPr>
            <a:picLocks noChangeAspect="1"/>
          </p:cNvPicPr>
          <p:nvPr/>
        </p:nvPicPr>
        <p:blipFill>
          <a:blip r:embed="rId2"/>
          <a:stretch>
            <a:fillRect/>
          </a:stretch>
        </p:blipFill>
        <p:spPr>
          <a:xfrm>
            <a:off x="0" y="571500"/>
            <a:ext cx="9144000" cy="6286500"/>
          </a:xfrm>
          <a:prstGeom prst="rect">
            <a:avLst/>
          </a:prstGeom>
        </p:spPr>
      </p:pic>
      <p:sp>
        <p:nvSpPr>
          <p:cNvPr id="3" name="TextBox 2"/>
          <p:cNvSpPr txBox="1"/>
          <p:nvPr/>
        </p:nvSpPr>
        <p:spPr>
          <a:xfrm>
            <a:off x="1928794" y="571480"/>
            <a:ext cx="7072362" cy="3970318"/>
          </a:xfrm>
          <a:prstGeom prst="rect">
            <a:avLst/>
          </a:prstGeom>
          <a:noFill/>
        </p:spPr>
        <p:txBody>
          <a:bodyPr wrap="square" rtlCol="0">
            <a:spAutoFit/>
          </a:bodyPr>
          <a:lstStyle/>
          <a:p>
            <a:r>
              <a:rPr lang="ru-RU" sz="2800" b="1" dirty="0" smtClean="0">
                <a:solidFill>
                  <a:srgbClr val="002060"/>
                </a:solidFill>
              </a:rPr>
              <a:t>По виду программа - </a:t>
            </a:r>
            <a:r>
              <a:rPr lang="ru-RU" sz="2800" smtClean="0">
                <a:solidFill>
                  <a:srgbClr val="002060"/>
                </a:solidFill>
              </a:rPr>
              <a:t>общеобразовательная  общеразвивающая</a:t>
            </a:r>
            <a:r>
              <a:rPr lang="ru-RU" sz="2800" dirty="0" smtClean="0">
                <a:solidFill>
                  <a:srgbClr val="002060"/>
                </a:solidFill>
              </a:rPr>
              <a:t>.</a:t>
            </a:r>
          </a:p>
          <a:p>
            <a:endParaRPr lang="ru-RU" sz="2800" dirty="0" smtClean="0">
              <a:solidFill>
                <a:srgbClr val="002060"/>
              </a:solidFill>
            </a:endParaRPr>
          </a:p>
          <a:p>
            <a:r>
              <a:rPr lang="ru-RU" sz="2800" b="1" dirty="0" smtClean="0">
                <a:solidFill>
                  <a:srgbClr val="002060"/>
                </a:solidFill>
              </a:rPr>
              <a:t>Направленность программы – </a:t>
            </a:r>
            <a:r>
              <a:rPr lang="ru-RU" sz="2800" dirty="0" smtClean="0">
                <a:solidFill>
                  <a:srgbClr val="002060"/>
                </a:solidFill>
              </a:rPr>
              <a:t>художественная.</a:t>
            </a:r>
          </a:p>
          <a:p>
            <a:endParaRPr lang="ru-RU" sz="2800" dirty="0" smtClean="0">
              <a:solidFill>
                <a:srgbClr val="002060"/>
              </a:solidFill>
            </a:endParaRPr>
          </a:p>
          <a:p>
            <a:r>
              <a:rPr lang="ru-RU" sz="2800" dirty="0" smtClean="0">
                <a:solidFill>
                  <a:srgbClr val="002060"/>
                </a:solidFill>
              </a:rPr>
              <a:t>Программа предназначена для обучения детей пению в ансамбле, в хоре и сольно в возрасте от 5 до 7 лет.</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74629099_top-fon-com-p-fonovie-kartinki-muzikalnie-dlya-prezentat-6.jpg"/>
          <p:cNvPicPr>
            <a:picLocks noChangeAspect="1"/>
          </p:cNvPicPr>
          <p:nvPr/>
        </p:nvPicPr>
        <p:blipFill>
          <a:blip r:embed="rId2"/>
          <a:stretch>
            <a:fillRect/>
          </a:stretch>
        </p:blipFill>
        <p:spPr>
          <a:xfrm>
            <a:off x="1" y="0"/>
            <a:ext cx="9143999" cy="6858000"/>
          </a:xfrm>
          <a:prstGeom prst="rect">
            <a:avLst/>
          </a:prstGeom>
        </p:spPr>
      </p:pic>
      <p:sp>
        <p:nvSpPr>
          <p:cNvPr id="3" name="TextBox 2"/>
          <p:cNvSpPr txBox="1"/>
          <p:nvPr/>
        </p:nvSpPr>
        <p:spPr>
          <a:xfrm>
            <a:off x="2428860" y="428604"/>
            <a:ext cx="4857784" cy="523220"/>
          </a:xfrm>
          <a:prstGeom prst="rect">
            <a:avLst/>
          </a:prstGeom>
          <a:noFill/>
        </p:spPr>
        <p:txBody>
          <a:bodyPr wrap="square" rtlCol="0">
            <a:spAutoFit/>
          </a:bodyPr>
          <a:lstStyle/>
          <a:p>
            <a:r>
              <a:rPr lang="ru-RU" sz="2800" b="1" dirty="0" smtClean="0">
                <a:solidFill>
                  <a:srgbClr val="FF0000"/>
                </a:solidFill>
              </a:rPr>
              <a:t>Актуальность программы</a:t>
            </a:r>
            <a:endParaRPr lang="ru-RU" sz="2800" b="1" dirty="0">
              <a:solidFill>
                <a:srgbClr val="FF0000"/>
              </a:solidFill>
            </a:endParaRPr>
          </a:p>
        </p:txBody>
      </p:sp>
      <p:sp>
        <p:nvSpPr>
          <p:cNvPr id="4" name="TextBox 3"/>
          <p:cNvSpPr txBox="1"/>
          <p:nvPr/>
        </p:nvSpPr>
        <p:spPr>
          <a:xfrm>
            <a:off x="714348" y="1357298"/>
            <a:ext cx="8072494" cy="3323987"/>
          </a:xfrm>
          <a:prstGeom prst="rect">
            <a:avLst/>
          </a:prstGeom>
          <a:noFill/>
        </p:spPr>
        <p:txBody>
          <a:bodyPr wrap="square" rtlCol="0">
            <a:spAutoFit/>
          </a:bodyPr>
          <a:lstStyle/>
          <a:p>
            <a:r>
              <a:rPr lang="ru-RU" sz="2400" b="1" dirty="0" smtClean="0">
                <a:solidFill>
                  <a:srgbClr val="7030A0"/>
                </a:solidFill>
              </a:rPr>
              <a:t>Актуальность программы</a:t>
            </a:r>
            <a:r>
              <a:rPr lang="ru-RU" sz="2400" dirty="0" smtClean="0">
                <a:solidFill>
                  <a:srgbClr val="7030A0"/>
                </a:solidFill>
              </a:rPr>
              <a:t>  заключается в приобщении обучающихся к более сложному вокально-хоровому искусству, к певческой культуре, исполнительству,</a:t>
            </a:r>
          </a:p>
          <a:p>
            <a:r>
              <a:rPr lang="ru-RU" sz="2400" dirty="0" smtClean="0">
                <a:solidFill>
                  <a:srgbClr val="7030A0"/>
                </a:solidFill>
              </a:rPr>
              <a:t> в развитии вокально-хоровых навыков, творческих способностей детей дошкольного возраста и их творческому самовыражению на основе собственного опыта использования прогрессивных методик вокально-хорового развития дошкольников.</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571480"/>
            <a:ext cx="5643602" cy="523220"/>
          </a:xfrm>
          <a:prstGeom prst="rect">
            <a:avLst/>
          </a:prstGeom>
          <a:noFill/>
        </p:spPr>
        <p:txBody>
          <a:bodyPr wrap="square" rtlCol="0">
            <a:spAutoFit/>
          </a:bodyPr>
          <a:lstStyle/>
          <a:p>
            <a:r>
              <a:rPr lang="ru-RU" sz="2800" dirty="0" smtClean="0">
                <a:solidFill>
                  <a:srgbClr val="FF0000"/>
                </a:solidFill>
              </a:rPr>
              <a:t>Принципы программы</a:t>
            </a:r>
            <a:endParaRPr lang="ru-RU" sz="2800" dirty="0">
              <a:solidFill>
                <a:srgbClr val="FF0000"/>
              </a:solidFill>
            </a:endParaRPr>
          </a:p>
        </p:txBody>
      </p:sp>
      <p:sp>
        <p:nvSpPr>
          <p:cNvPr id="3" name="TextBox 2"/>
          <p:cNvSpPr txBox="1"/>
          <p:nvPr/>
        </p:nvSpPr>
        <p:spPr>
          <a:xfrm>
            <a:off x="357158" y="1214422"/>
            <a:ext cx="8501122" cy="5262979"/>
          </a:xfrm>
          <a:prstGeom prst="rect">
            <a:avLst/>
          </a:prstGeom>
          <a:noFill/>
        </p:spPr>
        <p:txBody>
          <a:bodyPr wrap="square" rtlCol="0">
            <a:spAutoFit/>
          </a:bodyPr>
          <a:lstStyle/>
          <a:p>
            <a:r>
              <a:rPr lang="ru-RU" sz="2400" i="1" dirty="0" smtClean="0">
                <a:solidFill>
                  <a:srgbClr val="7030A0"/>
                </a:solidFill>
              </a:rPr>
              <a:t>Программа соответствует следующим принципам:</a:t>
            </a:r>
            <a:endParaRPr lang="ru-RU" sz="2400" dirty="0" smtClean="0">
              <a:solidFill>
                <a:srgbClr val="7030A0"/>
              </a:solidFill>
            </a:endParaRPr>
          </a:p>
          <a:p>
            <a:r>
              <a:rPr lang="ru-RU" sz="2400" i="1" dirty="0" smtClean="0">
                <a:solidFill>
                  <a:srgbClr val="7030A0"/>
                </a:solidFill>
              </a:rPr>
              <a:t>- </a:t>
            </a:r>
            <a:r>
              <a:rPr lang="ru-RU" sz="2400" i="1" u="sng" dirty="0" smtClean="0">
                <a:solidFill>
                  <a:srgbClr val="7030A0"/>
                </a:solidFill>
              </a:rPr>
              <a:t>Принцип  доступности:</a:t>
            </a:r>
            <a:r>
              <a:rPr lang="ru-RU" sz="2400" dirty="0" smtClean="0">
                <a:solidFill>
                  <a:srgbClr val="7030A0"/>
                </a:solidFill>
              </a:rPr>
              <a:t>  содержание  и  объем  знаний  о  музыке,  вокальных  навыков,  приемы  обучения  и усвоение их детьми соответствуют возрасту и уровню музыкального развития детей.  </a:t>
            </a:r>
          </a:p>
          <a:p>
            <a:pPr>
              <a:buFontTx/>
              <a:buChar char="-"/>
            </a:pPr>
            <a:r>
              <a:rPr lang="ru-RU" sz="2400" i="1" u="sng" dirty="0" smtClean="0">
                <a:solidFill>
                  <a:srgbClr val="7030A0"/>
                </a:solidFill>
              </a:rPr>
              <a:t>Принцип последовательности и систематичности</a:t>
            </a:r>
            <a:r>
              <a:rPr lang="ru-RU" sz="2400" i="1" dirty="0" smtClean="0">
                <a:solidFill>
                  <a:srgbClr val="7030A0"/>
                </a:solidFill>
              </a:rPr>
              <a:t>:</a:t>
            </a:r>
            <a:r>
              <a:rPr lang="ru-RU" sz="2400" dirty="0" smtClean="0">
                <a:solidFill>
                  <a:srgbClr val="7030A0"/>
                </a:solidFill>
              </a:rPr>
              <a:t> в начале года даются более легкие задания, чем в конце года; постепенно переходят от усвоенного, к незнакомому.   </a:t>
            </a:r>
          </a:p>
          <a:p>
            <a:pPr>
              <a:buFontTx/>
              <a:buChar char="-"/>
            </a:pPr>
            <a:r>
              <a:rPr lang="ru-RU" sz="2400" i="1" dirty="0" smtClean="0">
                <a:solidFill>
                  <a:srgbClr val="7030A0"/>
                </a:solidFill>
              </a:rPr>
              <a:t> </a:t>
            </a:r>
            <a:r>
              <a:rPr lang="ru-RU" sz="2400" i="1" u="sng" dirty="0" smtClean="0">
                <a:solidFill>
                  <a:srgbClr val="7030A0"/>
                </a:solidFill>
              </a:rPr>
              <a:t>Принцип  прочности</a:t>
            </a:r>
            <a:r>
              <a:rPr lang="ru-RU" sz="2400" i="1" dirty="0" smtClean="0">
                <a:solidFill>
                  <a:srgbClr val="7030A0"/>
                </a:solidFill>
              </a:rPr>
              <a:t>:</a:t>
            </a:r>
            <a:r>
              <a:rPr lang="ru-RU" sz="2400" dirty="0" smtClean="0">
                <a:solidFill>
                  <a:srgbClr val="7030A0"/>
                </a:solidFill>
              </a:rPr>
              <a:t>  выученные  детьми  песни  через  некоторое  время  забываются,  если  их  систематически  не повторять. Для того  чтобы  повторение  песен  не наскучило детям, нужно вносить элементы нового. Закрепление песенного репертуара должно быть сознательным его воспроизведением.</a:t>
            </a: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928670"/>
            <a:ext cx="8286808" cy="5170646"/>
          </a:xfrm>
          <a:prstGeom prst="rect">
            <a:avLst/>
          </a:prstGeom>
          <a:noFill/>
        </p:spPr>
        <p:txBody>
          <a:bodyPr wrap="square" rtlCol="0">
            <a:spAutoFit/>
          </a:bodyPr>
          <a:lstStyle/>
          <a:p>
            <a:r>
              <a:rPr lang="ru-RU" sz="2400" dirty="0" smtClean="0">
                <a:solidFill>
                  <a:srgbClr val="7030A0"/>
                </a:solidFill>
              </a:rPr>
              <a:t>- </a:t>
            </a:r>
            <a:r>
              <a:rPr lang="ru-RU" sz="2400" i="1" u="sng" dirty="0" smtClean="0">
                <a:solidFill>
                  <a:srgbClr val="7030A0"/>
                </a:solidFill>
              </a:rPr>
              <a:t>Принцип развивающего обучения</a:t>
            </a:r>
            <a:r>
              <a:rPr lang="ru-RU" sz="2400" dirty="0" smtClean="0">
                <a:solidFill>
                  <a:srgbClr val="7030A0"/>
                </a:solidFill>
              </a:rPr>
              <a:t>: предполагает постепенное усложнение репертуара, с каждым произведением развитие вокально-хоровых навыков обучающихся.</a:t>
            </a:r>
          </a:p>
          <a:p>
            <a:r>
              <a:rPr lang="ru-RU" sz="2400" dirty="0" smtClean="0">
                <a:solidFill>
                  <a:srgbClr val="7030A0"/>
                </a:solidFill>
              </a:rPr>
              <a:t>- </a:t>
            </a:r>
            <a:r>
              <a:rPr lang="ru-RU" sz="2400" i="1" u="sng" dirty="0" smtClean="0">
                <a:solidFill>
                  <a:srgbClr val="7030A0"/>
                </a:solidFill>
              </a:rPr>
              <a:t>Целенаправленности</a:t>
            </a:r>
            <a:r>
              <a:rPr lang="ru-RU" sz="2400" i="1" dirty="0" smtClean="0">
                <a:solidFill>
                  <a:srgbClr val="7030A0"/>
                </a:solidFill>
              </a:rPr>
              <a:t> </a:t>
            </a:r>
            <a:r>
              <a:rPr lang="ru-RU" sz="2400" dirty="0" smtClean="0">
                <a:solidFill>
                  <a:srgbClr val="7030A0"/>
                </a:solidFill>
              </a:rPr>
              <a:t>работы педагога, владеющего певческим голосом,</a:t>
            </a:r>
          </a:p>
          <a:p>
            <a:r>
              <a:rPr lang="ru-RU" sz="2400" dirty="0" smtClean="0">
                <a:solidFill>
                  <a:srgbClr val="7030A0"/>
                </a:solidFill>
              </a:rPr>
              <a:t> специальными технологиями обучения детей пению: этот принцип предполагает поручение руководство вокальной студией только педагогу-профессионалу.</a:t>
            </a:r>
          </a:p>
          <a:p>
            <a:r>
              <a:rPr lang="ru-RU" sz="2400" dirty="0" smtClean="0">
                <a:solidFill>
                  <a:srgbClr val="7030A0"/>
                </a:solidFill>
              </a:rPr>
              <a:t>- </a:t>
            </a:r>
            <a:r>
              <a:rPr lang="ru-RU" sz="2400" i="1" u="sng" dirty="0" smtClean="0">
                <a:solidFill>
                  <a:srgbClr val="7030A0"/>
                </a:solidFill>
              </a:rPr>
              <a:t>Заинтересованности:</a:t>
            </a:r>
            <a:r>
              <a:rPr lang="ru-RU" sz="2400" dirty="0" smtClean="0">
                <a:solidFill>
                  <a:srgbClr val="7030A0"/>
                </a:solidFill>
              </a:rPr>
              <a:t> обучение в вокальной студии строится только на интересе поющих, на увлеченности самим процессом разучивания и исполнения песенного репертуара.</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74809656_top-fon-com-p-fon-s-notami-dlya-prezentatsii-gorizontaln-82.jpg"/>
          <p:cNvPicPr>
            <a:picLocks noChangeAspect="1"/>
          </p:cNvPicPr>
          <p:nvPr/>
        </p:nvPicPr>
        <p:blipFill>
          <a:blip r:embed="rId2"/>
          <a:stretch>
            <a:fillRect/>
          </a:stretch>
        </p:blipFill>
        <p:spPr>
          <a:xfrm>
            <a:off x="0" y="214290"/>
            <a:ext cx="9144000" cy="6643710"/>
          </a:xfrm>
          <a:prstGeom prst="rect">
            <a:avLst/>
          </a:prstGeom>
        </p:spPr>
      </p:pic>
      <p:sp>
        <p:nvSpPr>
          <p:cNvPr id="3" name="TextBox 2"/>
          <p:cNvSpPr txBox="1"/>
          <p:nvPr/>
        </p:nvSpPr>
        <p:spPr>
          <a:xfrm>
            <a:off x="857224" y="428604"/>
            <a:ext cx="7500990" cy="523220"/>
          </a:xfrm>
          <a:prstGeom prst="rect">
            <a:avLst/>
          </a:prstGeom>
          <a:noFill/>
        </p:spPr>
        <p:txBody>
          <a:bodyPr wrap="square" rtlCol="0">
            <a:spAutoFit/>
          </a:bodyPr>
          <a:lstStyle/>
          <a:p>
            <a:r>
              <a:rPr lang="ru-RU" sz="2800" dirty="0" smtClean="0">
                <a:solidFill>
                  <a:srgbClr val="C00000"/>
                </a:solidFill>
              </a:rPr>
              <a:t>Методика диагностирования (К.В. Тарасова)</a:t>
            </a:r>
            <a:endParaRPr lang="ru-RU" sz="2800" dirty="0">
              <a:solidFill>
                <a:srgbClr val="C00000"/>
              </a:solidFill>
            </a:endParaRPr>
          </a:p>
        </p:txBody>
      </p:sp>
      <p:sp>
        <p:nvSpPr>
          <p:cNvPr id="4" name="TextBox 3"/>
          <p:cNvSpPr txBox="1"/>
          <p:nvPr/>
        </p:nvSpPr>
        <p:spPr>
          <a:xfrm>
            <a:off x="428596" y="1142984"/>
            <a:ext cx="8429684" cy="3046988"/>
          </a:xfrm>
          <a:prstGeom prst="rect">
            <a:avLst/>
          </a:prstGeom>
          <a:noFill/>
        </p:spPr>
        <p:txBody>
          <a:bodyPr wrap="square" rtlCol="0">
            <a:spAutoFit/>
          </a:bodyPr>
          <a:lstStyle/>
          <a:p>
            <a:r>
              <a:rPr lang="ru-RU" sz="2400" dirty="0" smtClean="0">
                <a:solidFill>
                  <a:srgbClr val="002060"/>
                </a:solidFill>
              </a:rPr>
              <a:t>1. Перед началом пения педагог отмечает особенности звучания голоса в речи – тембр, динамику, приблизительную высоту основного тона.</a:t>
            </a:r>
          </a:p>
          <a:p>
            <a:r>
              <a:rPr lang="ru-RU" sz="2400" dirty="0" smtClean="0">
                <a:solidFill>
                  <a:srgbClr val="002060"/>
                </a:solidFill>
              </a:rPr>
              <a:t>2. Ребенок поет песню по своему выбору самостоятельно, без музыкального сопровождения.</a:t>
            </a:r>
          </a:p>
          <a:p>
            <a:r>
              <a:rPr lang="ru-RU" sz="2400" dirty="0" smtClean="0">
                <a:solidFill>
                  <a:srgbClr val="002060"/>
                </a:solidFill>
              </a:rPr>
              <a:t>3. Ребенок поет короткую </a:t>
            </a:r>
            <a:r>
              <a:rPr lang="ru-RU" sz="2400" dirty="0" err="1" smtClean="0">
                <a:solidFill>
                  <a:srgbClr val="002060"/>
                </a:solidFill>
              </a:rPr>
              <a:t>попевку</a:t>
            </a:r>
            <a:r>
              <a:rPr lang="ru-RU" sz="2400" dirty="0" smtClean="0">
                <a:solidFill>
                  <a:srgbClr val="002060"/>
                </a:solidFill>
              </a:rPr>
              <a:t> в разных тональностях, двигаясь по полутонам вверх и вниз (для определения верхней и нижней границ общего диапазона голоса).</a:t>
            </a:r>
            <a:endParaRPr lang="ru-RU" sz="2400" dirty="0">
              <a:solidFill>
                <a:srgbClr val="00206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muz_s_fon_spokojnaja.jpg"/>
          <p:cNvPicPr>
            <a:picLocks noChangeAspect="1"/>
          </p:cNvPicPr>
          <p:nvPr/>
        </p:nvPicPr>
        <p:blipFill>
          <a:blip r:embed="rId2"/>
          <a:stretch>
            <a:fillRect/>
          </a:stretch>
        </p:blipFill>
        <p:spPr>
          <a:xfrm>
            <a:off x="214282" y="571480"/>
            <a:ext cx="8811874" cy="6000792"/>
          </a:xfrm>
          <a:prstGeom prst="rect">
            <a:avLst/>
          </a:prstGeom>
        </p:spPr>
      </p:pic>
      <p:sp>
        <p:nvSpPr>
          <p:cNvPr id="3" name="TextBox 2"/>
          <p:cNvSpPr txBox="1"/>
          <p:nvPr/>
        </p:nvSpPr>
        <p:spPr>
          <a:xfrm>
            <a:off x="1500166" y="1142984"/>
            <a:ext cx="5000660" cy="523220"/>
          </a:xfrm>
          <a:prstGeom prst="rect">
            <a:avLst/>
          </a:prstGeom>
          <a:noFill/>
        </p:spPr>
        <p:txBody>
          <a:bodyPr wrap="square" rtlCol="0">
            <a:spAutoFit/>
          </a:bodyPr>
          <a:lstStyle/>
          <a:p>
            <a:pPr algn="ctr"/>
            <a:r>
              <a:rPr lang="ru-RU" sz="2800" b="1" dirty="0" err="1" smtClean="0">
                <a:solidFill>
                  <a:srgbClr val="FF0000"/>
                </a:solidFill>
              </a:rPr>
              <a:t>Вокально</a:t>
            </a:r>
            <a:r>
              <a:rPr lang="ru-RU" sz="2800" b="1" dirty="0" smtClean="0">
                <a:solidFill>
                  <a:srgbClr val="FF0000"/>
                </a:solidFill>
              </a:rPr>
              <a:t> –хоровая работа</a:t>
            </a:r>
            <a:endParaRPr lang="ru-RU" sz="2800" b="1" dirty="0">
              <a:solidFill>
                <a:srgbClr val="FF0000"/>
              </a:solidFill>
            </a:endParaRPr>
          </a:p>
        </p:txBody>
      </p:sp>
      <p:sp>
        <p:nvSpPr>
          <p:cNvPr id="4" name="TextBox 3"/>
          <p:cNvSpPr txBox="1"/>
          <p:nvPr/>
        </p:nvSpPr>
        <p:spPr>
          <a:xfrm>
            <a:off x="500034" y="1785926"/>
            <a:ext cx="8215370" cy="1938992"/>
          </a:xfrm>
          <a:prstGeom prst="rect">
            <a:avLst/>
          </a:prstGeom>
          <a:noFill/>
        </p:spPr>
        <p:txBody>
          <a:bodyPr wrap="square" rtlCol="0">
            <a:spAutoFit/>
          </a:bodyPr>
          <a:lstStyle/>
          <a:p>
            <a:pPr marL="342900" indent="-342900">
              <a:buAutoNum type="arabicPeriod"/>
            </a:pPr>
            <a:r>
              <a:rPr lang="ru-RU" sz="2400" dirty="0" smtClean="0">
                <a:solidFill>
                  <a:srgbClr val="002060"/>
                </a:solidFill>
              </a:rPr>
              <a:t>Певческая установка</a:t>
            </a:r>
          </a:p>
          <a:p>
            <a:pPr marL="342900" indent="-342900">
              <a:buAutoNum type="arabicPeriod"/>
            </a:pPr>
            <a:r>
              <a:rPr lang="ru-RU" sz="2400" dirty="0" smtClean="0">
                <a:solidFill>
                  <a:srgbClr val="002060"/>
                </a:solidFill>
              </a:rPr>
              <a:t>Работа над дыханием</a:t>
            </a:r>
          </a:p>
          <a:p>
            <a:pPr marL="342900" indent="-342900">
              <a:buAutoNum type="arabicPeriod"/>
            </a:pPr>
            <a:r>
              <a:rPr lang="ru-RU" sz="2400" dirty="0" smtClean="0">
                <a:solidFill>
                  <a:srgbClr val="002060"/>
                </a:solidFill>
              </a:rPr>
              <a:t>Артикуляция и дикция</a:t>
            </a:r>
          </a:p>
          <a:p>
            <a:pPr marL="342900" indent="-342900">
              <a:buAutoNum type="arabicPeriod"/>
            </a:pPr>
            <a:r>
              <a:rPr lang="ru-RU" sz="2400" dirty="0" smtClean="0">
                <a:solidFill>
                  <a:srgbClr val="002060"/>
                </a:solidFill>
              </a:rPr>
              <a:t>Певческие навыки (звукообразование, дыхание, дикция)</a:t>
            </a:r>
          </a:p>
        </p:txBody>
      </p:sp>
      <p:pic>
        <p:nvPicPr>
          <p:cNvPr id="5" name="Рисунок 4" descr="IMG_9863.JPG"/>
          <p:cNvPicPr>
            <a:picLocks noChangeAspect="1"/>
          </p:cNvPicPr>
          <p:nvPr/>
        </p:nvPicPr>
        <p:blipFill>
          <a:blip r:embed="rId3" cstate="print"/>
          <a:stretch>
            <a:fillRect/>
          </a:stretch>
        </p:blipFill>
        <p:spPr>
          <a:xfrm>
            <a:off x="357158" y="3786190"/>
            <a:ext cx="4179123" cy="2786082"/>
          </a:xfrm>
          <a:prstGeom prst="rect">
            <a:avLst/>
          </a:prstGeom>
        </p:spPr>
      </p:pic>
      <p:pic>
        <p:nvPicPr>
          <p:cNvPr id="6" name="Рисунок 5" descr="IMG_9176.JPG"/>
          <p:cNvPicPr>
            <a:picLocks noChangeAspect="1"/>
          </p:cNvPicPr>
          <p:nvPr/>
        </p:nvPicPr>
        <p:blipFill>
          <a:blip r:embed="rId4" cstate="print"/>
          <a:stretch>
            <a:fillRect/>
          </a:stretch>
        </p:blipFill>
        <p:spPr>
          <a:xfrm>
            <a:off x="4643438" y="3786190"/>
            <a:ext cx="4286280" cy="276336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13687719_26-p-fon-dlya-prezentatsii-po-muzike-dlya-detei-28.jpg"/>
          <p:cNvPicPr>
            <a:picLocks noChangeAspect="1"/>
          </p:cNvPicPr>
          <p:nvPr/>
        </p:nvPicPr>
        <p:blipFill>
          <a:blip r:embed="rId2"/>
          <a:stretch>
            <a:fillRect/>
          </a:stretch>
        </p:blipFill>
        <p:spPr>
          <a:xfrm>
            <a:off x="0" y="285728"/>
            <a:ext cx="9144000" cy="6096000"/>
          </a:xfrm>
          <a:prstGeom prst="rect">
            <a:avLst/>
          </a:prstGeom>
        </p:spPr>
      </p:pic>
      <p:sp>
        <p:nvSpPr>
          <p:cNvPr id="3" name="TextBox 2"/>
          <p:cNvSpPr txBox="1"/>
          <p:nvPr/>
        </p:nvSpPr>
        <p:spPr>
          <a:xfrm>
            <a:off x="3286116" y="428604"/>
            <a:ext cx="5072098" cy="523220"/>
          </a:xfrm>
          <a:prstGeom prst="rect">
            <a:avLst/>
          </a:prstGeom>
          <a:noFill/>
        </p:spPr>
        <p:txBody>
          <a:bodyPr wrap="square" rtlCol="0">
            <a:spAutoFit/>
          </a:bodyPr>
          <a:lstStyle/>
          <a:p>
            <a:r>
              <a:rPr lang="ru-RU" sz="2800" b="1" dirty="0" smtClean="0">
                <a:solidFill>
                  <a:srgbClr val="FF0000"/>
                </a:solidFill>
              </a:rPr>
              <a:t>Певческая установка</a:t>
            </a:r>
            <a:endParaRPr lang="ru-RU" sz="2800" b="1" dirty="0">
              <a:solidFill>
                <a:srgbClr val="FF0000"/>
              </a:solidFill>
            </a:endParaRPr>
          </a:p>
        </p:txBody>
      </p:sp>
      <p:sp>
        <p:nvSpPr>
          <p:cNvPr id="4" name="TextBox 3"/>
          <p:cNvSpPr txBox="1"/>
          <p:nvPr/>
        </p:nvSpPr>
        <p:spPr>
          <a:xfrm>
            <a:off x="3214678" y="1000108"/>
            <a:ext cx="5715040" cy="1846659"/>
          </a:xfrm>
          <a:prstGeom prst="rect">
            <a:avLst/>
          </a:prstGeom>
          <a:noFill/>
        </p:spPr>
        <p:txBody>
          <a:bodyPr wrap="square" rtlCol="0">
            <a:spAutoFit/>
          </a:bodyPr>
          <a:lstStyle/>
          <a:p>
            <a:r>
              <a:rPr lang="ru-RU" sz="2400" dirty="0" smtClean="0">
                <a:solidFill>
                  <a:srgbClr val="0070C0"/>
                </a:solidFill>
              </a:rPr>
              <a:t>Певческая установка – это правильное положение корпуса при пении, от которого в большей степени зависит качество звука и дыхания.</a:t>
            </a:r>
          </a:p>
          <a:p>
            <a:endParaRPr lang="ru-RU" dirty="0"/>
          </a:p>
        </p:txBody>
      </p:sp>
      <p:pic>
        <p:nvPicPr>
          <p:cNvPr id="7" name="Рисунок 6" descr="певческая установка_2.jpg"/>
          <p:cNvPicPr>
            <a:picLocks noChangeAspect="1"/>
          </p:cNvPicPr>
          <p:nvPr/>
        </p:nvPicPr>
        <p:blipFill>
          <a:blip r:embed="rId3"/>
          <a:stretch>
            <a:fillRect/>
          </a:stretch>
        </p:blipFill>
        <p:spPr>
          <a:xfrm>
            <a:off x="3143240" y="2643182"/>
            <a:ext cx="5786478" cy="3643338"/>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14612" y="500042"/>
            <a:ext cx="4000528" cy="523220"/>
          </a:xfrm>
          <a:prstGeom prst="rect">
            <a:avLst/>
          </a:prstGeom>
          <a:noFill/>
        </p:spPr>
        <p:txBody>
          <a:bodyPr wrap="square" rtlCol="0">
            <a:spAutoFit/>
          </a:bodyPr>
          <a:lstStyle/>
          <a:p>
            <a:r>
              <a:rPr lang="ru-RU" sz="2800" b="1" dirty="0" smtClean="0">
                <a:solidFill>
                  <a:srgbClr val="FF0000"/>
                </a:solidFill>
              </a:rPr>
              <a:t>Работа над дыханием</a:t>
            </a:r>
            <a:endParaRPr lang="ru-RU" sz="2800" b="1" dirty="0">
              <a:solidFill>
                <a:srgbClr val="FF0000"/>
              </a:solidFill>
            </a:endParaRPr>
          </a:p>
        </p:txBody>
      </p:sp>
      <p:sp>
        <p:nvSpPr>
          <p:cNvPr id="4" name="TextBox 3"/>
          <p:cNvSpPr txBox="1"/>
          <p:nvPr/>
        </p:nvSpPr>
        <p:spPr>
          <a:xfrm>
            <a:off x="285720" y="1071546"/>
            <a:ext cx="8715436" cy="4801314"/>
          </a:xfrm>
          <a:prstGeom prst="rect">
            <a:avLst/>
          </a:prstGeom>
          <a:noFill/>
        </p:spPr>
        <p:txBody>
          <a:bodyPr wrap="square" rtlCol="0">
            <a:spAutoFit/>
          </a:bodyPr>
          <a:lstStyle/>
          <a:p>
            <a:r>
              <a:rPr lang="ru-RU" b="1" dirty="0" smtClean="0">
                <a:solidFill>
                  <a:srgbClr val="0070C0"/>
                </a:solidFill>
              </a:rPr>
              <a:t>Овладеть навыком певческого дыхания детям помогают упражнения, которые подразделяются :</a:t>
            </a:r>
          </a:p>
          <a:p>
            <a:r>
              <a:rPr lang="ru-RU" b="1" dirty="0" smtClean="0">
                <a:solidFill>
                  <a:srgbClr val="0070C0"/>
                </a:solidFill>
              </a:rPr>
              <a:t> </a:t>
            </a:r>
          </a:p>
          <a:p>
            <a:r>
              <a:rPr lang="ru-RU" b="1" dirty="0" smtClean="0">
                <a:solidFill>
                  <a:srgbClr val="0070C0"/>
                </a:solidFill>
              </a:rPr>
              <a:t>-</a:t>
            </a:r>
            <a:r>
              <a:rPr lang="ru-RU" sz="2400" b="1" dirty="0" smtClean="0">
                <a:solidFill>
                  <a:srgbClr val="0070C0"/>
                </a:solidFill>
              </a:rPr>
              <a:t>Упражнения для развития дыхания без звука </a:t>
            </a:r>
            <a:r>
              <a:rPr lang="ru-RU" b="1" dirty="0" smtClean="0">
                <a:solidFill>
                  <a:srgbClr val="0070C0"/>
                </a:solidFill>
              </a:rPr>
              <a:t>(пример: «Дирижер», «Быстро-медленно», «Попеременное дыхание», «Лети перышко», »Кошечка» М. </a:t>
            </a:r>
            <a:r>
              <a:rPr lang="ru-RU" b="1" dirty="0" err="1" smtClean="0">
                <a:solidFill>
                  <a:srgbClr val="0070C0"/>
                </a:solidFill>
              </a:rPr>
              <a:t>Картушина</a:t>
            </a:r>
            <a:r>
              <a:rPr lang="ru-RU" b="1" dirty="0" smtClean="0">
                <a:solidFill>
                  <a:srgbClr val="0070C0"/>
                </a:solidFill>
              </a:rPr>
              <a:t>)</a:t>
            </a:r>
          </a:p>
          <a:p>
            <a:r>
              <a:rPr lang="ru-RU" b="1" dirty="0" smtClean="0">
                <a:solidFill>
                  <a:srgbClr val="0070C0"/>
                </a:solidFill>
              </a:rPr>
              <a:t> </a:t>
            </a:r>
          </a:p>
          <a:p>
            <a:r>
              <a:rPr lang="ru-RU" b="1" dirty="0" smtClean="0">
                <a:solidFill>
                  <a:srgbClr val="0070C0"/>
                </a:solidFill>
              </a:rPr>
              <a:t>- </a:t>
            </a:r>
            <a:r>
              <a:rPr lang="ru-RU" sz="2400" b="1" dirty="0" smtClean="0">
                <a:solidFill>
                  <a:srgbClr val="0070C0"/>
                </a:solidFill>
              </a:rPr>
              <a:t>Звуковые дыхательные упражнения </a:t>
            </a:r>
            <a:r>
              <a:rPr lang="ru-RU" b="1" dirty="0" smtClean="0">
                <a:solidFill>
                  <a:srgbClr val="0070C0"/>
                </a:solidFill>
              </a:rPr>
              <a:t>(пример - «Воздушный шар», «Ежик» - способствует очищению легких, «Комарик» -в области головы и шеи, «Жук»- для стимуляции </a:t>
            </a:r>
            <a:r>
              <a:rPr lang="ru-RU" b="1" dirty="0" err="1" smtClean="0">
                <a:solidFill>
                  <a:srgbClr val="0070C0"/>
                </a:solidFill>
              </a:rPr>
              <a:t>микроциркуляции</a:t>
            </a:r>
            <a:endParaRPr lang="ru-RU" b="1" dirty="0" smtClean="0">
              <a:solidFill>
                <a:srgbClr val="0070C0"/>
              </a:solidFill>
            </a:endParaRPr>
          </a:p>
          <a:p>
            <a:r>
              <a:rPr lang="ru-RU" b="1" dirty="0" smtClean="0">
                <a:solidFill>
                  <a:srgbClr val="0070C0"/>
                </a:solidFill>
              </a:rPr>
              <a:t> </a:t>
            </a:r>
          </a:p>
          <a:p>
            <a:r>
              <a:rPr lang="ru-RU" b="1" dirty="0" smtClean="0">
                <a:solidFill>
                  <a:srgbClr val="0070C0"/>
                </a:solidFill>
              </a:rPr>
              <a:t>-</a:t>
            </a:r>
            <a:r>
              <a:rPr lang="ru-RU" sz="2400" b="1" dirty="0" smtClean="0">
                <a:solidFill>
                  <a:srgbClr val="0070C0"/>
                </a:solidFill>
              </a:rPr>
              <a:t>Дыхательные упражнения под музыку </a:t>
            </a:r>
            <a:r>
              <a:rPr lang="ru-RU" b="1" dirty="0" smtClean="0">
                <a:solidFill>
                  <a:srgbClr val="0070C0"/>
                </a:solidFill>
              </a:rPr>
              <a:t>(пример- «Вальс», «Сладкая греза» П.И.Чайковского,  «Засыпающий цветок»)</a:t>
            </a:r>
          </a:p>
          <a:p>
            <a:r>
              <a:rPr lang="ru-RU" b="1" dirty="0" smtClean="0">
                <a:solidFill>
                  <a:srgbClr val="0070C0"/>
                </a:solidFill>
              </a:rPr>
              <a:t> упражнения на укрепление дыхательных мышц с использованием пособий на ниточках (Бабочки, птички, снежинки, звездочки,   изготовленные из легкой бумаги)</a:t>
            </a:r>
            <a:endParaRPr lang="ru-RU" b="1" dirty="0">
              <a:solidFill>
                <a:srgbClr val="0070C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644917365_45-phonoteka-org-p-fon-dlya-muzikalnoi-shkoli-48.jpg"/>
          <p:cNvPicPr>
            <a:picLocks noChangeAspect="1"/>
          </p:cNvPicPr>
          <p:nvPr/>
        </p:nvPicPr>
        <p:blipFill>
          <a:blip r:embed="rId2"/>
          <a:stretch>
            <a:fillRect/>
          </a:stretch>
        </p:blipFill>
        <p:spPr>
          <a:xfrm>
            <a:off x="0" y="0"/>
            <a:ext cx="9144000" cy="6858000"/>
          </a:xfrm>
          <a:prstGeom prst="rect">
            <a:avLst/>
          </a:prstGeom>
        </p:spPr>
      </p:pic>
      <p:pic>
        <p:nvPicPr>
          <p:cNvPr id="3" name="Рисунок 2" descr="20230405_162802.jpg"/>
          <p:cNvPicPr>
            <a:picLocks noChangeAspect="1"/>
          </p:cNvPicPr>
          <p:nvPr/>
        </p:nvPicPr>
        <p:blipFill>
          <a:blip r:embed="rId3" cstate="print"/>
          <a:stretch>
            <a:fillRect/>
          </a:stretch>
        </p:blipFill>
        <p:spPr>
          <a:xfrm>
            <a:off x="214282" y="1000108"/>
            <a:ext cx="4857784" cy="3643338"/>
          </a:xfrm>
          <a:prstGeom prst="rect">
            <a:avLst/>
          </a:prstGeom>
        </p:spPr>
      </p:pic>
      <p:pic>
        <p:nvPicPr>
          <p:cNvPr id="4" name="Рисунок 3" descr="дети в кругу.jpg"/>
          <p:cNvPicPr>
            <a:picLocks noChangeAspect="1"/>
          </p:cNvPicPr>
          <p:nvPr/>
        </p:nvPicPr>
        <p:blipFill>
          <a:blip r:embed="rId4" cstate="print"/>
          <a:stretch>
            <a:fillRect/>
          </a:stretch>
        </p:blipFill>
        <p:spPr>
          <a:xfrm>
            <a:off x="5143504" y="1000108"/>
            <a:ext cx="3857652" cy="5143536"/>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28794" y="500042"/>
            <a:ext cx="4500594" cy="523220"/>
          </a:xfrm>
          <a:prstGeom prst="rect">
            <a:avLst/>
          </a:prstGeom>
          <a:noFill/>
        </p:spPr>
        <p:txBody>
          <a:bodyPr wrap="square" rtlCol="0">
            <a:spAutoFit/>
          </a:bodyPr>
          <a:lstStyle/>
          <a:p>
            <a:r>
              <a:rPr lang="ru-RU" sz="2800" b="1" dirty="0" smtClean="0">
                <a:solidFill>
                  <a:srgbClr val="FF0000"/>
                </a:solidFill>
              </a:rPr>
              <a:t>Артикуляция и дикция </a:t>
            </a:r>
            <a:endParaRPr lang="ru-RU" sz="2800" b="1" dirty="0">
              <a:solidFill>
                <a:srgbClr val="FF0000"/>
              </a:solidFill>
            </a:endParaRPr>
          </a:p>
        </p:txBody>
      </p:sp>
      <p:sp>
        <p:nvSpPr>
          <p:cNvPr id="4" name="TextBox 3"/>
          <p:cNvSpPr txBox="1"/>
          <p:nvPr/>
        </p:nvSpPr>
        <p:spPr>
          <a:xfrm>
            <a:off x="285720" y="1142984"/>
            <a:ext cx="8858280" cy="4431983"/>
          </a:xfrm>
          <a:prstGeom prst="rect">
            <a:avLst/>
          </a:prstGeom>
          <a:noFill/>
        </p:spPr>
        <p:txBody>
          <a:bodyPr wrap="square" rtlCol="0">
            <a:spAutoFit/>
          </a:bodyPr>
          <a:lstStyle/>
          <a:p>
            <a:r>
              <a:rPr lang="ru-RU" sz="2400" b="1" dirty="0" smtClean="0">
                <a:solidFill>
                  <a:srgbClr val="0070C0"/>
                </a:solidFill>
              </a:rPr>
              <a:t>Звукообразование</a:t>
            </a:r>
            <a:endParaRPr lang="ru-RU" sz="2400" dirty="0" smtClean="0">
              <a:solidFill>
                <a:srgbClr val="0070C0"/>
              </a:solidFill>
            </a:endParaRPr>
          </a:p>
          <a:p>
            <a:r>
              <a:rPr lang="ru-RU" sz="2400" dirty="0" smtClean="0">
                <a:solidFill>
                  <a:srgbClr val="0070C0"/>
                </a:solidFill>
              </a:rPr>
              <a:t> -правила произношения гласных звуков</a:t>
            </a:r>
          </a:p>
          <a:p>
            <a:r>
              <a:rPr lang="ru-RU" sz="2400" dirty="0" smtClean="0">
                <a:solidFill>
                  <a:srgbClr val="0070C0"/>
                </a:solidFill>
              </a:rPr>
              <a:t>-правила произношения согласных звуков</a:t>
            </a:r>
          </a:p>
          <a:p>
            <a:r>
              <a:rPr lang="ru-RU" sz="2400" dirty="0" smtClean="0">
                <a:solidFill>
                  <a:srgbClr val="0070C0"/>
                </a:solidFill>
              </a:rPr>
              <a:t>-песенки - </a:t>
            </a:r>
            <a:r>
              <a:rPr lang="ru-RU" sz="2400" dirty="0" err="1" smtClean="0">
                <a:solidFill>
                  <a:srgbClr val="0070C0"/>
                </a:solidFill>
              </a:rPr>
              <a:t>распевки</a:t>
            </a:r>
            <a:r>
              <a:rPr lang="ru-RU" sz="2400" dirty="0" smtClean="0">
                <a:solidFill>
                  <a:srgbClr val="0070C0"/>
                </a:solidFill>
              </a:rPr>
              <a:t> («Колокольчик», «Гуси», «Курочка» и.т.д.)</a:t>
            </a:r>
          </a:p>
          <a:p>
            <a:r>
              <a:rPr lang="ru-RU" sz="2400" dirty="0" smtClean="0">
                <a:solidFill>
                  <a:srgbClr val="0070C0"/>
                </a:solidFill>
              </a:rPr>
              <a:t>-артикуляционная гимнастика</a:t>
            </a:r>
          </a:p>
          <a:p>
            <a:r>
              <a:rPr lang="ru-RU" sz="2400" dirty="0" smtClean="0">
                <a:solidFill>
                  <a:srgbClr val="0070C0"/>
                </a:solidFill>
              </a:rPr>
              <a:t>-пальчиковые игры с предметами</a:t>
            </a:r>
          </a:p>
          <a:p>
            <a:r>
              <a:rPr lang="ru-RU" sz="2400" dirty="0" smtClean="0">
                <a:solidFill>
                  <a:srgbClr val="0070C0"/>
                </a:solidFill>
              </a:rPr>
              <a:t>-проговаривание и </a:t>
            </a:r>
            <a:r>
              <a:rPr lang="ru-RU" sz="2400" dirty="0" err="1" smtClean="0">
                <a:solidFill>
                  <a:srgbClr val="0070C0"/>
                </a:solidFill>
              </a:rPr>
              <a:t>пропевание</a:t>
            </a:r>
            <a:r>
              <a:rPr lang="ru-RU" sz="2400" dirty="0" smtClean="0">
                <a:solidFill>
                  <a:srgbClr val="0070C0"/>
                </a:solidFill>
              </a:rPr>
              <a:t> скороговорок в разном темпе, характере, с использованием звучащих жестов (по методу </a:t>
            </a:r>
            <a:r>
              <a:rPr lang="ru-RU" sz="2400" dirty="0" err="1" smtClean="0">
                <a:solidFill>
                  <a:srgbClr val="0070C0"/>
                </a:solidFill>
              </a:rPr>
              <a:t>К.Орфа</a:t>
            </a:r>
            <a:r>
              <a:rPr lang="ru-RU" sz="2400" dirty="0" smtClean="0">
                <a:solidFill>
                  <a:srgbClr val="0070C0"/>
                </a:solidFill>
              </a:rPr>
              <a:t> - </a:t>
            </a:r>
            <a:r>
              <a:rPr lang="ru-RU" sz="2400" dirty="0" smtClean="0">
                <a:solidFill>
                  <a:srgbClr val="0070C0"/>
                </a:solidFill>
              </a:rPr>
              <a:t>щелчки, хлопки, шлепки, притопы)</a:t>
            </a:r>
          </a:p>
          <a:p>
            <a:r>
              <a:rPr lang="ru-RU" sz="2400" dirty="0" smtClean="0">
                <a:solidFill>
                  <a:srgbClr val="0070C0"/>
                </a:solidFill>
              </a:rPr>
              <a:t>-</a:t>
            </a:r>
            <a:r>
              <a:rPr lang="ru-RU" sz="2400" smtClean="0">
                <a:solidFill>
                  <a:srgbClr val="0070C0"/>
                </a:solidFill>
              </a:rPr>
              <a:t>логопедические </a:t>
            </a:r>
            <a:r>
              <a:rPr lang="ru-RU" sz="2400" smtClean="0">
                <a:solidFill>
                  <a:srgbClr val="0070C0"/>
                </a:solidFill>
              </a:rPr>
              <a:t> распевки</a:t>
            </a:r>
            <a:r>
              <a:rPr lang="ru-RU" sz="2400" dirty="0" smtClean="0">
                <a:solidFill>
                  <a:srgbClr val="0070C0"/>
                </a:solidFill>
              </a:rPr>
              <a:t> </a:t>
            </a:r>
            <a:r>
              <a:rPr lang="ru-RU" sz="2400" dirty="0" smtClean="0">
                <a:solidFill>
                  <a:srgbClr val="0070C0"/>
                </a:solidFill>
              </a:rPr>
              <a:t>(пример - </a:t>
            </a:r>
            <a:r>
              <a:rPr lang="ru-RU" sz="2400" dirty="0" err="1" smtClean="0">
                <a:solidFill>
                  <a:srgbClr val="0070C0"/>
                </a:solidFill>
              </a:rPr>
              <a:t>чистоговорка</a:t>
            </a:r>
            <a:r>
              <a:rPr lang="ru-RU" sz="2400" dirty="0" smtClean="0">
                <a:solidFill>
                  <a:srgbClr val="0070C0"/>
                </a:solidFill>
              </a:rPr>
              <a:t> «Шипящие звуки» М.Ю. </a:t>
            </a:r>
            <a:r>
              <a:rPr lang="ru-RU" sz="2400" dirty="0" err="1" smtClean="0">
                <a:solidFill>
                  <a:srgbClr val="0070C0"/>
                </a:solidFill>
              </a:rPr>
              <a:t>Картушина</a:t>
            </a:r>
            <a:r>
              <a:rPr lang="ru-RU" sz="2400" dirty="0" smtClean="0">
                <a:solidFill>
                  <a:srgbClr val="0070C0"/>
                </a:solidFill>
              </a:rPr>
              <a:t>)</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muz_s_fon_spokojnaja.jpg"/>
          <p:cNvPicPr>
            <a:picLocks noChangeAspect="1"/>
          </p:cNvPicPr>
          <p:nvPr/>
        </p:nvPicPr>
        <p:blipFill>
          <a:blip r:embed="rId2"/>
          <a:stretch>
            <a:fillRect/>
          </a:stretch>
        </p:blipFill>
        <p:spPr>
          <a:xfrm>
            <a:off x="0" y="0"/>
            <a:ext cx="9176349" cy="6858000"/>
          </a:xfrm>
          <a:prstGeom prst="rect">
            <a:avLst/>
          </a:prstGeom>
        </p:spPr>
      </p:pic>
      <p:pic>
        <p:nvPicPr>
          <p:cNvPr id="3" name="Рисунок 2" descr="гласные.jpg"/>
          <p:cNvPicPr>
            <a:picLocks noChangeAspect="1"/>
          </p:cNvPicPr>
          <p:nvPr/>
        </p:nvPicPr>
        <p:blipFill>
          <a:blip r:embed="rId3"/>
          <a:stretch>
            <a:fillRect/>
          </a:stretch>
        </p:blipFill>
        <p:spPr>
          <a:xfrm>
            <a:off x="5857884" y="1214421"/>
            <a:ext cx="3071834" cy="4148645"/>
          </a:xfrm>
          <a:prstGeom prst="rect">
            <a:avLst/>
          </a:prstGeom>
        </p:spPr>
      </p:pic>
      <p:pic>
        <p:nvPicPr>
          <p:cNvPr id="4" name="Рисунок 3" descr="фото правильное пение гласны.jpg"/>
          <p:cNvPicPr>
            <a:picLocks noChangeAspect="1"/>
          </p:cNvPicPr>
          <p:nvPr/>
        </p:nvPicPr>
        <p:blipFill>
          <a:blip r:embed="rId4"/>
          <a:stretch>
            <a:fillRect/>
          </a:stretch>
        </p:blipFill>
        <p:spPr>
          <a:xfrm>
            <a:off x="214281" y="1571612"/>
            <a:ext cx="5834103" cy="3500462"/>
          </a:xfrm>
          <a:prstGeom prst="rect">
            <a:avLst/>
          </a:prstGeom>
        </p:spPr>
      </p:pic>
      <p:sp>
        <p:nvSpPr>
          <p:cNvPr id="5" name="TextBox 4"/>
          <p:cNvSpPr txBox="1"/>
          <p:nvPr/>
        </p:nvSpPr>
        <p:spPr>
          <a:xfrm>
            <a:off x="214282" y="642918"/>
            <a:ext cx="8715436" cy="523220"/>
          </a:xfrm>
          <a:prstGeom prst="rect">
            <a:avLst/>
          </a:prstGeom>
          <a:noFill/>
        </p:spPr>
        <p:txBody>
          <a:bodyPr wrap="square" rtlCol="0">
            <a:spAutoFit/>
          </a:bodyPr>
          <a:lstStyle/>
          <a:p>
            <a:pPr algn="ctr"/>
            <a:r>
              <a:rPr lang="ru-RU" sz="2800" b="1" dirty="0" smtClean="0">
                <a:solidFill>
                  <a:srgbClr val="FF0000"/>
                </a:solidFill>
              </a:rPr>
              <a:t>Правильное положение губ при пении гласных</a:t>
            </a:r>
            <a:endParaRPr lang="ru-RU" sz="2800" b="1" dirty="0">
              <a:solidFill>
                <a:srgbClr val="FF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28728" y="428604"/>
            <a:ext cx="3929090" cy="523220"/>
          </a:xfrm>
          <a:prstGeom prst="rect">
            <a:avLst/>
          </a:prstGeom>
          <a:noFill/>
        </p:spPr>
        <p:txBody>
          <a:bodyPr wrap="square" rtlCol="0">
            <a:spAutoFit/>
          </a:bodyPr>
          <a:lstStyle/>
          <a:p>
            <a:r>
              <a:rPr lang="ru-RU" sz="2800" b="1" dirty="0" smtClean="0">
                <a:solidFill>
                  <a:srgbClr val="FF0000"/>
                </a:solidFill>
              </a:rPr>
              <a:t>Певческие навыки</a:t>
            </a:r>
            <a:endParaRPr lang="ru-RU" sz="2800" b="1" dirty="0">
              <a:solidFill>
                <a:srgbClr val="FF0000"/>
              </a:solidFill>
            </a:endParaRPr>
          </a:p>
        </p:txBody>
      </p:sp>
      <p:sp>
        <p:nvSpPr>
          <p:cNvPr id="7" name="TextBox 6"/>
          <p:cNvSpPr txBox="1"/>
          <p:nvPr/>
        </p:nvSpPr>
        <p:spPr>
          <a:xfrm>
            <a:off x="214282" y="1000109"/>
            <a:ext cx="4643470" cy="1938992"/>
          </a:xfrm>
          <a:prstGeom prst="rect">
            <a:avLst/>
          </a:prstGeom>
          <a:noFill/>
        </p:spPr>
        <p:txBody>
          <a:bodyPr wrap="square" rtlCol="0">
            <a:spAutoFit/>
          </a:bodyPr>
          <a:lstStyle/>
          <a:p>
            <a:r>
              <a:rPr lang="ru-RU" sz="2400" dirty="0" smtClean="0">
                <a:solidFill>
                  <a:srgbClr val="0070C0"/>
                </a:solidFill>
              </a:rPr>
              <a:t>-Звукообразование</a:t>
            </a:r>
          </a:p>
          <a:p>
            <a:r>
              <a:rPr lang="ru-RU" sz="2400" dirty="0" smtClean="0">
                <a:solidFill>
                  <a:srgbClr val="0070C0"/>
                </a:solidFill>
              </a:rPr>
              <a:t>-</a:t>
            </a:r>
            <a:r>
              <a:rPr lang="ru-RU" sz="2400" dirty="0" err="1" smtClean="0">
                <a:solidFill>
                  <a:srgbClr val="0070C0"/>
                </a:solidFill>
              </a:rPr>
              <a:t>Звуковедение</a:t>
            </a:r>
            <a:endParaRPr lang="ru-RU" sz="2400" dirty="0" smtClean="0">
              <a:solidFill>
                <a:srgbClr val="0070C0"/>
              </a:solidFill>
            </a:endParaRPr>
          </a:p>
          <a:p>
            <a:r>
              <a:rPr lang="ru-RU" sz="2400" dirty="0" smtClean="0">
                <a:solidFill>
                  <a:srgbClr val="0070C0"/>
                </a:solidFill>
              </a:rPr>
              <a:t>-Работа над интонацией</a:t>
            </a:r>
          </a:p>
          <a:p>
            <a:r>
              <a:rPr lang="ru-RU" sz="2400" dirty="0" smtClean="0">
                <a:solidFill>
                  <a:srgbClr val="0070C0"/>
                </a:solidFill>
              </a:rPr>
              <a:t>-Расширение диапазона</a:t>
            </a:r>
          </a:p>
          <a:p>
            <a:r>
              <a:rPr lang="ru-RU" sz="2400" dirty="0" smtClean="0">
                <a:solidFill>
                  <a:srgbClr val="0070C0"/>
                </a:solidFill>
              </a:rPr>
              <a:t>-Работа над выразительностью</a:t>
            </a:r>
            <a:endParaRPr lang="ru-RU" dirty="0"/>
          </a:p>
        </p:txBody>
      </p:sp>
      <p:pic>
        <p:nvPicPr>
          <p:cNvPr id="9" name="Рисунок 8" descr="распевание.jpg"/>
          <p:cNvPicPr>
            <a:picLocks noChangeAspect="1"/>
          </p:cNvPicPr>
          <p:nvPr/>
        </p:nvPicPr>
        <p:blipFill>
          <a:blip r:embed="rId2"/>
          <a:stretch>
            <a:fillRect/>
          </a:stretch>
        </p:blipFill>
        <p:spPr>
          <a:xfrm>
            <a:off x="214282" y="3143248"/>
            <a:ext cx="4667283" cy="3500462"/>
          </a:xfrm>
          <a:prstGeom prst="rect">
            <a:avLst/>
          </a:prstGeom>
        </p:spPr>
      </p:pic>
      <p:pic>
        <p:nvPicPr>
          <p:cNvPr id="11" name="Рисунок 10" descr="20230405_163030.jpg"/>
          <p:cNvPicPr>
            <a:picLocks noChangeAspect="1"/>
          </p:cNvPicPr>
          <p:nvPr/>
        </p:nvPicPr>
        <p:blipFill>
          <a:blip r:embed="rId3" cstate="print"/>
          <a:stretch>
            <a:fillRect/>
          </a:stretch>
        </p:blipFill>
        <p:spPr>
          <a:xfrm>
            <a:off x="5000628" y="785794"/>
            <a:ext cx="3929090" cy="2946818"/>
          </a:xfrm>
          <a:prstGeom prst="rect">
            <a:avLst/>
          </a:prstGeom>
        </p:spPr>
      </p:pic>
      <p:pic>
        <p:nvPicPr>
          <p:cNvPr id="12" name="Рисунок 11" descr="IMG-20230403-WA0022.jpg"/>
          <p:cNvPicPr>
            <a:picLocks noChangeAspect="1"/>
          </p:cNvPicPr>
          <p:nvPr/>
        </p:nvPicPr>
        <p:blipFill>
          <a:blip r:embed="rId4"/>
          <a:stretch>
            <a:fillRect/>
          </a:stretch>
        </p:blipFill>
        <p:spPr>
          <a:xfrm>
            <a:off x="5000628" y="3786190"/>
            <a:ext cx="3929090" cy="2893239"/>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642918"/>
            <a:ext cx="4857784" cy="523220"/>
          </a:xfrm>
          <a:prstGeom prst="rect">
            <a:avLst/>
          </a:prstGeom>
          <a:noFill/>
        </p:spPr>
        <p:txBody>
          <a:bodyPr wrap="square" rtlCol="0">
            <a:spAutoFit/>
          </a:bodyPr>
          <a:lstStyle/>
          <a:p>
            <a:pPr algn="ctr"/>
            <a:r>
              <a:rPr lang="ru-RU" sz="2800" dirty="0" smtClean="0">
                <a:solidFill>
                  <a:srgbClr val="FF0000"/>
                </a:solidFill>
              </a:rPr>
              <a:t>Планируемые результаты</a:t>
            </a:r>
            <a:endParaRPr lang="ru-RU" sz="2800" dirty="0">
              <a:solidFill>
                <a:srgbClr val="FF0000"/>
              </a:solidFill>
            </a:endParaRPr>
          </a:p>
        </p:txBody>
      </p:sp>
      <p:sp>
        <p:nvSpPr>
          <p:cNvPr id="3" name="TextBox 2"/>
          <p:cNvSpPr txBox="1"/>
          <p:nvPr/>
        </p:nvSpPr>
        <p:spPr>
          <a:xfrm>
            <a:off x="357158" y="1285860"/>
            <a:ext cx="8429684" cy="4893647"/>
          </a:xfrm>
          <a:prstGeom prst="rect">
            <a:avLst/>
          </a:prstGeom>
          <a:noFill/>
        </p:spPr>
        <p:txBody>
          <a:bodyPr wrap="square" rtlCol="0">
            <a:spAutoFit/>
          </a:bodyPr>
          <a:lstStyle/>
          <a:p>
            <a:r>
              <a:rPr lang="ru-RU" sz="2400" dirty="0" smtClean="0">
                <a:solidFill>
                  <a:srgbClr val="0070C0"/>
                </a:solidFill>
              </a:rPr>
              <a:t>Обучающиеся смогут приобрести объем теоретических знаний, практических умений и навыков</a:t>
            </a:r>
            <a:r>
              <a:rPr lang="ru-RU" sz="2400" b="1" dirty="0" smtClean="0">
                <a:solidFill>
                  <a:srgbClr val="0070C0"/>
                </a:solidFill>
              </a:rPr>
              <a:t>:</a:t>
            </a:r>
            <a:endParaRPr lang="ru-RU" sz="2400" dirty="0" smtClean="0">
              <a:solidFill>
                <a:srgbClr val="0070C0"/>
              </a:solidFill>
            </a:endParaRPr>
          </a:p>
          <a:p>
            <a:pPr>
              <a:buFontTx/>
              <a:buChar char="-"/>
            </a:pPr>
            <a:r>
              <a:rPr lang="ru-RU" sz="2400" dirty="0" smtClean="0">
                <a:solidFill>
                  <a:srgbClr val="0070C0"/>
                </a:solidFill>
              </a:rPr>
              <a:t>Умение петь напевно, пластично вести звук, вносить в исполнение элементы художественного творчества, чувствовать движение мелодии, динамику её развития и кульминацию произведения. </a:t>
            </a:r>
          </a:p>
          <a:p>
            <a:pPr>
              <a:buFontTx/>
              <a:buChar char="-"/>
            </a:pPr>
            <a:r>
              <a:rPr lang="ru-RU" sz="2400" dirty="0" smtClean="0">
                <a:solidFill>
                  <a:srgbClr val="0070C0"/>
                </a:solidFill>
              </a:rPr>
              <a:t> Дети продолжат знакомство с правилами </a:t>
            </a:r>
            <a:r>
              <a:rPr lang="ru-RU" sz="2400" dirty="0" err="1" smtClean="0">
                <a:solidFill>
                  <a:srgbClr val="0070C0"/>
                </a:solidFill>
              </a:rPr>
              <a:t>звукоизвлечения</a:t>
            </a:r>
            <a:r>
              <a:rPr lang="ru-RU" sz="2400" dirty="0" smtClean="0">
                <a:solidFill>
                  <a:srgbClr val="0070C0"/>
                </a:solidFill>
              </a:rPr>
              <a:t> и охраны певческого голоса; будет продолжена работа по формированию внимания, музыкального мышления, памяти, эмоциональности, творческих способностей, потребностей, интересов, вкусов, готовности к художественно-творческой деятельности.</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142984"/>
            <a:ext cx="8358246" cy="5262979"/>
          </a:xfrm>
          <a:prstGeom prst="rect">
            <a:avLst/>
          </a:prstGeom>
          <a:noFill/>
        </p:spPr>
        <p:txBody>
          <a:bodyPr wrap="square" rtlCol="0">
            <a:spAutoFit/>
          </a:bodyPr>
          <a:lstStyle/>
          <a:p>
            <a:r>
              <a:rPr lang="ru-RU" sz="2400" dirty="0" smtClean="0">
                <a:solidFill>
                  <a:srgbClr val="0070C0"/>
                </a:solidFill>
              </a:rPr>
              <a:t>- Поющие смогут закрепить в процессе  исполнения певческую установку, правильное звукообразование (мягкая «атака»), сохранение вдыхательного состояния при пении, спокойно – активное, экономный  выдох.</a:t>
            </a:r>
          </a:p>
          <a:p>
            <a:r>
              <a:rPr lang="ru-RU" sz="2400" dirty="0" smtClean="0">
                <a:solidFill>
                  <a:srgbClr val="0070C0"/>
                </a:solidFill>
              </a:rPr>
              <a:t>- Будет продолжена работа по формированию у детей основных свойств певческого голоса: звонкости, </a:t>
            </a:r>
            <a:r>
              <a:rPr lang="ru-RU" sz="2400" dirty="0" err="1" smtClean="0">
                <a:solidFill>
                  <a:srgbClr val="0070C0"/>
                </a:solidFill>
              </a:rPr>
              <a:t>полётности</a:t>
            </a:r>
            <a:r>
              <a:rPr lang="ru-RU" sz="2400" dirty="0" smtClean="0">
                <a:solidFill>
                  <a:srgbClr val="0070C0"/>
                </a:solidFill>
              </a:rPr>
              <a:t>, тембровой ровности.  При этом продолжится забота о сохранении индивидуального приятного тембра здорового голоса, обучение умению петь активно, но не форсировано. </a:t>
            </a:r>
          </a:p>
          <a:p>
            <a:r>
              <a:rPr lang="ru-RU" sz="2400" dirty="0" smtClean="0">
                <a:solidFill>
                  <a:srgbClr val="0070C0"/>
                </a:solidFill>
              </a:rPr>
              <a:t>- Многие освоят навыки непринуждённого, естественного, льющегося пения, гибкого владения голосом; правильного формирования гласных и чёткого произношения согласных звуков.</a:t>
            </a:r>
            <a:endParaRPr lang="ru-RU" sz="2400" dirty="0">
              <a:solidFill>
                <a:srgbClr val="0070C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1644917365_45-phonoteka-org-p-fon-dlya-muzikalnoi-shkoli-48.jpg"/>
          <p:cNvPicPr>
            <a:picLocks noChangeAspect="1"/>
          </p:cNvPicPr>
          <p:nvPr/>
        </p:nvPicPr>
        <p:blipFill>
          <a:blip r:embed="rId2"/>
          <a:stretch>
            <a:fillRect/>
          </a:stretch>
        </p:blipFill>
        <p:spPr>
          <a:xfrm>
            <a:off x="0" y="0"/>
            <a:ext cx="9144000" cy="6858000"/>
          </a:xfrm>
          <a:prstGeom prst="rect">
            <a:avLst/>
          </a:prstGeom>
        </p:spPr>
      </p:pic>
      <p:pic>
        <p:nvPicPr>
          <p:cNvPr id="4" name="Рисунок 3" descr="IMG-20230331-WA0006.jpg"/>
          <p:cNvPicPr>
            <a:picLocks noChangeAspect="1"/>
          </p:cNvPicPr>
          <p:nvPr/>
        </p:nvPicPr>
        <p:blipFill>
          <a:blip r:embed="rId3"/>
          <a:stretch>
            <a:fillRect/>
          </a:stretch>
        </p:blipFill>
        <p:spPr>
          <a:xfrm rot="267376">
            <a:off x="5072066" y="1643050"/>
            <a:ext cx="3714776" cy="4953035"/>
          </a:xfrm>
          <a:prstGeom prst="rect">
            <a:avLst/>
          </a:prstGeom>
        </p:spPr>
      </p:pic>
      <p:pic>
        <p:nvPicPr>
          <p:cNvPr id="5" name="Рисунок 4" descr="IMG_1627.JPG"/>
          <p:cNvPicPr>
            <a:picLocks noChangeAspect="1"/>
          </p:cNvPicPr>
          <p:nvPr/>
        </p:nvPicPr>
        <p:blipFill>
          <a:blip r:embed="rId4" cstate="print"/>
          <a:stretch>
            <a:fillRect/>
          </a:stretch>
        </p:blipFill>
        <p:spPr>
          <a:xfrm>
            <a:off x="119995" y="1257987"/>
            <a:ext cx="4751841" cy="3167894"/>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1613687654_71-p-fon-dlya-prezentatsii-po-muzike-dlya-detei-74.jpg"/>
          <p:cNvPicPr>
            <a:picLocks noChangeAspect="1" noChangeArrowheads="1"/>
          </p:cNvPicPr>
          <p:nvPr/>
        </p:nvPicPr>
        <p:blipFill>
          <a:blip r:embed="rId2"/>
          <a:srcRect/>
          <a:stretch>
            <a:fillRect/>
          </a:stretch>
        </p:blipFill>
        <p:spPr bwMode="auto">
          <a:xfrm>
            <a:off x="0" y="0"/>
            <a:ext cx="9215496" cy="6858000"/>
          </a:xfrm>
          <a:prstGeom prst="rect">
            <a:avLst/>
          </a:prstGeom>
          <a:noFill/>
        </p:spPr>
      </p:pic>
      <p:pic>
        <p:nvPicPr>
          <p:cNvPr id="1027" name="Picture 3" descr="C:\Users\User\Desktop\IMG_1723.JPG"/>
          <p:cNvPicPr>
            <a:picLocks noChangeAspect="1" noChangeArrowheads="1"/>
          </p:cNvPicPr>
          <p:nvPr/>
        </p:nvPicPr>
        <p:blipFill>
          <a:blip r:embed="rId3" cstate="print"/>
          <a:srcRect/>
          <a:stretch>
            <a:fillRect/>
          </a:stretch>
        </p:blipFill>
        <p:spPr bwMode="auto">
          <a:xfrm>
            <a:off x="336741" y="428604"/>
            <a:ext cx="8567671" cy="5929354"/>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ser\Desktop\1613687654_71-p-fon-dlya-prezentatsii-po-muzike-dlya-detei-74.jpg"/>
          <p:cNvPicPr>
            <a:picLocks noChangeAspect="1" noChangeArrowheads="1"/>
          </p:cNvPicPr>
          <p:nvPr/>
        </p:nvPicPr>
        <p:blipFill>
          <a:blip r:embed="rId2"/>
          <a:srcRect/>
          <a:stretch>
            <a:fillRect/>
          </a:stretch>
        </p:blipFill>
        <p:spPr bwMode="auto">
          <a:xfrm>
            <a:off x="0" y="0"/>
            <a:ext cx="9215496" cy="6858000"/>
          </a:xfrm>
          <a:prstGeom prst="rect">
            <a:avLst/>
          </a:prstGeom>
          <a:noFill/>
        </p:spPr>
      </p:pic>
      <p:pic>
        <p:nvPicPr>
          <p:cNvPr id="2050" name="Picture 2" descr="C:\Users\User\Desktop\IMG_5143.JPG"/>
          <p:cNvPicPr>
            <a:picLocks noChangeAspect="1" noChangeArrowheads="1"/>
          </p:cNvPicPr>
          <p:nvPr/>
        </p:nvPicPr>
        <p:blipFill>
          <a:blip r:embed="rId3" cstate="print"/>
          <a:srcRect/>
          <a:stretch>
            <a:fillRect/>
          </a:stretch>
        </p:blipFill>
        <p:spPr bwMode="auto">
          <a:xfrm>
            <a:off x="214282" y="500042"/>
            <a:ext cx="8786874" cy="585791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ser\Desktop\1613687654_71-p-fon-dlya-prezentatsii-po-muzike-dlya-detei-74.jpg"/>
          <p:cNvPicPr>
            <a:picLocks noChangeAspect="1" noChangeArrowheads="1"/>
          </p:cNvPicPr>
          <p:nvPr/>
        </p:nvPicPr>
        <p:blipFill>
          <a:blip r:embed="rId2"/>
          <a:srcRect/>
          <a:stretch>
            <a:fillRect/>
          </a:stretch>
        </p:blipFill>
        <p:spPr bwMode="auto">
          <a:xfrm>
            <a:off x="0" y="0"/>
            <a:ext cx="9215496" cy="6858000"/>
          </a:xfrm>
          <a:prstGeom prst="rect">
            <a:avLst/>
          </a:prstGeom>
          <a:noFill/>
        </p:spPr>
      </p:pic>
      <p:pic>
        <p:nvPicPr>
          <p:cNvPr id="3075" name="Picture 3"/>
          <p:cNvPicPr>
            <a:picLocks noChangeAspect="1" noChangeArrowheads="1"/>
          </p:cNvPicPr>
          <p:nvPr/>
        </p:nvPicPr>
        <p:blipFill>
          <a:blip r:embed="rId3" cstate="print"/>
          <a:srcRect/>
          <a:stretch>
            <a:fillRect/>
          </a:stretch>
        </p:blipFill>
        <p:spPr bwMode="auto">
          <a:xfrm rot="286185">
            <a:off x="3913268" y="411976"/>
            <a:ext cx="4890598" cy="3260398"/>
          </a:xfrm>
          <a:prstGeom prst="rect">
            <a:avLst/>
          </a:prstGeom>
          <a:noFill/>
          <a:ln w="9525">
            <a:noFill/>
            <a:miter lim="800000"/>
            <a:headEnd/>
            <a:tailEnd/>
          </a:ln>
          <a:effectLst/>
        </p:spPr>
      </p:pic>
      <p:pic>
        <p:nvPicPr>
          <p:cNvPr id="3074" name="Picture 2"/>
          <p:cNvPicPr>
            <a:picLocks noChangeAspect="1" noChangeArrowheads="1"/>
          </p:cNvPicPr>
          <p:nvPr/>
        </p:nvPicPr>
        <p:blipFill>
          <a:blip r:embed="rId4" cstate="print"/>
          <a:srcRect/>
          <a:stretch>
            <a:fillRect/>
          </a:stretch>
        </p:blipFill>
        <p:spPr bwMode="auto">
          <a:xfrm rot="21366897">
            <a:off x="208092" y="3395442"/>
            <a:ext cx="5357818" cy="305817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ef223119f5e98ab31eb46366636dc3a1.jpeg"/>
          <p:cNvPicPr>
            <a:picLocks noChangeAspect="1"/>
          </p:cNvPicPr>
          <p:nvPr/>
        </p:nvPicPr>
        <p:blipFill>
          <a:blip r:embed="rId2"/>
          <a:stretch>
            <a:fillRect/>
          </a:stretch>
        </p:blipFill>
        <p:spPr>
          <a:xfrm>
            <a:off x="0" y="1000108"/>
            <a:ext cx="9144000" cy="5857892"/>
          </a:xfrm>
          <a:prstGeom prst="rect">
            <a:avLst/>
          </a:prstGeom>
        </p:spPr>
      </p:pic>
      <p:sp>
        <p:nvSpPr>
          <p:cNvPr id="5" name="TextBox 4"/>
          <p:cNvSpPr txBox="1"/>
          <p:nvPr/>
        </p:nvSpPr>
        <p:spPr>
          <a:xfrm>
            <a:off x="3000364" y="1928802"/>
            <a:ext cx="4572032" cy="1569660"/>
          </a:xfrm>
          <a:prstGeom prst="rect">
            <a:avLst/>
          </a:prstGeom>
          <a:noFill/>
        </p:spPr>
        <p:txBody>
          <a:bodyPr wrap="square" rtlCol="0">
            <a:spAutoFit/>
          </a:bodyPr>
          <a:lstStyle/>
          <a:p>
            <a:pPr algn="ctr"/>
            <a:r>
              <a:rPr lang="ru-RU" sz="4800" b="1" dirty="0" smtClean="0">
                <a:solidFill>
                  <a:srgbClr val="FF0000"/>
                </a:solidFill>
              </a:rPr>
              <a:t>СПАСИБО</a:t>
            </a:r>
            <a:r>
              <a:rPr lang="ru-RU" sz="4800" dirty="0" smtClean="0">
                <a:solidFill>
                  <a:srgbClr val="FF0000"/>
                </a:solidFill>
              </a:rPr>
              <a:t> </a:t>
            </a:r>
            <a:r>
              <a:rPr lang="ru-RU" sz="4800" b="1" dirty="0" smtClean="0">
                <a:solidFill>
                  <a:srgbClr val="FF0000"/>
                </a:solidFill>
              </a:rPr>
              <a:t>ЗА</a:t>
            </a:r>
            <a:r>
              <a:rPr lang="ru-RU" sz="4800" dirty="0" smtClean="0">
                <a:solidFill>
                  <a:srgbClr val="FF0000"/>
                </a:solidFill>
              </a:rPr>
              <a:t> </a:t>
            </a:r>
            <a:r>
              <a:rPr lang="ru-RU" sz="4800" b="1" dirty="0" smtClean="0">
                <a:solidFill>
                  <a:srgbClr val="FF0000"/>
                </a:solidFill>
              </a:rPr>
              <a:t>ВНИМАНИЕ</a:t>
            </a:r>
            <a:endParaRPr lang="ru-RU" sz="4800" b="1" dirty="0">
              <a:solidFill>
                <a:srgbClr val="FF000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354</TotalTime>
  <Words>797</Words>
  <Application>Microsoft Office PowerPoint</Application>
  <PresentationFormat>Экран (4:3)</PresentationFormat>
  <Paragraphs>72</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Поток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47</cp:revision>
  <dcterms:created xsi:type="dcterms:W3CDTF">2023-03-24T12:26:45Z</dcterms:created>
  <dcterms:modified xsi:type="dcterms:W3CDTF">2023-04-19T12:11:47Z</dcterms:modified>
</cp:coreProperties>
</file>