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266" r:id="rId7"/>
    <p:sldId id="271" r:id="rId8"/>
    <p:sldId id="260" r:id="rId9"/>
    <p:sldId id="269" r:id="rId10"/>
    <p:sldId id="270" r:id="rId11"/>
    <p:sldId id="268" r:id="rId12"/>
    <p:sldId id="267" r:id="rId13"/>
    <p:sldId id="263" r:id="rId14"/>
    <p:sldId id="265" r:id="rId15"/>
    <p:sldId id="272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4A87D-F2E5-4D6A-BE52-F67AD14479B5}" type="datetimeFigureOut">
              <a:rPr lang="ru-RU" smtClean="0"/>
              <a:pPr/>
              <a:t>02.12.2019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3D8C7-85DF-4C0A-8ECF-ACECD678E8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786050" y="1643051"/>
            <a:ext cx="5672150" cy="1957400"/>
          </a:xfrm>
        </p:spPr>
        <p:txBody>
          <a:bodyPr>
            <a:normAutofit fontScale="90000"/>
          </a:bodyPr>
          <a:lstStyle/>
          <a:p>
            <a:r>
              <a:rPr lang="ru-RU" sz="2700" dirty="0" smtClean="0"/>
              <a:t>Урок литературы в 8 классе.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sz="3100" b="1" i="1" dirty="0" smtClean="0">
                <a:solidFill>
                  <a:srgbClr val="FF0000"/>
                </a:solidFill>
              </a:rPr>
              <a:t>Проблема чести, достоинства, нравственного выбора в повести </a:t>
            </a:r>
            <a:r>
              <a:rPr lang="ru-RU" sz="3100" dirty="0" smtClean="0">
                <a:solidFill>
                  <a:srgbClr val="FF0000"/>
                </a:solidFill>
              </a:rPr>
              <a:t/>
            </a:r>
            <a:br>
              <a:rPr lang="ru-RU" sz="3100" dirty="0" smtClean="0">
                <a:solidFill>
                  <a:srgbClr val="FF0000"/>
                </a:solidFill>
              </a:rPr>
            </a:br>
            <a:r>
              <a:rPr lang="ru-RU" sz="3100" b="1" i="1" dirty="0" smtClean="0">
                <a:solidFill>
                  <a:srgbClr val="FF0000"/>
                </a:solidFill>
              </a:rPr>
              <a:t>А. С. Пушкина «Капитанская дочка»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71600" y="4643446"/>
            <a:ext cx="6400800" cy="99535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Коноплёва Н.А., учитель русского языка и литературы МБОУ ВМР «</a:t>
            </a:r>
            <a:r>
              <a:rPr lang="ru-RU" sz="2000" dirty="0" err="1" smtClean="0">
                <a:solidFill>
                  <a:schemeClr val="tx1"/>
                </a:solidFill>
              </a:rPr>
              <a:t>Федотовская</a:t>
            </a:r>
            <a:r>
              <a:rPr lang="ru-RU" sz="2000" dirty="0" smtClean="0">
                <a:solidFill>
                  <a:schemeClr val="tx1"/>
                </a:solidFill>
              </a:rPr>
              <a:t> средняя школа»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685800" y="1643050"/>
            <a:ext cx="7772400" cy="195740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rgbClr val="0070C0"/>
                </a:solidFill>
              </a:rPr>
              <a:t>			</a:t>
            </a:r>
            <a:r>
              <a:rPr lang="ru-RU" b="1" dirty="0" smtClean="0">
                <a:solidFill>
                  <a:srgbClr val="C00000"/>
                </a:solidFill>
              </a:rPr>
              <a:t>«Душа – Богу,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	    		сердце – женщине,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         		долг – Отечеству, 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            		честь – никому!».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1371600" y="4143380"/>
            <a:ext cx="6400800" cy="1495420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Из Кодекса чести русского офицера, составленного в 1804 году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«Душа – Богу, сердце – женщине, долг – Отечеству, честь – никому!».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«Душа – Богу, сердце – женщине, долг – Отечеству, честь – никому!».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7244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3214678" y="714357"/>
            <a:ext cx="5243522" cy="2357453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b="1" dirty="0" smtClean="0">
                <a:solidFill>
                  <a:srgbClr val="0070C0"/>
                </a:solidFill>
              </a:rPr>
              <a:t/>
            </a:r>
            <a:br>
              <a:rPr lang="ru-RU" sz="2200" b="1" dirty="0" smtClean="0">
                <a:solidFill>
                  <a:srgbClr val="0070C0"/>
                </a:solidFill>
              </a:rPr>
            </a:br>
            <a:r>
              <a:rPr lang="ru-RU" sz="2200" b="1" dirty="0" smtClean="0">
                <a:solidFill>
                  <a:srgbClr val="0070C0"/>
                </a:solidFill>
              </a:rPr>
              <a:t>Толковый словарь русского языка </a:t>
            </a:r>
            <a:br>
              <a:rPr lang="ru-RU" sz="2200" b="1" dirty="0" smtClean="0">
                <a:solidFill>
                  <a:srgbClr val="0070C0"/>
                </a:solidFill>
              </a:rPr>
            </a:br>
            <a:r>
              <a:rPr lang="ru-RU" sz="2200" b="1" dirty="0" smtClean="0">
                <a:solidFill>
                  <a:srgbClr val="0070C0"/>
                </a:solidFill>
              </a:rPr>
              <a:t>С.И. Ожегова: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u="sng" dirty="0" smtClean="0"/>
              <a:t>Честь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dirty="0" smtClean="0"/>
              <a:t>1.Достойные уважения и гордости моральные качества человека, его принципы. </a:t>
            </a:r>
            <a:r>
              <a:rPr lang="ru-RU" sz="1800" i="1" dirty="0" smtClean="0"/>
              <a:t>Дело чести, долг чести.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2.Хорошая незапятнанная репутация, доброе имя. </a:t>
            </a:r>
            <a:r>
              <a:rPr lang="ru-RU" sz="1800" i="1" dirty="0" smtClean="0"/>
              <a:t>Честь семьи, честь мундира.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3. Целомудрие, непорочность. </a:t>
            </a:r>
            <a:r>
              <a:rPr lang="ru-RU" sz="1800" i="1" dirty="0" smtClean="0"/>
              <a:t>Девичья честь.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4. Почет, уважение. </a:t>
            </a:r>
            <a:r>
              <a:rPr lang="ru-RU" sz="1800" i="1" dirty="0" smtClean="0"/>
              <a:t>Воздать честь.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1371600" y="3143248"/>
            <a:ext cx="6400800" cy="2495552"/>
          </a:xfrm>
        </p:spPr>
        <p:txBody>
          <a:bodyPr>
            <a:normAutofit fontScale="25000" lnSpcReduction="20000"/>
          </a:bodyPr>
          <a:lstStyle/>
          <a:p>
            <a:r>
              <a:rPr lang="ru-RU" sz="8000" b="1" dirty="0" smtClean="0">
                <a:solidFill>
                  <a:srgbClr val="0070C0"/>
                </a:solidFill>
              </a:rPr>
              <a:t>«Толковый словарь живого великорусского языка» </a:t>
            </a:r>
          </a:p>
          <a:p>
            <a:r>
              <a:rPr lang="ru-RU" sz="8000" b="1" dirty="0" smtClean="0">
                <a:solidFill>
                  <a:srgbClr val="0070C0"/>
                </a:solidFill>
              </a:rPr>
              <a:t>В.И. Даля:</a:t>
            </a:r>
            <a:endParaRPr lang="ru-RU" sz="8000" dirty="0" smtClean="0">
              <a:solidFill>
                <a:srgbClr val="0070C0"/>
              </a:solidFill>
            </a:endParaRPr>
          </a:p>
          <a:p>
            <a:pPr algn="l"/>
            <a:r>
              <a:rPr lang="ru-RU" sz="6400" b="1" u="sng" dirty="0" smtClean="0">
                <a:solidFill>
                  <a:schemeClr val="tx1"/>
                </a:solidFill>
              </a:rPr>
              <a:t>Честь</a:t>
            </a:r>
            <a:endParaRPr lang="ru-RU" sz="6400" dirty="0" smtClean="0">
              <a:solidFill>
                <a:schemeClr val="tx1"/>
              </a:solidFill>
            </a:endParaRP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1.Внутреннее, нравственное достоинство человека, доблесть, честность, благородство души, чистая совесть.</a:t>
            </a: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2.Условное, светское, житейское благородство, нередко ложное, мнимое.</a:t>
            </a: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3.Высокое звание, чин.</a:t>
            </a: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4.Внешнее доказательство отличия, признак превосходства.</a:t>
            </a: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5.Оказание почтения, почета.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2984162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1142976" y="1714488"/>
            <a:ext cx="7272334" cy="3071834"/>
          </a:xfrm>
        </p:spPr>
        <p:txBody>
          <a:bodyPr>
            <a:normAutofit/>
          </a:bodyPr>
          <a:lstStyle/>
          <a:p>
            <a:pPr algn="l"/>
            <a:r>
              <a:rPr lang="ru-RU" b="1" dirty="0" smtClean="0">
                <a:latin typeface="+mn-lt"/>
              </a:rPr>
              <a:t>			Эпиграф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</a:t>
            </a:r>
            <a:r>
              <a:rPr lang="ru-RU" sz="4900" b="1" dirty="0" smtClean="0">
                <a:solidFill>
                  <a:srgbClr val="0070C0"/>
                </a:solidFill>
              </a:rPr>
              <a:t>«Береги честь смолоду»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subTitle" idx="1"/>
          </p:nvPr>
        </p:nvSpPr>
        <p:spPr>
          <a:xfrm>
            <a:off x="1371600" y="5000636"/>
            <a:ext cx="6400800" cy="638164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	Пословица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2984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42910" y="642918"/>
            <a:ext cx="8229600" cy="1797040"/>
          </a:xfrm>
        </p:spPr>
        <p:txBody>
          <a:bodyPr/>
          <a:lstStyle/>
          <a:p>
            <a:r>
              <a:rPr lang="ru-RU" b="1" dirty="0" smtClean="0"/>
              <a:t>Цель урока: </a:t>
            </a:r>
            <a:endParaRPr lang="ru-RU" dirty="0"/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571604" y="3089267"/>
            <a:ext cx="6972320" cy="3768733"/>
          </a:xfrm>
        </p:spPr>
        <p:txBody>
          <a:bodyPr/>
          <a:lstStyle/>
          <a:p>
            <a:r>
              <a:rPr lang="ru-RU" b="1" dirty="0" smtClean="0"/>
              <a:t>Показать значимость нравственной  категории «честь»,  проследить путь духовного становления Петра Гринева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2984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ctrTitle"/>
          </p:nvPr>
        </p:nvSpPr>
        <p:spPr>
          <a:xfrm>
            <a:off x="3214678" y="714357"/>
            <a:ext cx="5243522" cy="2357453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b="1" dirty="0" smtClean="0">
                <a:solidFill>
                  <a:srgbClr val="0070C0"/>
                </a:solidFill>
              </a:rPr>
              <a:t/>
            </a:r>
            <a:br>
              <a:rPr lang="ru-RU" sz="2200" b="1" dirty="0" smtClean="0">
                <a:solidFill>
                  <a:srgbClr val="0070C0"/>
                </a:solidFill>
              </a:rPr>
            </a:br>
            <a:r>
              <a:rPr lang="ru-RU" sz="2200" b="1" dirty="0" smtClean="0">
                <a:solidFill>
                  <a:srgbClr val="0070C0"/>
                </a:solidFill>
              </a:rPr>
              <a:t>Толковый словарь русского языка </a:t>
            </a:r>
            <a:br>
              <a:rPr lang="ru-RU" sz="2200" b="1" dirty="0" smtClean="0">
                <a:solidFill>
                  <a:srgbClr val="0070C0"/>
                </a:solidFill>
              </a:rPr>
            </a:br>
            <a:r>
              <a:rPr lang="ru-RU" sz="2200" b="1" dirty="0" smtClean="0">
                <a:solidFill>
                  <a:srgbClr val="0070C0"/>
                </a:solidFill>
              </a:rPr>
              <a:t>С.И. Ожегова: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b="1" u="sng" dirty="0" smtClean="0"/>
              <a:t>Честь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dirty="0" smtClean="0"/>
              <a:t>1.Достойные уважения и гордости моральные качества человека, его принципы. </a:t>
            </a:r>
            <a:r>
              <a:rPr lang="ru-RU" sz="1800" i="1" dirty="0" smtClean="0"/>
              <a:t>Дело чести, долг чести.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2.Хорошая незапятнанная репутация, доброе имя. </a:t>
            </a:r>
            <a:r>
              <a:rPr lang="ru-RU" sz="1800" i="1" dirty="0" smtClean="0"/>
              <a:t>Честь семьи, честь мундира.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3. Целомудрие, непорочность. </a:t>
            </a:r>
            <a:r>
              <a:rPr lang="ru-RU" sz="1800" i="1" dirty="0" smtClean="0"/>
              <a:t>Девичья честь.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4. Почет, уважение. </a:t>
            </a:r>
            <a:r>
              <a:rPr lang="ru-RU" sz="1800" i="1" dirty="0" smtClean="0"/>
              <a:t>Воздать честь.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1371600" y="3143248"/>
            <a:ext cx="6400800" cy="2495552"/>
          </a:xfrm>
        </p:spPr>
        <p:txBody>
          <a:bodyPr>
            <a:normAutofit fontScale="25000" lnSpcReduction="20000"/>
          </a:bodyPr>
          <a:lstStyle/>
          <a:p>
            <a:r>
              <a:rPr lang="ru-RU" sz="8000" b="1" dirty="0" smtClean="0">
                <a:solidFill>
                  <a:srgbClr val="0070C0"/>
                </a:solidFill>
              </a:rPr>
              <a:t>«Толковый словарь живого великорусского языка» </a:t>
            </a:r>
          </a:p>
          <a:p>
            <a:r>
              <a:rPr lang="ru-RU" sz="8000" b="1" dirty="0" smtClean="0">
                <a:solidFill>
                  <a:srgbClr val="0070C0"/>
                </a:solidFill>
              </a:rPr>
              <a:t>В.И. Даля:</a:t>
            </a:r>
            <a:endParaRPr lang="ru-RU" sz="8000" dirty="0" smtClean="0">
              <a:solidFill>
                <a:srgbClr val="0070C0"/>
              </a:solidFill>
            </a:endParaRPr>
          </a:p>
          <a:p>
            <a:pPr algn="l"/>
            <a:r>
              <a:rPr lang="ru-RU" sz="6400" b="1" u="sng" dirty="0" smtClean="0">
                <a:solidFill>
                  <a:schemeClr val="tx1"/>
                </a:solidFill>
              </a:rPr>
              <a:t>Честь</a:t>
            </a:r>
            <a:endParaRPr lang="ru-RU" sz="6400" dirty="0" smtClean="0">
              <a:solidFill>
                <a:schemeClr val="tx1"/>
              </a:solidFill>
            </a:endParaRP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1.Внутреннее, нравственное достоинство человека, доблесть, честность, благородство души, чистая совесть.</a:t>
            </a: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2.Условное, светское, житейское благородство, нередко ложное, мнимое.</a:t>
            </a: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3.Высокое звание, чин.</a:t>
            </a: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4.Внешнее доказательство отличия, признак превосходства.</a:t>
            </a:r>
          </a:p>
          <a:p>
            <a:pPr algn="l"/>
            <a:r>
              <a:rPr lang="ru-RU" sz="6400" dirty="0" smtClean="0">
                <a:solidFill>
                  <a:schemeClr val="tx1"/>
                </a:solidFill>
              </a:rPr>
              <a:t>5.Оказание почтения, почета.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29841623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785786" y="142852"/>
            <a:ext cx="7772400" cy="107156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Взросление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главного героя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714348" y="5072074"/>
            <a:ext cx="7786742" cy="71438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 	</a:t>
            </a:r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5800" b="1" dirty="0" smtClean="0">
                <a:solidFill>
                  <a:schemeClr val="tx1"/>
                </a:solidFill>
              </a:rPr>
              <a:t>1.Уплата долга за проигрыш</a:t>
            </a:r>
            <a:r>
              <a:rPr lang="ru-RU" sz="5800" b="1" dirty="0" smtClean="0"/>
              <a:t>.</a:t>
            </a:r>
          </a:p>
          <a:p>
            <a:endParaRPr lang="ru-RU" dirty="0"/>
          </a:p>
        </p:txBody>
      </p:sp>
      <p:pic>
        <p:nvPicPr>
          <p:cNvPr id="20482" name="Picture 2" descr="D:\Users\Надежда\Desktop\im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214554"/>
            <a:ext cx="3696916" cy="28380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9176073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928794" y="642918"/>
            <a:ext cx="6715172" cy="4286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Взросление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главного героя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714348" y="4429132"/>
            <a:ext cx="7786742" cy="171451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 	</a:t>
            </a:r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3000" b="1" dirty="0" smtClean="0">
                <a:solidFill>
                  <a:schemeClr val="tx1"/>
                </a:solidFill>
              </a:rPr>
              <a:t>2.Благодарность за спасение.        </a:t>
            </a:r>
          </a:p>
          <a:p>
            <a:endParaRPr lang="ru-RU" sz="3000" b="1" dirty="0" smtClean="0">
              <a:solidFill>
                <a:schemeClr val="tx1"/>
              </a:solidFill>
            </a:endParaRPr>
          </a:p>
          <a:p>
            <a:r>
              <a:rPr lang="ru-RU" sz="3000" b="1" dirty="0" smtClean="0">
                <a:solidFill>
                  <a:schemeClr val="tx1"/>
                </a:solidFill>
              </a:rPr>
              <a:t>1.Уплата долга за проигрыш</a:t>
            </a:r>
            <a:r>
              <a:rPr lang="ru-RU" sz="3000" b="1" dirty="0" smtClean="0"/>
              <a:t>.</a:t>
            </a:r>
          </a:p>
          <a:p>
            <a:endParaRPr lang="ru-RU" dirty="0"/>
          </a:p>
        </p:txBody>
      </p:sp>
      <p:pic>
        <p:nvPicPr>
          <p:cNvPr id="1026" name="Picture 2" descr="http://a-s-pushkin.ru/books/item/f00/s00/z0000009/pic/00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1857364"/>
            <a:ext cx="1857388" cy="26347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9176073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928794" y="642918"/>
            <a:ext cx="6786610" cy="4286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Взросление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главного героя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714348" y="3071810"/>
            <a:ext cx="7786742" cy="307183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 	</a:t>
            </a:r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3000" b="1" dirty="0" smtClean="0">
                <a:solidFill>
                  <a:schemeClr val="tx1"/>
                </a:solidFill>
              </a:rPr>
              <a:t>3.Поединок за честь девушки.</a:t>
            </a:r>
          </a:p>
          <a:p>
            <a:endParaRPr lang="ru-RU" sz="3000" b="1" dirty="0" smtClean="0">
              <a:solidFill>
                <a:schemeClr val="tx1"/>
              </a:solidFill>
            </a:endParaRPr>
          </a:p>
          <a:p>
            <a:r>
              <a:rPr lang="ru-RU" sz="3000" b="1" dirty="0" smtClean="0">
                <a:solidFill>
                  <a:schemeClr val="tx1"/>
                </a:solidFill>
              </a:rPr>
              <a:t>2.Благодарность за спасение.        </a:t>
            </a:r>
          </a:p>
          <a:p>
            <a:endParaRPr lang="ru-RU" sz="3000" b="1" dirty="0" smtClean="0">
              <a:solidFill>
                <a:schemeClr val="tx1"/>
              </a:solidFill>
            </a:endParaRPr>
          </a:p>
          <a:p>
            <a:r>
              <a:rPr lang="ru-RU" sz="3000" b="1" dirty="0" smtClean="0">
                <a:solidFill>
                  <a:schemeClr val="tx1"/>
                </a:solidFill>
              </a:rPr>
              <a:t>1.Уплата долга за проигрыш</a:t>
            </a:r>
            <a:r>
              <a:rPr lang="ru-RU" sz="3000" b="1" dirty="0" smtClean="0"/>
              <a:t>.</a:t>
            </a:r>
          </a:p>
          <a:p>
            <a:endParaRPr lang="ru-RU" dirty="0"/>
          </a:p>
        </p:txBody>
      </p:sp>
      <p:pic>
        <p:nvPicPr>
          <p:cNvPr id="22530" name="Picture 2" descr="https://iknigi.net/books_files/online_html/141520/i_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8406" y="1285860"/>
            <a:ext cx="1922353" cy="23760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9176073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000232" y="642918"/>
            <a:ext cx="6715172" cy="4286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Взросление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главного героя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714348" y="2500306"/>
            <a:ext cx="7786742" cy="364333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 	</a:t>
            </a:r>
            <a:endParaRPr lang="ru-RU" sz="2400" dirty="0" smtClean="0"/>
          </a:p>
          <a:p>
            <a:r>
              <a:rPr lang="ru-RU" sz="2400" dirty="0" smtClean="0">
                <a:solidFill>
                  <a:schemeClr val="tx1"/>
                </a:solidFill>
              </a:rPr>
              <a:t>    </a:t>
            </a:r>
            <a:r>
              <a:rPr lang="ru-RU" sz="3000" b="1" dirty="0" smtClean="0">
                <a:solidFill>
                  <a:schemeClr val="tx1"/>
                </a:solidFill>
              </a:rPr>
              <a:t>4.Отказ присягнуть бунтовщику. </a:t>
            </a:r>
          </a:p>
          <a:p>
            <a:endParaRPr lang="ru-RU" sz="3000" b="1" dirty="0" smtClean="0">
              <a:solidFill>
                <a:schemeClr val="tx1"/>
              </a:solidFill>
            </a:endParaRPr>
          </a:p>
          <a:p>
            <a:r>
              <a:rPr lang="ru-RU" sz="3000" b="1" dirty="0" smtClean="0">
                <a:solidFill>
                  <a:schemeClr val="tx1"/>
                </a:solidFill>
              </a:rPr>
              <a:t>3.Поединок за честь девушки.</a:t>
            </a:r>
          </a:p>
          <a:p>
            <a:endParaRPr lang="ru-RU" sz="3000" b="1" dirty="0" smtClean="0">
              <a:solidFill>
                <a:schemeClr val="tx1"/>
              </a:solidFill>
            </a:endParaRPr>
          </a:p>
          <a:p>
            <a:r>
              <a:rPr lang="ru-RU" sz="3000" b="1" dirty="0" smtClean="0">
                <a:solidFill>
                  <a:schemeClr val="tx1"/>
                </a:solidFill>
              </a:rPr>
              <a:t>2.Благодарность за спасение.        </a:t>
            </a:r>
          </a:p>
          <a:p>
            <a:endParaRPr lang="ru-RU" sz="3000" b="1" dirty="0" smtClean="0">
              <a:solidFill>
                <a:schemeClr val="tx1"/>
              </a:solidFill>
            </a:endParaRPr>
          </a:p>
          <a:p>
            <a:r>
              <a:rPr lang="ru-RU" sz="3000" b="1" dirty="0" smtClean="0">
                <a:solidFill>
                  <a:schemeClr val="tx1"/>
                </a:solidFill>
              </a:rPr>
              <a:t>1.Уплата долга за проигрыш</a:t>
            </a:r>
            <a:r>
              <a:rPr lang="ru-RU" sz="3000" b="1" dirty="0" smtClean="0"/>
              <a:t>.</a:t>
            </a:r>
          </a:p>
          <a:p>
            <a:endParaRPr lang="ru-RU" dirty="0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071546"/>
            <a:ext cx="3403106" cy="1968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29176073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2214546" y="714356"/>
            <a:ext cx="6500858" cy="4286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Взросление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главного героя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643306" y="1500174"/>
            <a:ext cx="4857784" cy="464347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 	</a:t>
            </a:r>
            <a:endParaRPr lang="ru-RU" sz="2400" dirty="0" smtClean="0">
              <a:solidFill>
                <a:schemeClr val="tx1"/>
              </a:solidFill>
            </a:endParaRPr>
          </a:p>
          <a:p>
            <a:r>
              <a:rPr lang="ru-RU" sz="3800" b="1" dirty="0" smtClean="0">
                <a:solidFill>
                  <a:schemeClr val="tx1"/>
                </a:solidFill>
              </a:rPr>
              <a:t>        5.Рискует жизнью ради спасения </a:t>
            </a:r>
          </a:p>
          <a:p>
            <a:r>
              <a:rPr lang="ru-RU" sz="3800" b="1" dirty="0" smtClean="0">
                <a:solidFill>
                  <a:schemeClr val="tx1"/>
                </a:solidFill>
              </a:rPr>
              <a:t>	любимой, не бросает в беде Савельича.</a:t>
            </a:r>
            <a:r>
              <a:rPr lang="ru-RU" sz="3800" b="1" dirty="0" smtClean="0"/>
              <a:t> </a:t>
            </a:r>
          </a:p>
          <a:p>
            <a:endParaRPr lang="ru-RU" sz="3800" b="1" dirty="0" smtClean="0"/>
          </a:p>
          <a:p>
            <a:pPr algn="l"/>
            <a:r>
              <a:rPr lang="ru-RU" sz="3800" b="1" dirty="0" smtClean="0">
                <a:solidFill>
                  <a:schemeClr val="tx1"/>
                </a:solidFill>
              </a:rPr>
              <a:t>           4.Отказ присягнуть  </a:t>
            </a:r>
          </a:p>
          <a:p>
            <a:pPr algn="l"/>
            <a:r>
              <a:rPr lang="ru-RU" sz="3800" b="1" dirty="0" smtClean="0">
                <a:solidFill>
                  <a:schemeClr val="tx1"/>
                </a:solidFill>
              </a:rPr>
              <a:t>               бунтовщику. </a:t>
            </a:r>
          </a:p>
          <a:p>
            <a:endParaRPr lang="ru-RU" sz="3800" b="1" dirty="0" smtClean="0">
              <a:solidFill>
                <a:schemeClr val="tx1"/>
              </a:solidFill>
            </a:endParaRPr>
          </a:p>
          <a:p>
            <a:r>
              <a:rPr lang="ru-RU" sz="3800" b="1" dirty="0" smtClean="0">
                <a:solidFill>
                  <a:schemeClr val="tx1"/>
                </a:solidFill>
              </a:rPr>
              <a:t>     3.Поединок за честь девушки.</a:t>
            </a:r>
          </a:p>
          <a:p>
            <a:endParaRPr lang="ru-RU" sz="3800" b="1" dirty="0" smtClean="0">
              <a:solidFill>
                <a:schemeClr val="tx1"/>
              </a:solidFill>
            </a:endParaRPr>
          </a:p>
          <a:p>
            <a:r>
              <a:rPr lang="ru-RU" sz="3800" b="1" dirty="0" smtClean="0">
                <a:solidFill>
                  <a:schemeClr val="tx1"/>
                </a:solidFill>
              </a:rPr>
              <a:t>   2.Благодарность за спасение.        </a:t>
            </a:r>
          </a:p>
          <a:p>
            <a:endParaRPr lang="ru-RU" sz="3800" b="1" dirty="0" smtClean="0">
              <a:solidFill>
                <a:schemeClr val="tx1"/>
              </a:solidFill>
            </a:endParaRPr>
          </a:p>
          <a:p>
            <a:r>
              <a:rPr lang="ru-RU" sz="3800" b="1" dirty="0" smtClean="0">
                <a:solidFill>
                  <a:schemeClr val="tx1"/>
                </a:solidFill>
              </a:rPr>
              <a:t>  1.Уплата долга за проигрыш</a:t>
            </a:r>
            <a:r>
              <a:rPr lang="ru-RU" sz="3800" b="1" dirty="0" smtClean="0"/>
              <a:t>.</a:t>
            </a:r>
          </a:p>
          <a:p>
            <a:endParaRPr lang="ru-RU" dirty="0"/>
          </a:p>
        </p:txBody>
      </p:sp>
      <p:pic>
        <p:nvPicPr>
          <p:cNvPr id="23553" name="Picture 1" descr="D:\Users\Надежда\Desktop\origin_2_fa2c17820ffb753ef0dac400ae4594b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214686"/>
            <a:ext cx="2191699" cy="27860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9176073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071538" y="500042"/>
            <a:ext cx="7772400" cy="50006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Взросление</a:t>
            </a:r>
            <a:r>
              <a:rPr lang="ru-RU" dirty="0" smtClean="0">
                <a:solidFill>
                  <a:srgbClr val="C00000"/>
                </a:solidFill>
              </a:rPr>
              <a:t> </a:t>
            </a:r>
            <a:r>
              <a:rPr lang="ru-RU" b="1" dirty="0" smtClean="0">
                <a:solidFill>
                  <a:srgbClr val="C00000"/>
                </a:solidFill>
              </a:rPr>
              <a:t>главного героя</a:t>
            </a:r>
            <a:endParaRPr lang="ru-RU" dirty="0"/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714348" y="1285860"/>
            <a:ext cx="7786742" cy="485778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 	          </a:t>
            </a:r>
            <a:r>
              <a:rPr lang="ru-RU" sz="2400" b="1" dirty="0" smtClean="0">
                <a:solidFill>
                  <a:schemeClr val="tx1"/>
                </a:solidFill>
              </a:rPr>
              <a:t>6.Самопожертвование ради доброго имени Маши Мироновой.</a:t>
            </a: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                             5.Рискует жизнью ради спасения любимой,     не бросает в беде Савельича.</a:t>
            </a:r>
            <a:r>
              <a:rPr lang="ru-RU" sz="2400" b="1" dirty="0" smtClean="0"/>
              <a:t> </a:t>
            </a:r>
          </a:p>
          <a:p>
            <a:endParaRPr lang="ru-RU" sz="2400" b="1" dirty="0" smtClean="0"/>
          </a:p>
          <a:p>
            <a:r>
              <a:rPr lang="ru-RU" sz="2400" b="1" dirty="0" smtClean="0">
                <a:solidFill>
                  <a:schemeClr val="tx1"/>
                </a:solidFill>
              </a:rPr>
              <a:t>       4.Отказ присягнуть бунтовщику. </a:t>
            </a: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   3.Поединок за честь девушки.</a:t>
            </a: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  2.Благодарность за спасение.        </a:t>
            </a: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1.Уплата долга за проигрыш</a:t>
            </a:r>
            <a:r>
              <a:rPr lang="ru-RU" sz="2400" b="1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91760739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357422" y="857232"/>
            <a:ext cx="6072230" cy="50006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Домашнее задание:</a:t>
            </a:r>
            <a:br>
              <a:rPr lang="ru-RU" b="1" dirty="0" smtClean="0">
                <a:solidFill>
                  <a:srgbClr val="C00000"/>
                </a:solidFill>
              </a:rPr>
            </a:b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3500430" y="1285860"/>
            <a:ext cx="4038600" cy="469742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1. Написать письмо Швабрину</a:t>
            </a:r>
          </a:p>
          <a:p>
            <a:pPr>
              <a:buNone/>
            </a:pPr>
            <a:r>
              <a:rPr lang="ru-RU" dirty="0" smtClean="0">
                <a:solidFill>
                  <a:prstClr val="black"/>
                </a:solidFill>
                <a:ea typeface="+mj-ea"/>
                <a:cs typeface="+mj-cs"/>
              </a:rPr>
              <a:t>2. Составить кластер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3857628"/>
            <a:ext cx="4038600" cy="2268535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3" name="Picture 2" descr="D:\Users\Надежда\Desktop\img12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643174" y="2928934"/>
            <a:ext cx="4038600" cy="3028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9176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14612" y="1071546"/>
            <a:ext cx="5000660" cy="505461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b="1" dirty="0" smtClean="0">
                <a:solidFill>
                  <a:srgbClr val="7030A0"/>
                </a:solidFill>
                <a:latin typeface="Miama Nueva" pitchFamily="2" charset="-52"/>
              </a:rPr>
              <a:t>«Чтение – вот лучшее учение. Следовать за мыслями великого человека – есть самая занимательная наука!»</a:t>
            </a:r>
          </a:p>
          <a:p>
            <a:pPr>
              <a:buNone/>
            </a:pPr>
            <a:r>
              <a:rPr lang="ru-RU" b="1" dirty="0" smtClean="0">
                <a:solidFill>
                  <a:srgbClr val="7030A0"/>
                </a:solidFill>
                <a:latin typeface="Miama Nueva" pitchFamily="2" charset="-52"/>
              </a:rPr>
              <a:t>			А.С.Пушкин</a:t>
            </a:r>
            <a:endParaRPr lang="ru-RU" b="1" dirty="0">
              <a:solidFill>
                <a:srgbClr val="7030A0"/>
              </a:solidFill>
              <a:latin typeface="Miama Nueva" pitchFamily="2" charset="-52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9176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14612" y="1785926"/>
            <a:ext cx="5000660" cy="4340237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sz="8800" b="1" dirty="0" smtClean="0">
                <a:solidFill>
                  <a:srgbClr val="FF0000"/>
                </a:solidFill>
                <a:latin typeface="Monotype Corsiva" pitchFamily="66" charset="0"/>
                <a:ea typeface="DejaVu Serif Condensed" pitchFamily="18" charset="0"/>
                <a:cs typeface="DejaVu Serif Condensed" pitchFamily="18" charset="0"/>
              </a:rPr>
              <a:t>Спасибо за работу!</a:t>
            </a:r>
            <a:endParaRPr lang="ru-RU" sz="8800" b="1" dirty="0">
              <a:solidFill>
                <a:srgbClr val="FF0000"/>
              </a:solidFill>
              <a:latin typeface="Monotype Corsiva" pitchFamily="66" charset="0"/>
              <a:ea typeface="DejaVu Serif Condensed" pitchFamily="18" charset="0"/>
              <a:cs typeface="DejaVu Serif Condensed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291760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250</Words>
  <Application>Microsoft Office PowerPoint</Application>
  <PresentationFormat>Экран (4:3)</PresentationFormat>
  <Paragraphs>83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Урок литературы в 8 классе.  Проблема чести, достоинства, нравственного выбора в повести  А. С. Пушкина «Капитанская дочка» </vt:lpstr>
      <vt:lpstr>   «Душа – Богу,         сердце – женщине,             долг – Отечеству,                честь – никому!».  </vt:lpstr>
      <vt:lpstr> Толковый словарь русского языка  С.И. Ожегова: Честь 1.Достойные уважения и гордости моральные качества человека, его принципы. Дело чести, долг чести. 2.Хорошая незапятнанная репутация, доброе имя. Честь семьи, честь мундира. 3. Целомудрие, непорочность. Девичья честь. 4. Почет, уважение. Воздать честь. </vt:lpstr>
      <vt:lpstr>   Эпиграф     «Береги честь смолоду» </vt:lpstr>
      <vt:lpstr>Цель урока: </vt:lpstr>
      <vt:lpstr> Толковый словарь русского языка  С.И. Ожегова: Честь 1.Достойные уважения и гордости моральные качества человека, его принципы. Дело чести, долг чести. 2.Хорошая незапятнанная репутация, доброе имя. Честь семьи, честь мундира. 3. Целомудрие, непорочность. Девичья честь. 4. Почет, уважение. Воздать честь. </vt:lpstr>
      <vt:lpstr>Взросление главного героя</vt:lpstr>
      <vt:lpstr>Взросление главного героя</vt:lpstr>
      <vt:lpstr>Взросление главного героя</vt:lpstr>
      <vt:lpstr>Взросление главного героя</vt:lpstr>
      <vt:lpstr>Взросление главного героя</vt:lpstr>
      <vt:lpstr>Взросление главного героя</vt:lpstr>
      <vt:lpstr>Домашнее задание: 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pedsovet.su</dc:title>
  <dc:creator>Пашкова Екатерина</dc:creator>
  <cp:lastModifiedBy>Надежда</cp:lastModifiedBy>
  <cp:revision>17</cp:revision>
  <dcterms:created xsi:type="dcterms:W3CDTF">2013-10-16T07:14:49Z</dcterms:created>
  <dcterms:modified xsi:type="dcterms:W3CDTF">2019-12-01T22:02:04Z</dcterms:modified>
</cp:coreProperties>
</file>