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1" r:id="rId5"/>
    <p:sldId id="260" r:id="rId6"/>
    <p:sldId id="264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3" r:id="rId16"/>
    <p:sldId id="265" r:id="rId17"/>
    <p:sldId id="262" r:id="rId18"/>
    <p:sldId id="275" r:id="rId19"/>
    <p:sldId id="263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osapps.mos.ru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3501008"/>
            <a:ext cx="3456384" cy="2139094"/>
          </a:xfrm>
        </p:spPr>
        <p:txBody>
          <a:bodyPr>
            <a:normAutofit/>
          </a:bodyPr>
          <a:lstStyle/>
          <a:p>
            <a:r>
              <a:rPr lang="ru-RU" dirty="0" smtClean="0"/>
              <a:t>Из опыта работы </a:t>
            </a:r>
            <a:r>
              <a:rPr lang="ru-RU" dirty="0" smtClean="0"/>
              <a:t>Васильевой Елены Валентиновны, </a:t>
            </a:r>
            <a:r>
              <a:rPr lang="ru-RU" dirty="0" smtClean="0"/>
              <a:t>учителя русского языка и литературы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46236"/>
              </p:ext>
            </p:extLst>
          </p:nvPr>
        </p:nvGraphicFramePr>
        <p:xfrm>
          <a:off x="1547664" y="1484785"/>
          <a:ext cx="6196013" cy="12568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56831">
                <a:tc>
                  <a:txBody>
                    <a:bodyPr/>
                    <a:lstStyle/>
                    <a:p>
                      <a:pPr marR="101600" algn="ctr">
                        <a:spcAft>
                          <a:spcPts val="0"/>
                        </a:spcAft>
                      </a:pPr>
                      <a:r>
                        <a:rPr lang="ru-RU" sz="1900" b="1" u="none" strike="noStrike" spc="-50" dirty="0">
                          <a:solidFill>
                            <a:srgbClr val="FF0000"/>
                          </a:solidFill>
                          <a:effectLst/>
                        </a:rPr>
                        <a:t>ФОРМИРОВАНИЕ ФУНКЦИОНАЛЬНОЙ</a:t>
                      </a:r>
                      <a:br>
                        <a:rPr lang="ru-RU" sz="1900" b="1" u="none" strike="noStrike" spc="-50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ru-RU" sz="1900" b="1" u="none" strike="noStrike" spc="-50" dirty="0">
                          <a:solidFill>
                            <a:srgbClr val="FF0000"/>
                          </a:solidFill>
                          <a:effectLst/>
                        </a:rPr>
                        <a:t>ГРАМОТНОСТИ ШКОЛЬНИКОВ НА УРОКАХ</a:t>
                      </a:r>
                      <a:br>
                        <a:rPr lang="ru-RU" sz="1900" b="1" u="none" strike="noStrike" spc="-50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ru-RU" sz="1900" b="1" u="none" strike="noStrike" spc="-50" dirty="0">
                          <a:solidFill>
                            <a:srgbClr val="FF0000"/>
                          </a:solidFill>
                          <a:effectLst/>
                        </a:rPr>
                        <a:t>РУССКОГО ЯЗЫКА И ЛИТЕРАТУРЫ</a:t>
                      </a:r>
                      <a:endParaRPr lang="ru-RU" sz="600" b="1" dirty="0">
                        <a:solidFill>
                          <a:srgbClr val="FF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2"/>
          <p:cNvSpPr>
            <a:spLocks noGrp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4" descr="Рисунок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2780928"/>
            <a:ext cx="3812232" cy="285917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16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725899436"/>
              </p:ext>
            </p:extLst>
          </p:nvPr>
        </p:nvGraphicFramePr>
        <p:xfrm>
          <a:off x="4139953" y="2060848"/>
          <a:ext cx="3724523" cy="30963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24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963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>
                          <a:effectLst/>
                        </a:rPr>
                        <a:t>«Функциональная грамотность — способность человека использовать приобретаемые в течение жизни знания для решения широкого диапазона жизненных задач в различных сферах человеческой деятельности, общения и социальных отношений»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Объект 6" descr="image3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2626819" cy="417646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64075" y="3543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546409"/>
              </p:ext>
            </p:extLst>
          </p:nvPr>
        </p:nvGraphicFramePr>
        <p:xfrm>
          <a:off x="4067945" y="4869160"/>
          <a:ext cx="3960440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6830">
                <a:tc>
                  <a:txBody>
                    <a:bodyPr/>
                    <a:lstStyle/>
                    <a:p>
                      <a:pPr algn="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spc="0" dirty="0">
                          <a:effectLst/>
                        </a:rPr>
                        <a:t>А.А. Леонтьев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463675" y="3749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92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27255638"/>
              </p:ext>
            </p:extLst>
          </p:nvPr>
        </p:nvGraphicFramePr>
        <p:xfrm>
          <a:off x="971600" y="692696"/>
          <a:ext cx="3167335" cy="35283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73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28391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2300" b="1" u="none" strike="noStrike" spc="0" dirty="0">
                          <a:effectLst/>
                        </a:rPr>
                        <a:t>ФУНКЦИОНАЛЬНАЯ</a:t>
                      </a:r>
                      <a:endParaRPr lang="ru-RU" sz="1200" b="1" dirty="0">
                        <a:effectLst/>
                      </a:endParaRPr>
                    </a:p>
                    <a:p>
                      <a:pPr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2300" b="1" u="none" strike="noStrike" spc="0" dirty="0">
                          <a:effectLst/>
                        </a:rPr>
                        <a:t>ГРАМОТНОСТЬ</a:t>
                      </a:r>
                      <a:endParaRPr lang="ru-RU" sz="12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298575" y="3595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810555"/>
              </p:ext>
            </p:extLst>
          </p:nvPr>
        </p:nvGraphicFramePr>
        <p:xfrm>
          <a:off x="4301152" y="980728"/>
          <a:ext cx="3799239" cy="46085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9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0851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Читательская грамотность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Математическая грамотность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Естественно-научная грамотность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Компьютерная </a:t>
                      </a:r>
                      <a:r>
                        <a:rPr lang="ru-RU" sz="1800" b="1" u="none" strike="noStrike" spc="0" dirty="0">
                          <a:effectLst/>
                        </a:rPr>
                        <a:t>грамотность Юридическая грамотность Экономическая грамотность Экологическая грамотность </a:t>
                      </a:r>
                      <a:endParaRPr lang="ru-RU" sz="1800" b="1" u="none" strike="noStrike" spc="0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Грамотность </a:t>
                      </a:r>
                      <a:r>
                        <a:rPr lang="ru-RU" sz="1800" b="1" u="none" strike="noStrike" spc="0" dirty="0">
                          <a:effectLst/>
                        </a:rPr>
                        <a:t>в вопросах здоровья </a:t>
                      </a:r>
                      <a:endParaRPr lang="ru-RU" sz="1800" b="1" u="none" strike="noStrike" spc="0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spc="0" dirty="0" smtClean="0">
                          <a:effectLst/>
                        </a:rPr>
                        <a:t>Грамотность </a:t>
                      </a:r>
                      <a:r>
                        <a:rPr lang="ru-RU" sz="1800" b="1" u="none" strike="noStrike" spc="0" dirty="0">
                          <a:effectLst/>
                        </a:rPr>
                        <a:t>в вопросах семейной </a:t>
                      </a:r>
                      <a:r>
                        <a:rPr lang="ru-RU" sz="1800" b="1" u="none" strike="noStrike" spc="0" dirty="0" smtClean="0">
                          <a:effectLst/>
                        </a:rPr>
                        <a:t>жизни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871663" y="2192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Объект 15" descr="image29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730" y="3212976"/>
            <a:ext cx="2017776" cy="2243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1\AppData\Local\Temp\FineReader12.00\media\image51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1279"/>
            <a:ext cx="2312293" cy="1772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830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72826953"/>
              </p:ext>
            </p:extLst>
          </p:nvPr>
        </p:nvGraphicFramePr>
        <p:xfrm>
          <a:off x="1282876" y="1035831"/>
          <a:ext cx="3200400" cy="27111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76878">
                <a:tc>
                  <a:txBody>
                    <a:bodyPr/>
                    <a:lstStyle/>
                    <a:p>
                      <a:pPr marR="4826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strike="noStrike" spc="0" dirty="0">
                          <a:effectLst/>
                        </a:rPr>
                        <a:t>Функциональная грамотность — способность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</a:t>
                      </a:r>
                      <a:endParaRPr lang="ru-RU" sz="1200" b="1" dirty="0">
                        <a:effectLst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strike="noStrike" spc="0" dirty="0">
                          <a:effectLst/>
                        </a:rPr>
                        <a:t>отношений.</a:t>
                      </a:r>
                      <a:endParaRPr lang="ru-RU" sz="12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4007084202"/>
              </p:ext>
            </p:extLst>
          </p:nvPr>
        </p:nvGraphicFramePr>
        <p:xfrm>
          <a:off x="4306874" y="3429000"/>
          <a:ext cx="3796357" cy="2311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63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0454">
                <a:tc>
                  <a:txBody>
                    <a:bodyPr/>
                    <a:lstStyle/>
                    <a:p>
                      <a:pPr marL="203200" algn="just">
                        <a:lnSpc>
                          <a:spcPts val="257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Читательская грамотность — способность человека понимать и использовать письменные тексты, размышлять о них, чтобы достигать своих целей, расширять свои знания и возможности, участвовать в социальной жизни.</a:t>
                      </a:r>
                      <a:endParaRPr lang="ru-RU" sz="7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298575" y="2303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664075" y="27670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age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39454"/>
            <a:ext cx="2834059" cy="1728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image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288" y="4005063"/>
            <a:ext cx="2924175" cy="189547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463675" y="1597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50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ФУНКЦИОНАЛЬНАЯ ГРАМОТНОСТЬ - ОВЛАДЕНИЕ КЛЮЧЕВЫМИ КОМПЕТЕНЦИЯМИ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94386658"/>
              </p:ext>
            </p:extLst>
          </p:nvPr>
        </p:nvGraphicFramePr>
        <p:xfrm>
          <a:off x="971601" y="2060848"/>
          <a:ext cx="3528392" cy="1741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1581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учебно-познавательная </a:t>
                      </a:r>
                      <a:r>
                        <a:rPr lang="ru-RU" sz="1400" b="1" u="none" strike="noStrike" spc="0" dirty="0" smtClean="0">
                          <a:effectLst/>
                        </a:rPr>
                        <a:t>компетенция</a:t>
                      </a:r>
                      <a:r>
                        <a:rPr lang="ru-RU" sz="1400" b="1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400" b="1" u="none" strike="noStrike" spc="0" dirty="0" smtClean="0">
                          <a:effectLst/>
                        </a:rPr>
                        <a:t>предметная</a:t>
                      </a:r>
                      <a:r>
                        <a:rPr lang="ru-RU" sz="1400" b="1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400" b="1" u="none" strike="noStrike" spc="0" dirty="0" smtClean="0">
                          <a:effectLst/>
                        </a:rPr>
                        <a:t>компетенция</a:t>
                      </a:r>
                      <a:r>
                        <a:rPr lang="ru-RU" sz="1400" b="1" u="none" strike="noStrike" spc="0" dirty="0">
                          <a:effectLst/>
                        </a:rPr>
                        <a:t/>
                      </a:r>
                      <a:br>
                        <a:rPr lang="ru-RU" sz="1400" b="1" u="none" strike="noStrike" spc="0" dirty="0">
                          <a:effectLst/>
                        </a:rPr>
                      </a:br>
                      <a:r>
                        <a:rPr lang="ru-RU" sz="1400" b="1" u="none" strike="noStrike" spc="0" dirty="0">
                          <a:effectLst/>
                        </a:rPr>
                        <a:t>ценностно-смысловая компетенция</a:t>
                      </a:r>
                      <a:endParaRPr lang="ru-RU" sz="700" b="1" dirty="0">
                        <a:effectLst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Общекультурная компетенция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7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quarter" idx="14"/>
          </p:nvPr>
        </p:nvGraphicFramePr>
        <p:xfrm>
          <a:off x="4664075" y="3775869"/>
          <a:ext cx="3200400" cy="2375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877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664075" y="3776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396803"/>
              </p:ext>
            </p:extLst>
          </p:nvPr>
        </p:nvGraphicFramePr>
        <p:xfrm>
          <a:off x="4427984" y="2204864"/>
          <a:ext cx="3881412" cy="1800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1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002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87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информационная </a:t>
                      </a:r>
                      <a:r>
                        <a:rPr lang="ru-RU" sz="1400" b="1" u="none" strike="noStrike" spc="0" dirty="0" smtClean="0">
                          <a:effectLst/>
                        </a:rPr>
                        <a:t>компетенция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1870"/>
                        </a:spcAft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коммуникативная компетенция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1870"/>
                        </a:spcAft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социально-трудовая компетенция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1870"/>
                        </a:spcAft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личностная </a:t>
                      </a:r>
                      <a:r>
                        <a:rPr lang="ru-RU" sz="1400" b="1" u="none" strike="noStrike" spc="0" dirty="0">
                          <a:effectLst/>
                        </a:rPr>
                        <a:t>компетенция (самосовершенствование)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081213" y="2454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459116"/>
              </p:ext>
            </p:extLst>
          </p:nvPr>
        </p:nvGraphicFramePr>
        <p:xfrm>
          <a:off x="1463675" y="3604179"/>
          <a:ext cx="6196013" cy="899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3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4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0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7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1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 gridSpan="2">
                  <a:txBody>
                    <a:bodyPr/>
                    <a:lstStyle/>
                    <a:p>
                      <a:pPr marL="101600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</a:rPr>
                        <a:t>Функционально грамотная личность</a:t>
                      </a:r>
                      <a:endParaRPr lang="ru-RU" sz="500">
                        <a:effectLst/>
                        <a:latin typeface="Arial"/>
                        <a:ea typeface="Arial"/>
                      </a:endParaRPr>
                    </a:p>
                  </a:txBody>
                  <a:tcPr marL="4288" marR="42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dirty="0"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852358"/>
              </p:ext>
            </p:extLst>
          </p:nvPr>
        </p:nvGraphicFramePr>
        <p:xfrm>
          <a:off x="1463675" y="3604179"/>
          <a:ext cx="6196013" cy="899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3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4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0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7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1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dirty="0"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 gridSpan="2">
                  <a:txBody>
                    <a:bodyPr/>
                    <a:lstStyle/>
                    <a:p>
                      <a:pPr marL="101600"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solidFill>
                            <a:schemeClr val="tx1"/>
                          </a:solidFill>
                          <a:effectLst/>
                        </a:rPr>
                        <a:t>Функционально грамотная личность</a:t>
                      </a:r>
                      <a:endParaRPr lang="ru-RU" sz="50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288" marR="42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dirty="0"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dirty="0"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>
                          <a:effectLst/>
                        </a:rPr>
                        <a:t> 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dirty="0"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288" marR="428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Rectangle 214"/>
          <p:cNvSpPr>
            <a:spLocks noChangeArrowheads="1"/>
          </p:cNvSpPr>
          <p:nvPr/>
        </p:nvSpPr>
        <p:spPr bwMode="auto">
          <a:xfrm>
            <a:off x="1033145" y="4149080"/>
            <a:ext cx="2898775" cy="545465"/>
          </a:xfrm>
          <a:prstGeom prst="rect">
            <a:avLst/>
          </a:prstGeom>
          <a:solidFill>
            <a:srgbClr val="8599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ts val="1700"/>
              </a:lnSpc>
              <a:spcAft>
                <a:spcPts val="0"/>
              </a:spcAft>
            </a:pPr>
            <a:r>
              <a:rPr lang="ru-RU" dirty="0"/>
              <a:t>Человек познающий</a:t>
            </a:r>
            <a:endParaRPr lang="ru-RU" sz="1400" dirty="0">
              <a:solidFill>
                <a:srgbClr val="000000"/>
              </a:solidFill>
              <a:latin typeface="Arial Unicode MS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1463675" y="3813175"/>
            <a:ext cx="9144000" cy="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28528" tIns="228528" rIns="228528" bIns="22852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kumimoji="0" lang="ru-RU" altLang="ru-RU" sz="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213"/>
          <p:cNvSpPr>
            <a:spLocks noChangeArrowheads="1"/>
          </p:cNvSpPr>
          <p:nvPr/>
        </p:nvSpPr>
        <p:spPr bwMode="auto">
          <a:xfrm>
            <a:off x="2574607" y="4935320"/>
            <a:ext cx="4178935" cy="548640"/>
          </a:xfrm>
          <a:prstGeom prst="rect">
            <a:avLst/>
          </a:prstGeom>
          <a:solidFill>
            <a:srgbClr val="8599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ts val="1700"/>
              </a:lnSpc>
              <a:spcAft>
                <a:spcPts val="0"/>
              </a:spcAft>
            </a:pPr>
            <a:r>
              <a:rPr lang="ru-RU" dirty="0"/>
              <a:t>Человек, умеющий жить среди людей</a:t>
            </a:r>
            <a:endParaRPr lang="ru-RU" sz="1400" dirty="0">
              <a:solidFill>
                <a:srgbClr val="000000"/>
              </a:solidFill>
              <a:latin typeface="Arial Unicode MS"/>
            </a:endParaRPr>
          </a:p>
        </p:txBody>
      </p:sp>
      <p:sp>
        <p:nvSpPr>
          <p:cNvPr id="18" name="Rectangle 212"/>
          <p:cNvSpPr>
            <a:spLocks noChangeArrowheads="1"/>
          </p:cNvSpPr>
          <p:nvPr/>
        </p:nvSpPr>
        <p:spPr bwMode="auto">
          <a:xfrm>
            <a:off x="5304154" y="4221088"/>
            <a:ext cx="2898775" cy="545465"/>
          </a:xfrm>
          <a:prstGeom prst="rect">
            <a:avLst/>
          </a:prstGeom>
          <a:solidFill>
            <a:srgbClr val="8599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ts val="1700"/>
              </a:lnSpc>
            </a:pPr>
            <a:r>
              <a:rPr lang="ru-RU" dirty="0"/>
              <a:t>Человек самостоятельный</a:t>
            </a:r>
            <a:endParaRPr lang="ru-RU" sz="1400" dirty="0">
              <a:solidFill>
                <a:srgbClr val="000000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59760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Способы, средства, инструменты измерения результатов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971600" y="1352550"/>
            <a:ext cx="3524200" cy="472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/>
              <a:t>При разработке инструментария будет выдержана следующая идеология</a:t>
            </a:r>
            <a:r>
              <a:rPr lang="ru-RU" sz="1600" dirty="0"/>
              <a:t>:</a:t>
            </a:r>
          </a:p>
          <a:p>
            <a:pPr marL="0" indent="0">
              <a:buNone/>
            </a:pPr>
            <a:r>
              <a:rPr lang="ru-RU" sz="1600" dirty="0" smtClean="0"/>
              <a:t>Читательская грамотность, проявляющаяся в осознании непрерывных </a:t>
            </a:r>
            <a:r>
              <a:rPr lang="ru-RU" sz="1600" dirty="0"/>
              <a:t>(сплошных) текстов – включая литературные тексты – </a:t>
            </a:r>
            <a:r>
              <a:rPr lang="ru-RU" sz="1600" dirty="0" smtClean="0"/>
              <a:t>остается ценной</a:t>
            </a:r>
            <a:r>
              <a:rPr lang="ru-RU" sz="1600" dirty="0"/>
              <a:t>.</a:t>
            </a:r>
          </a:p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763270276"/>
              </p:ext>
            </p:extLst>
          </p:nvPr>
        </p:nvGraphicFramePr>
        <p:xfrm>
          <a:off x="4181474" y="1484784"/>
          <a:ext cx="3971407" cy="648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1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1">
                <a:tc>
                  <a:txBody>
                    <a:bodyPr/>
                    <a:lstStyle/>
                    <a:p>
                      <a:pPr algn="ctr">
                        <a:lnSpc>
                          <a:spcPts val="3900"/>
                        </a:lnSpc>
                        <a:spcAft>
                          <a:spcPts val="0"/>
                        </a:spcAft>
                      </a:pPr>
                      <a:r>
                        <a:rPr lang="ru-RU" sz="2000" u="none" strike="noStrike" spc="0" dirty="0">
                          <a:effectLst/>
                        </a:rPr>
                        <a:t>Читательские умения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648200" y="3714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1\AppData\Local\Temp\FineReader12.00\media\image20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2058"/>
            <a:ext cx="1465510" cy="206786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063242"/>
              </p:ext>
            </p:extLst>
          </p:nvPr>
        </p:nvGraphicFramePr>
        <p:xfrm>
          <a:off x="1858491" y="3742604"/>
          <a:ext cx="2322984" cy="3349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2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4937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2400" u="none" strike="noStrike" spc="0" dirty="0">
                          <a:effectLst/>
                        </a:rPr>
                        <a:t>Опора на текст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04800" y="3652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075564"/>
              </p:ext>
            </p:extLst>
          </p:nvPr>
        </p:nvGraphicFramePr>
        <p:xfrm>
          <a:off x="5918728" y="3234891"/>
          <a:ext cx="2362623" cy="1054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626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4419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Aft>
                          <a:spcPts val="470"/>
                        </a:spcAft>
                      </a:pPr>
                      <a:r>
                        <a:rPr lang="ru-RU" sz="2400" u="none" strike="noStrike" spc="0" dirty="0">
                          <a:effectLst/>
                        </a:rPr>
                        <a:t>Опора на</a:t>
                      </a:r>
                      <a:endParaRPr lang="ru-RU" sz="2400" dirty="0">
                        <a:effectLst/>
                      </a:endParaRPr>
                    </a:p>
                    <a:p>
                      <a:pPr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2400" u="none" strike="noStrike" spc="0" dirty="0" err="1">
                          <a:effectLst/>
                        </a:rPr>
                        <a:t>внетекстовое</a:t>
                      </a:r>
                      <a:r>
                        <a:rPr lang="ru-RU" sz="2400" u="none" strike="noStrike" spc="0" dirty="0">
                          <a:effectLst/>
                        </a:rPr>
                        <a:t> знание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971800" y="34083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864260"/>
              </p:ext>
            </p:extLst>
          </p:nvPr>
        </p:nvGraphicFramePr>
        <p:xfrm>
          <a:off x="971600" y="4509120"/>
          <a:ext cx="1368152" cy="132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>
                        <a:lnSpc>
                          <a:spcPts val="2735"/>
                        </a:lnSpc>
                        <a:spcAft>
                          <a:spcPts val="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1. найти и</a:t>
                      </a:r>
                      <a:br>
                        <a:rPr lang="ru-RU" sz="2300" u="none" strike="noStrike" spc="0" dirty="0">
                          <a:effectLst/>
                        </a:rPr>
                      </a:br>
                      <a:r>
                        <a:rPr lang="ru-RU" sz="2300" u="none" strike="noStrike" spc="0" dirty="0">
                          <a:effectLst/>
                        </a:rPr>
                        <a:t>извлечь</a:t>
                      </a:r>
                      <a:endParaRPr lang="ru-RU" sz="1200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100" u="none" strike="noStrike" spc="0" dirty="0">
                          <a:effectLst/>
                        </a:rPr>
                        <a:t>(информацию)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724275" y="3265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909721"/>
              </p:ext>
            </p:extLst>
          </p:nvPr>
        </p:nvGraphicFramePr>
        <p:xfrm>
          <a:off x="2699792" y="4509120"/>
          <a:ext cx="2661469" cy="13913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1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91323">
                <a:tc>
                  <a:txBody>
                    <a:bodyPr/>
                    <a:lstStyle/>
                    <a:p>
                      <a:pPr algn="just">
                        <a:lnSpc>
                          <a:spcPts val="2760"/>
                        </a:lnSpc>
                        <a:spcAft>
                          <a:spcPts val="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2. интегрировать и интерпретировать</a:t>
                      </a:r>
                      <a:endParaRPr lang="ru-RU" sz="1200" dirty="0">
                        <a:effectLst/>
                      </a:endParaRPr>
                    </a:p>
                    <a:p>
                      <a:pPr algn="just">
                        <a:lnSpc>
                          <a:spcPts val="2760"/>
                        </a:lnSpc>
                        <a:spcAft>
                          <a:spcPts val="0"/>
                        </a:spcAft>
                      </a:pPr>
                      <a:r>
                        <a:rPr lang="ru-RU" sz="2100" u="none" strike="noStrike" spc="0" dirty="0">
                          <a:effectLst/>
                        </a:rPr>
                        <a:t>(сообщения текста)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3338513" y="32591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674512"/>
              </p:ext>
            </p:extLst>
          </p:nvPr>
        </p:nvGraphicFramePr>
        <p:xfrm>
          <a:off x="5687165" y="4509120"/>
          <a:ext cx="2699395" cy="6562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9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6208"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3. осмыслить и оценить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304800" y="3671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95001"/>
              </p:ext>
            </p:extLst>
          </p:nvPr>
        </p:nvGraphicFramePr>
        <p:xfrm>
          <a:off x="5436096" y="5445224"/>
          <a:ext cx="1897757" cy="695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97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Aft>
                          <a:spcPts val="28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содержание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текста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3843338" y="3468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234621"/>
              </p:ext>
            </p:extLst>
          </p:nvPr>
        </p:nvGraphicFramePr>
        <p:xfrm>
          <a:off x="7362825" y="5445224"/>
          <a:ext cx="933450" cy="7048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3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485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Aft>
                          <a:spcPts val="28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форму</a:t>
                      </a:r>
                      <a:endParaRPr lang="ru-RU" sz="12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ru-RU" sz="2300" u="none" strike="noStrike" spc="0" dirty="0">
                          <a:effectLst/>
                        </a:rPr>
                        <a:t>текста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4181475" y="3465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26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>Ключевые умения работы с текстом</a:t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1844824"/>
            <a:ext cx="3488432" cy="4104456"/>
          </a:xfrm>
        </p:spPr>
        <p:txBody>
          <a:bodyPr>
            <a:normAutofit fontScale="62500" lnSpcReduction="20000"/>
          </a:bodyPr>
          <a:lstStyle/>
          <a:p>
            <a:pPr fontAlgn="t"/>
            <a:r>
              <a:rPr lang="ru-RU" b="1" dirty="0" smtClean="0"/>
              <a:t>умение </a:t>
            </a:r>
            <a:r>
              <a:rPr lang="ru-RU" b="1" dirty="0"/>
              <a:t>найти связь предложений в тексте;</a:t>
            </a:r>
          </a:p>
          <a:p>
            <a:pPr fontAlgn="t"/>
            <a:r>
              <a:rPr lang="ru-RU" b="1" dirty="0"/>
              <a:t>умение анализировать структуру текста;</a:t>
            </a:r>
          </a:p>
          <a:p>
            <a:pPr fontAlgn="t"/>
            <a:r>
              <a:rPr lang="ru-RU" b="1" dirty="0"/>
              <a:t>умение вычленить главную информацию в тексте;</a:t>
            </a:r>
          </a:p>
          <a:p>
            <a:pPr fontAlgn="t"/>
            <a:r>
              <a:rPr lang="ru-RU" b="1" dirty="0"/>
              <a:t>умение работать с неявно заданной информацией;</a:t>
            </a:r>
          </a:p>
          <a:p>
            <a:pPr fontAlgn="t"/>
            <a:r>
              <a:rPr lang="ru-RU" b="1" dirty="0"/>
              <a:t>умение проанализировать информацию или условия задачи;</a:t>
            </a:r>
          </a:p>
          <a:p>
            <a:pPr fontAlgn="t"/>
            <a:r>
              <a:rPr lang="ru-RU" b="1" dirty="0"/>
              <a:t>умение оценивать достаточность представленной информации;</a:t>
            </a:r>
          </a:p>
          <a:p>
            <a:pPr fontAlgn="t"/>
            <a:r>
              <a:rPr lang="ru-RU" b="1" dirty="0"/>
              <a:t>умение извлечь необходимую информацию для ответа на вопрос;</a:t>
            </a:r>
          </a:p>
          <a:p>
            <a:pPr fontAlgn="t"/>
            <a:r>
              <a:rPr lang="ru-RU" b="1" dirty="0"/>
              <a:t>умение устно и письменно осмыслять и оценивать полученную информацию.</a:t>
            </a:r>
          </a:p>
          <a:p>
            <a:endParaRPr lang="ru-RU" b="1" dirty="0"/>
          </a:p>
        </p:txBody>
      </p:sp>
      <p:pic>
        <p:nvPicPr>
          <p:cNvPr id="5" name="Объект 4" descr="image28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844824"/>
            <a:ext cx="4032448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182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Объект 1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74462404"/>
              </p:ext>
            </p:extLst>
          </p:nvPr>
        </p:nvGraphicFramePr>
        <p:xfrm>
          <a:off x="1475656" y="2276872"/>
          <a:ext cx="4425702" cy="4194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25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420">
                <a:tc>
                  <a:txBody>
                    <a:bodyPr/>
                    <a:lstStyle/>
                    <a:p>
                      <a:pPr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Постановка вопросов к тексту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6" name="Объект 15" descr="image29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420888"/>
            <a:ext cx="2017776" cy="2243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930728"/>
              </p:ext>
            </p:extLst>
          </p:nvPr>
        </p:nvGraphicFramePr>
        <p:xfrm>
          <a:off x="899592" y="3425825"/>
          <a:ext cx="5256584" cy="66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6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9239">
                <a:tc>
                  <a:txBody>
                    <a:bodyPr/>
                    <a:lstStyle/>
                    <a:p>
                      <a:pPr marL="787400"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Представление текста в виде графической схемы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396242"/>
              </p:ext>
            </p:extLst>
          </p:nvPr>
        </p:nvGraphicFramePr>
        <p:xfrm>
          <a:off x="923107" y="4077072"/>
          <a:ext cx="5112568" cy="420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2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0117">
                <a:tc>
                  <a:txBody>
                    <a:bodyPr/>
                    <a:lstStyle/>
                    <a:p>
                      <a:pPr marL="787400"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Составление плана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250052"/>
              </p:ext>
            </p:extLst>
          </p:nvPr>
        </p:nvGraphicFramePr>
        <p:xfrm>
          <a:off x="1484782" y="2636912"/>
          <a:ext cx="4743402" cy="685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43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7182">
                <a:tc>
                  <a:txBody>
                    <a:bodyPr/>
                    <a:lstStyle/>
                    <a:p>
                      <a:pPr indent="-279400" algn="l">
                        <a:lnSpc>
                          <a:spcPts val="2600"/>
                        </a:lnSpc>
                        <a:spcAft>
                          <a:spcPts val="160"/>
                        </a:spcAft>
                      </a:pPr>
                      <a:r>
                        <a:rPr lang="ru-RU" sz="1900" dirty="0">
                          <a:effectLst/>
                        </a:rPr>
                        <a:t>Составление сводной таблицы</a:t>
                      </a:r>
                    </a:p>
                    <a:p>
                      <a:pPr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effectLst/>
                        </a:rPr>
                        <a:t>Представление текста в форме тезисов</a:t>
                      </a:r>
                      <a:endParaRPr lang="ru-RU" sz="19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1" name="Rectangle 6"/>
          <p:cNvSpPr>
            <a:spLocks noChangeArrowheads="1"/>
          </p:cNvSpPr>
          <p:nvPr/>
        </p:nvSpPr>
        <p:spPr bwMode="auto">
          <a:xfrm>
            <a:off x="1463675" y="3578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7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171" name="Таблица 71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086650"/>
              </p:ext>
            </p:extLst>
          </p:nvPr>
        </p:nvGraphicFramePr>
        <p:xfrm>
          <a:off x="1259632" y="4509120"/>
          <a:ext cx="6196013" cy="3009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508000"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Комментированное чтение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172" name="Rectangle 8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173" name="Таблица 71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620766"/>
              </p:ext>
            </p:extLst>
          </p:nvPr>
        </p:nvGraphicFramePr>
        <p:xfrm>
          <a:off x="1475656" y="5013176"/>
          <a:ext cx="6170890" cy="3009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0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-279400" algn="l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Логическое запоминание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174" name="Rectangle 9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175" name="Таблица 71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564419"/>
              </p:ext>
            </p:extLst>
          </p:nvPr>
        </p:nvGraphicFramePr>
        <p:xfrm>
          <a:off x="1463675" y="1052736"/>
          <a:ext cx="6196013" cy="4124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4654">
                <a:tc>
                  <a:txBody>
                    <a:bodyPr/>
                    <a:lstStyle/>
                    <a:p>
                      <a:pPr marR="520700" algn="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ru-RU" sz="2600" u="none" strike="noStrike" spc="-50" dirty="0">
                          <a:effectLst/>
                        </a:rPr>
                        <a:t>Приёмы осмысления текста</a:t>
                      </a:r>
                      <a:endParaRPr lang="ru-RU" sz="9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176" name="Rectangle 10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9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3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7346826" cy="388843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633145"/>
              </p:ext>
            </p:extLst>
          </p:nvPr>
        </p:nvGraphicFramePr>
        <p:xfrm>
          <a:off x="1475656" y="836712"/>
          <a:ext cx="6196013" cy="1092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4300"/>
                        </a:lnSpc>
                        <a:spcAft>
                          <a:spcPts val="0"/>
                        </a:spcAft>
                      </a:pPr>
                      <a:r>
                        <a:rPr lang="ru-RU" sz="4300" u="none" strike="noStrike" spc="0" dirty="0">
                          <a:effectLst/>
                        </a:rPr>
                        <a:t>Поиск и осмысление информации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age3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42268"/>
            <a:ext cx="1790700" cy="1781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563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912190"/>
              </p:ext>
            </p:extLst>
          </p:nvPr>
        </p:nvGraphicFramePr>
        <p:xfrm>
          <a:off x="971600" y="2968624"/>
          <a:ext cx="6984775" cy="2476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5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7780">
                <a:tc>
                  <a:txBody>
                    <a:bodyPr/>
                    <a:lstStyle/>
                    <a:p>
                      <a:pPr marL="127000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</a:rPr>
                        <a:t>V (галочка)</a:t>
                      </a:r>
                      <a:endParaRPr lang="ru-RU" sz="4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известно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295">
                <a:tc>
                  <a:txBody>
                    <a:bodyPr/>
                    <a:lstStyle/>
                    <a:p>
                      <a:pPr marL="127000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</a:rPr>
                        <a:t>— (минус)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противоречит представлению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620">
                <a:tc>
                  <a:txBody>
                    <a:bodyPr/>
                    <a:lstStyle/>
                    <a:p>
                      <a:pPr marL="1270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+ </a:t>
                      </a:r>
                      <a:r>
                        <a:rPr lang="ru-RU" sz="1600" spc="0">
                          <a:effectLst/>
                        </a:rPr>
                        <a:t>(плюс)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</a:rPr>
                        <a:t>является интересным и неожиданным</a:t>
                      </a:r>
                      <a:endParaRPr lang="ru-RU" sz="4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620">
                <a:tc>
                  <a:txBody>
                    <a:bodyPr/>
                    <a:lstStyle/>
                    <a:p>
                      <a:pPr marL="1270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! </a:t>
                      </a:r>
                      <a:r>
                        <a:rPr lang="ru-RU" sz="1600" spc="0">
                          <a:effectLst/>
                        </a:rPr>
                        <a:t>(воскл. знак)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понравилось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3285">
                <a:tc>
                  <a:txBody>
                    <a:bodyPr/>
                    <a:lstStyle/>
                    <a:p>
                      <a:pPr marL="1270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</a:rPr>
                        <a:t>? </a:t>
                      </a:r>
                      <a:r>
                        <a:rPr lang="ru-RU" sz="1600" spc="0">
                          <a:effectLst/>
                        </a:rPr>
                        <a:t>(вопрос)</a:t>
                      </a:r>
                      <a:endParaRPr lang="ru-RU" sz="40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</a:rPr>
                        <a:t>желание узнать больше</a:t>
                      </a:r>
                      <a:endParaRPr lang="ru-RU" sz="4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3856" marR="3856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978238"/>
              </p:ext>
            </p:extLst>
          </p:nvPr>
        </p:nvGraphicFramePr>
        <p:xfrm>
          <a:off x="1331640" y="1124744"/>
          <a:ext cx="6624736" cy="5040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24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3000" u="none" strike="noStrike" spc="0" dirty="0">
                          <a:effectLst/>
                        </a:rPr>
                        <a:t>«</a:t>
                      </a:r>
                      <a:r>
                        <a:rPr lang="ru-RU" sz="3000" u="none" strike="noStrike" spc="0" dirty="0" err="1">
                          <a:effectLst/>
                        </a:rPr>
                        <a:t>Инсерт</a:t>
                      </a:r>
                      <a:r>
                        <a:rPr lang="ru-RU" sz="3000" u="none" strike="noStrike" spc="0" dirty="0">
                          <a:effectLst/>
                        </a:rPr>
                        <a:t>» - заметки на полях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image3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67" y="1484784"/>
            <a:ext cx="1133475" cy="157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mage3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1571625" cy="1495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101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1208" y="105273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Двойной дневник</a:t>
            </a:r>
            <a:br>
              <a:rPr lang="ru-RU" sz="3600" b="1" dirty="0" smtClean="0"/>
            </a:br>
            <a:r>
              <a:rPr lang="ru-RU" sz="3600" dirty="0"/>
              <a:t>Заполните таблицу своими наблюдениями:</a:t>
            </a:r>
            <a:r>
              <a:rPr lang="ru-RU" sz="3600" dirty="0">
                <a:solidFill>
                  <a:srgbClr val="000000"/>
                </a:solidFill>
                <a:latin typeface="Arial Unicode MS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Arial Unicode MS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63675" y="3536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948673"/>
              </p:ext>
            </p:extLst>
          </p:nvPr>
        </p:nvGraphicFramePr>
        <p:xfrm>
          <a:off x="971600" y="2852936"/>
          <a:ext cx="7344815" cy="24222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3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1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marL="927100" indent="-5588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500" b="1" spc="0" dirty="0">
                          <a:solidFill>
                            <a:schemeClr val="tx1"/>
                          </a:solidFill>
                          <a:effectLst/>
                        </a:rPr>
                        <a:t>Что привлекло мое внимание в тексте? Ключевые слова (понятия, даты и т.д.)</a:t>
                      </a:r>
                      <a:endParaRPr lang="ru-RU" sz="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3551" marR="3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ru-RU" sz="1500" b="1" spc="0" dirty="0">
                          <a:solidFill>
                            <a:schemeClr val="tx1"/>
                          </a:solidFill>
                          <a:effectLst/>
                        </a:rPr>
                        <a:t>Мои комментарии</a:t>
                      </a:r>
                      <a:endParaRPr lang="ru-RU" sz="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3551" marR="355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41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700" b="1" dirty="0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3551" marR="35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3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700" b="1" dirty="0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3551" marR="355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 descr="image3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84784"/>
            <a:ext cx="1427609" cy="1351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616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Сюжетная таблица</a:t>
            </a:r>
            <a:endParaRPr lang="ru-RU" sz="3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625599"/>
              </p:ext>
            </p:extLst>
          </p:nvPr>
        </p:nvGraphicFramePr>
        <p:xfrm>
          <a:off x="1598844" y="2144490"/>
          <a:ext cx="6196012" cy="1224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30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7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2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2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01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4787">
                <a:tc>
                  <a:txBody>
                    <a:bodyPr/>
                    <a:lstStyle/>
                    <a:p>
                      <a:pPr marL="889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2300" b="0" spc="0" dirty="0">
                          <a:solidFill>
                            <a:schemeClr val="tx1"/>
                          </a:solidFill>
                          <a:effectLst/>
                        </a:rPr>
                        <a:t>Кто?</a:t>
                      </a:r>
                      <a:endParaRPr lang="ru-RU" sz="5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2300" b="0" spc="0" dirty="0">
                          <a:solidFill>
                            <a:schemeClr val="tx1"/>
                          </a:solidFill>
                          <a:effectLst/>
                        </a:rPr>
                        <a:t>Что?</a:t>
                      </a:r>
                      <a:endParaRPr lang="ru-RU" sz="5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2300" b="0" spc="0" dirty="0">
                          <a:solidFill>
                            <a:schemeClr val="tx1"/>
                          </a:solidFill>
                          <a:effectLst/>
                        </a:rPr>
                        <a:t>Когда?</a:t>
                      </a:r>
                      <a:endParaRPr lang="ru-RU" sz="5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 marL="342900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2300" b="0" spc="0" dirty="0">
                          <a:solidFill>
                            <a:schemeClr val="tx1"/>
                          </a:solidFill>
                          <a:effectLst/>
                        </a:rPr>
                        <a:t>Где?</a:t>
                      </a:r>
                      <a:endParaRPr lang="ru-RU" sz="5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2300" b="0" spc="0" dirty="0">
                          <a:solidFill>
                            <a:schemeClr val="tx1"/>
                          </a:solidFill>
                          <a:effectLst/>
                        </a:rPr>
                        <a:t>Почему?</a:t>
                      </a:r>
                      <a:endParaRPr lang="ru-RU" sz="5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835" marR="48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3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9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9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9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 </a:t>
                      </a:r>
                      <a:endParaRPr lang="ru-RU" sz="9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835" marR="48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 </a:t>
                      </a:r>
                      <a:endParaRPr lang="ru-RU" sz="9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4835" marR="48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646793"/>
              </p:ext>
            </p:extLst>
          </p:nvPr>
        </p:nvGraphicFramePr>
        <p:xfrm>
          <a:off x="1448930" y="3425825"/>
          <a:ext cx="6196013" cy="330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2600" u="none" strike="noStrike" spc="0" dirty="0">
                          <a:effectLst/>
                        </a:rPr>
                        <a:t>Таблица-синтез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63675" y="3756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839522"/>
              </p:ext>
            </p:extLst>
          </p:nvPr>
        </p:nvGraphicFramePr>
        <p:xfrm>
          <a:off x="1463675" y="3933056"/>
          <a:ext cx="6196013" cy="22103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1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51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9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1861">
                <a:tc>
                  <a:txBody>
                    <a:bodyPr/>
                    <a:lstStyle/>
                    <a:p>
                      <a:pPr marL="330200">
                        <a:lnSpc>
                          <a:spcPts val="2880"/>
                        </a:lnSpc>
                        <a:spcAft>
                          <a:spcPts val="0"/>
                        </a:spcAft>
                      </a:pPr>
                      <a:r>
                        <a:rPr lang="ru-RU" sz="1700" b="1" spc="0" dirty="0">
                          <a:solidFill>
                            <a:schemeClr val="tx1"/>
                          </a:solidFill>
                          <a:effectLst/>
                        </a:rPr>
                        <a:t>Ключевые слова (моменты) текста</a:t>
                      </a:r>
                      <a:endParaRPr lang="ru-RU" sz="5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623" marR="4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Aft>
                          <a:spcPts val="0"/>
                        </a:spcAft>
                      </a:pPr>
                      <a:r>
                        <a:rPr lang="ru-RU" sz="1700" b="1" spc="0" dirty="0">
                          <a:solidFill>
                            <a:schemeClr val="tx1"/>
                          </a:solidFill>
                          <a:effectLst/>
                        </a:rPr>
                        <a:t>Выписки из текста (связанные с ключевыми словами)</a:t>
                      </a:r>
                      <a:endParaRPr lang="ru-RU" sz="5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623" marR="462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Aft>
                          <a:spcPts val="300"/>
                        </a:spcAft>
                      </a:pPr>
                      <a:r>
                        <a:rPr lang="ru-RU" sz="1700" b="1" spc="0" dirty="0">
                          <a:solidFill>
                            <a:schemeClr val="tx1"/>
                          </a:solidFill>
                          <a:effectLst/>
                        </a:rPr>
                        <a:t>Почему эта цитата важна (мысли,</a:t>
                      </a:r>
                      <a:endParaRPr lang="ru-RU" sz="5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ts val="23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700" b="1" spc="0" dirty="0">
                          <a:solidFill>
                            <a:schemeClr val="tx1"/>
                          </a:solidFill>
                          <a:effectLst/>
                        </a:rPr>
                        <a:t>рассуждения)</a:t>
                      </a:r>
                      <a:endParaRPr lang="ru-RU" sz="5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4623" marR="4623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9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900" b="1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4623" marR="46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900" b="1" dirty="0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4623" marR="462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900" b="1" dirty="0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4623" marR="462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 descr="image3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1442268" cy="1451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mage3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73216"/>
            <a:ext cx="1152525" cy="733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639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48541"/>
            <a:ext cx="6965245" cy="6202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«Ромашка </a:t>
            </a:r>
            <a:r>
              <a:rPr lang="ru-RU" dirty="0" err="1" smtClean="0"/>
              <a:t>Блума</a:t>
            </a:r>
            <a:r>
              <a:rPr lang="ru-RU" dirty="0" smtClean="0"/>
              <a:t>»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447429"/>
              </p:ext>
            </p:extLst>
          </p:nvPr>
        </p:nvGraphicFramePr>
        <p:xfrm>
          <a:off x="3146228" y="1412776"/>
          <a:ext cx="5242195" cy="4896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42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96544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2400"/>
                        </a:lnSpc>
                        <a:spcAft>
                          <a:spcPts val="116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4798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Простой вопрос: Какие сочетания слов называются фразеологизмами?</a:t>
                      </a:r>
                      <a:endParaRPr lang="ru-RU" sz="900" u="none" strike="noStrike" spc="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ts val="2450"/>
                        </a:lnSpc>
                        <a:spcAft>
                          <a:spcPts val="124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4798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Уточняющий вопрос: В прямом или в переносном значении употребляются слова во фразеологизмах?</a:t>
                      </a:r>
                      <a:endParaRPr lang="ru-RU" sz="900" u="none" strike="noStrike" spc="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ts val="2400"/>
                        </a:lnSpc>
                        <a:spcAft>
                          <a:spcPts val="120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0099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Интерпретационный вопрос: Почему фразеологизмы имеются во всех развитых языках мира?</a:t>
                      </a:r>
                      <a:endParaRPr lang="ru-RU" sz="900" u="none" strike="noStrike" spc="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ts val="2400"/>
                        </a:lnSpc>
                        <a:spcAft>
                          <a:spcPts val="118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0099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Творческий вопрос: Что произошло бы, если бы фразеологизмы исчезли из языка?</a:t>
                      </a:r>
                      <a:endParaRPr lang="ru-RU" sz="900" u="none" strike="noStrike" spc="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ts val="2425"/>
                        </a:lnSpc>
                        <a:spcAft>
                          <a:spcPts val="122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4798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Оценочный вопрос: Как вы думаете, хорошо или плохо, что в языке есть фразеологические обороты?</a:t>
                      </a:r>
                      <a:endParaRPr lang="ru-RU" sz="900" u="none" strike="noStrike" spc="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ts val="24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+mj-lt"/>
                        <a:buAutoNum type="arabicPeriod"/>
                        <a:tabLst>
                          <a:tab pos="347980" algn="l"/>
                        </a:tabLst>
                      </a:pPr>
                      <a:r>
                        <a:rPr lang="ru-RU" sz="1500" u="none" strike="noStrike" spc="0" dirty="0">
                          <a:effectLst/>
                        </a:rPr>
                        <a:t>Практический вопрос: В обычной жизни вы и ваши близкие употребляете фразеологизмы? Если да, то в каких ситуациях?</a:t>
                      </a:r>
                      <a:endParaRPr lang="ru-RU" sz="900" u="none" strike="noStrike" spc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63675" y="1851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image3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51025"/>
            <a:ext cx="2232248" cy="33061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930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77688" y="401396"/>
            <a:ext cx="8686800" cy="84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7523" y="566428"/>
            <a:ext cx="8568952" cy="64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и систематизация информации</a:t>
            </a:r>
          </a:p>
        </p:txBody>
      </p:sp>
      <p:pic>
        <p:nvPicPr>
          <p:cNvPr id="9" name="Объект 8" descr="C:\Users\1\AppData\Local\Temp\FineReader12.00\media\image38.jpeg"/>
          <p:cNvPicPr>
            <a:picLocks noGrp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3528392" cy="439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mage3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68760"/>
            <a:ext cx="2809875" cy="4886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413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Денотатный</a:t>
            </a:r>
            <a:r>
              <a:rPr lang="ru-RU" dirty="0" smtClean="0"/>
              <a:t>	 граф</a:t>
            </a:r>
            <a:endParaRPr lang="ru-RU" dirty="0"/>
          </a:p>
        </p:txBody>
      </p:sp>
      <p:pic>
        <p:nvPicPr>
          <p:cNvPr id="3" name="Объект 9" descr="C:\Users\1\AppData\Local\Temp\FineReader12.00\media\image43.jpe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7416823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370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539" y="388648"/>
            <a:ext cx="8686800" cy="841248"/>
          </a:xfrm>
        </p:spPr>
        <p:txBody>
          <a:bodyPr/>
          <a:lstStyle/>
          <a:p>
            <a:r>
              <a:rPr lang="ru-RU" dirty="0" smtClean="0"/>
              <a:t>Алгоритм работы с текстом</a:t>
            </a:r>
            <a:endParaRPr lang="ru-RU" dirty="0"/>
          </a:p>
        </p:txBody>
      </p:sp>
      <p:pic>
        <p:nvPicPr>
          <p:cNvPr id="5" name="Объект 4" descr="C:\Users\1\AppData\Local\Temp\FineReader12.00\media\image49.jpeg"/>
          <p:cNvPicPr>
            <a:picLocks noGrp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1"/>
            <a:ext cx="7272808" cy="4464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\AppData\Local\Temp\FineReader12.00\media\image51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51" y="1052737"/>
            <a:ext cx="1916757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49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1452" y="404664"/>
            <a:ext cx="6965245" cy="1202485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Примеры заданий.</a:t>
            </a:r>
            <a:br>
              <a:rPr lang="ru-RU" sz="2800" b="1" dirty="0" smtClean="0"/>
            </a:br>
            <a:r>
              <a:rPr lang="ru-RU" sz="2800" b="1" dirty="0" smtClean="0"/>
              <a:t>Требования к разработке заданий</a:t>
            </a:r>
            <a:endParaRPr lang="ru-RU" sz="28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071695527"/>
              </p:ext>
            </p:extLst>
          </p:nvPr>
        </p:nvGraphicFramePr>
        <p:xfrm>
          <a:off x="4664074" y="1762918"/>
          <a:ext cx="3652341" cy="4389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52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1435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 err="1">
                          <a:effectLst/>
                        </a:rPr>
                        <a:t>межпредметный</a:t>
                      </a:r>
                      <a:r>
                        <a:rPr lang="ru-RU" sz="1600" b="1" u="none" strike="noStrike" spc="0" dirty="0">
                          <a:effectLst/>
                        </a:rPr>
                        <a:t> подход к отбору содержания текстов;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>
                          <a:effectLst/>
                        </a:rPr>
                        <a:t>разнообразные ситуации и контексты, в которых необходимо ориентироваться с опорой на текст (учебные, личные, общественные, деловые);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>
                          <a:effectLst/>
                        </a:rPr>
                        <a:t>разнообразные тексты (материалы для чтения) и источники информации;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>
                          <a:effectLst/>
                        </a:rPr>
                        <a:t>необходимость использования различных приемов работы с текстом;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 err="1">
                          <a:effectLst/>
                        </a:rPr>
                        <a:t>многовариантность</a:t>
                      </a:r>
                      <a:r>
                        <a:rPr lang="ru-RU" sz="1600" b="1" u="none" strike="noStrike" spc="0" dirty="0">
                          <a:effectLst/>
                        </a:rPr>
                        <a:t> решения предлагаемых задач;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600"/>
                        <a:buFont typeface="Symbol"/>
                        <a:buChar char="-"/>
                        <a:tabLst>
                          <a:tab pos="646430" algn="l"/>
                        </a:tabLst>
                      </a:pPr>
                      <a:r>
                        <a:rPr lang="ru-RU" sz="1600" b="1" u="none" strike="noStrike" spc="0" dirty="0">
                          <a:effectLst/>
                        </a:rPr>
                        <a:t>опора на личный опыт обучающегося.</a:t>
                      </a:r>
                      <a:endParaRPr lang="ru-RU" sz="1600" b="1" u="none" strike="noStrike" spc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664075" y="1763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28528" tIns="228528" rIns="228528" bIns="22852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kumimoji="0" lang="ru-RU" altLang="ru-RU" sz="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Объект 6" descr="image52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3908499" cy="3105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mage5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2020243" cy="19821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76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965245" cy="1202485"/>
          </a:xfrm>
        </p:spPr>
        <p:txBody>
          <a:bodyPr/>
          <a:lstStyle/>
          <a:p>
            <a:pPr algn="ctr"/>
            <a:r>
              <a:rPr lang="ru-RU" dirty="0" smtClean="0"/>
              <a:t>Ожидаемые 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971600" y="1628800"/>
            <a:ext cx="3524200" cy="46958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Воспитанник должен быть </a:t>
            </a:r>
            <a:r>
              <a:rPr lang="ru-RU" dirty="0"/>
              <a:t>способен использовать все </a:t>
            </a:r>
            <a:r>
              <a:rPr lang="ru-RU" dirty="0" smtClean="0"/>
              <a:t>постоянно приобретаемые </a:t>
            </a:r>
            <a:r>
              <a:rPr lang="ru-RU" dirty="0"/>
              <a:t>в течение жизни знания, умения и </a:t>
            </a:r>
            <a:r>
              <a:rPr lang="ru-RU" dirty="0" smtClean="0"/>
              <a:t>навыки для </a:t>
            </a:r>
            <a:r>
              <a:rPr lang="ru-RU" dirty="0"/>
              <a:t>решения максимально широкого диапазона </a:t>
            </a:r>
            <a:r>
              <a:rPr lang="ru-RU" dirty="0" smtClean="0"/>
              <a:t>жизненных задач </a:t>
            </a:r>
            <a:r>
              <a:rPr lang="ru-RU" dirty="0"/>
              <a:t>в различных сферах человеческой </a:t>
            </a:r>
            <a:r>
              <a:rPr lang="ru-RU" dirty="0" smtClean="0"/>
              <a:t>деятельности, общения </a:t>
            </a:r>
            <a:r>
              <a:rPr lang="ru-RU" dirty="0"/>
              <a:t>и социальных </a:t>
            </a:r>
            <a:r>
              <a:rPr lang="ru-RU" dirty="0" smtClean="0"/>
              <a:t>отношений</a:t>
            </a:r>
            <a:r>
              <a:rPr lang="ru-RU" dirty="0"/>
              <a:t>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4648200" y="1600200"/>
            <a:ext cx="4343400" cy="47244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Ребенок должен </a:t>
            </a:r>
            <a:r>
              <a:rPr lang="ru-RU" dirty="0"/>
              <a:t>обладать: готовностью успешно </a:t>
            </a:r>
            <a:r>
              <a:rPr lang="ru-RU" dirty="0" smtClean="0"/>
              <a:t>взаимодействовать </a:t>
            </a:r>
            <a:r>
              <a:rPr lang="ru-RU" dirty="0"/>
              <a:t>с изменяющимся окружающим </a:t>
            </a:r>
            <a:r>
              <a:rPr lang="ru-RU" dirty="0" smtClean="0"/>
              <a:t>миром,</a:t>
            </a:r>
          </a:p>
          <a:p>
            <a:r>
              <a:rPr lang="ru-RU" dirty="0" smtClean="0"/>
              <a:t>возможностью решать </a:t>
            </a:r>
            <a:r>
              <a:rPr lang="ru-RU" dirty="0"/>
              <a:t>различные (в том числе нестандартные) учебные и жизненные задачи, </a:t>
            </a:r>
          </a:p>
          <a:p>
            <a:r>
              <a:rPr lang="ru-RU" dirty="0" err="1" smtClean="0"/>
              <a:t>способносгью</a:t>
            </a:r>
            <a:r>
              <a:rPr lang="ru-RU" dirty="0" smtClean="0"/>
              <a:t> </a:t>
            </a:r>
            <a:r>
              <a:rPr lang="ru-RU" dirty="0"/>
              <a:t>строить </a:t>
            </a:r>
            <a:r>
              <a:rPr lang="ru-RU" dirty="0" smtClean="0"/>
              <a:t>социальные отношения, совокупностью </a:t>
            </a:r>
            <a:r>
              <a:rPr lang="ru-RU" dirty="0"/>
              <a:t>рефлексивных </a:t>
            </a:r>
            <a:r>
              <a:rPr lang="ru-RU" dirty="0" smtClean="0"/>
              <a:t>умений, обеспечивающих </a:t>
            </a:r>
            <a:r>
              <a:rPr lang="ru-RU" dirty="0"/>
              <a:t>оценку своей грамотности, </a:t>
            </a:r>
            <a:r>
              <a:rPr lang="ru-RU" dirty="0" smtClean="0"/>
              <a:t>стремление к </a:t>
            </a:r>
            <a:r>
              <a:rPr lang="ru-RU" dirty="0"/>
              <a:t>дальнейшему образованию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244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49083185"/>
              </p:ext>
            </p:extLst>
          </p:nvPr>
        </p:nvGraphicFramePr>
        <p:xfrm>
          <a:off x="755576" y="1628800"/>
          <a:ext cx="3960440" cy="45365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36504">
                <a:tc>
                  <a:txBody>
                    <a:bodyPr/>
                    <a:lstStyle/>
                    <a:p>
                      <a:pPr algn="l">
                        <a:lnSpc>
                          <a:spcPts val="259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Осторожно - </a:t>
                      </a:r>
                      <a:r>
                        <a:rPr lang="ru-RU" sz="1400" b="1" u="none" strike="noStrike" spc="0" dirty="0" smtClean="0">
                          <a:effectLst/>
                        </a:rPr>
                        <a:t>аллерген!</a:t>
                      </a:r>
                    </a:p>
                    <a:p>
                      <a:pPr algn="l">
                        <a:lnSpc>
                          <a:spcPts val="259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Арахис </a:t>
                      </a:r>
                      <a:r>
                        <a:rPr lang="ru-RU" sz="1400" b="1" u="none" strike="noStrike" spc="0" dirty="0">
                          <a:effectLst/>
                        </a:rPr>
                        <a:t>в лимонном печенье </a:t>
                      </a:r>
                      <a:endParaRPr lang="ru-RU" sz="1400" b="1" u="none" strike="noStrike" spc="0" dirty="0" smtClean="0">
                        <a:effectLst/>
                      </a:endParaRPr>
                    </a:p>
                    <a:p>
                      <a:pPr algn="l">
                        <a:lnSpc>
                          <a:spcPts val="259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 smtClean="0">
                          <a:effectLst/>
                        </a:rPr>
                        <a:t>Дата</a:t>
                      </a:r>
                      <a:r>
                        <a:rPr lang="ru-RU" sz="1400" b="1" u="none" strike="noStrike" spc="0" dirty="0">
                          <a:effectLst/>
                        </a:rPr>
                        <a:t>: 04 февраля 2008 г.</a:t>
                      </a:r>
                      <a:endParaRPr lang="ru-RU" sz="1400" b="1" dirty="0">
                        <a:effectLst/>
                      </a:endParaRPr>
                    </a:p>
                    <a:p>
                      <a:pPr algn="just">
                        <a:lnSpc>
                          <a:spcPts val="259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Изготовитель: ООО </a:t>
                      </a:r>
                      <a:r>
                        <a:rPr lang="ru-RU" sz="1400" b="1" u="none" strike="noStrike" spc="0" dirty="0" err="1">
                          <a:effectLst/>
                        </a:rPr>
                        <a:t>Файн</a:t>
                      </a:r>
                      <a:r>
                        <a:rPr lang="ru-RU" sz="1400" b="1" u="none" strike="noStrike" spc="0" dirty="0">
                          <a:effectLst/>
                        </a:rPr>
                        <a:t> </a:t>
                      </a:r>
                      <a:r>
                        <a:rPr lang="ru-RU" sz="1400" b="1" u="none" strike="noStrike" spc="0" dirty="0" err="1">
                          <a:effectLst/>
                        </a:rPr>
                        <a:t>Фудз</a:t>
                      </a:r>
                      <a:endParaRPr lang="ru-RU" sz="1400" b="1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Информация о продукте: Лимонное печенье в пачках по 125 г (со сроком годности до 18 июня 2008 г. и со сроком годности до 01 июля 2008 г.).</a:t>
                      </a:r>
                      <a:endParaRPr lang="ru-RU" sz="1400" b="1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Подробности: Печенье в указанных партиях может содержать арахисовую крошку, не включенную в список исходных продуктов. Тем, кто страдает аллергией на арахис, не следует есть это печенье!</a:t>
                      </a:r>
                      <a:endParaRPr lang="ru-RU" sz="1400" b="1" dirty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u="none" strike="noStrike" spc="0" dirty="0">
                          <a:effectLst/>
                        </a:rPr>
                        <a:t>Как поступить: Если вы уже купили это печенье, можете вернуть его назад, и вам полностью возместят расходы. За дополнительной информацией обращайтесь по телефону 1800 034 241.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001783876"/>
              </p:ext>
            </p:extLst>
          </p:nvPr>
        </p:nvGraphicFramePr>
        <p:xfrm>
          <a:off x="5004048" y="1844824"/>
          <a:ext cx="3220467" cy="42484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20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48472">
                <a:tc>
                  <a:txBody>
                    <a:bodyPr/>
                    <a:lstStyle/>
                    <a:p>
                      <a:pPr algn="just">
                        <a:lnSpc>
                          <a:spcPts val="3455"/>
                        </a:lnSpc>
                        <a:spcAft>
                          <a:spcPts val="0"/>
                        </a:spcAft>
                      </a:pPr>
                      <a:r>
                        <a:rPr lang="ru-RU" sz="1600" b="1" u="none" strike="noStrike" spc="0" dirty="0">
                          <a:effectLst/>
                        </a:rPr>
                        <a:t>Вопросы к тексту:</a:t>
                      </a:r>
                      <a:endParaRPr lang="ru-RU" sz="1600" b="1" dirty="0">
                        <a:effectLst/>
                      </a:endParaRPr>
                    </a:p>
                    <a:p>
                      <a:pPr marL="285750" indent="-285750" algn="just">
                        <a:lnSpc>
                          <a:spcPts val="3455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b="1" u="none" strike="noStrike" spc="0" dirty="0">
                          <a:effectLst/>
                        </a:rPr>
                        <a:t>Как поступили бы вы, купив такое печенье?</a:t>
                      </a:r>
                      <a:endParaRPr lang="ru-RU" sz="1600" b="1" dirty="0">
                        <a:effectLst/>
                      </a:endParaRPr>
                    </a:p>
                    <a:p>
                      <a:pPr marL="285750" indent="-285750" algn="just">
                        <a:lnSpc>
                          <a:spcPts val="3455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b="1" u="none" strike="noStrike" spc="0" dirty="0">
                          <a:effectLst/>
                        </a:rPr>
                        <a:t>Почему бы вы так поступили?</a:t>
                      </a:r>
                      <a:endParaRPr lang="ru-RU" sz="1600" b="1" dirty="0">
                        <a:effectLst/>
                      </a:endParaRPr>
                    </a:p>
                    <a:p>
                      <a:pPr marL="285750" indent="-285750" algn="just">
                        <a:lnSpc>
                          <a:spcPts val="3455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b="1" u="none" strike="noStrike" spc="0" dirty="0">
                          <a:effectLst/>
                        </a:rPr>
                        <a:t>Используйте информацию из текста для обоснования своего ответа.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298575" y="2343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664075" y="2144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265547"/>
              </p:ext>
            </p:extLst>
          </p:nvPr>
        </p:nvGraphicFramePr>
        <p:xfrm>
          <a:off x="1763688" y="980728"/>
          <a:ext cx="6196013" cy="66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9929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ru-RU" sz="2600" u="none" strike="noStrike" spc="0" dirty="0">
                          <a:effectLst/>
                        </a:rPr>
                        <a:t>Образец задания международного исследования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549275"/>
            <a:ext cx="6965950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93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задания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5404052"/>
              </p:ext>
            </p:extLst>
          </p:nvPr>
        </p:nvGraphicFramePr>
        <p:xfrm>
          <a:off x="4664074" y="2702719"/>
          <a:ext cx="3652341" cy="2438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52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45751">
                <a:tc>
                  <a:txBody>
                    <a:bodyPr/>
                    <a:lstStyle/>
                    <a:p>
                      <a:pPr marL="342900" marR="1016000" algn="l">
                        <a:lnSpc>
                          <a:spcPts val="3240"/>
                        </a:lnSpc>
                        <a:spcAft>
                          <a:spcPts val="0"/>
                        </a:spcAft>
                      </a:pPr>
                      <a:r>
                        <a:rPr lang="ru-RU" sz="1600" b="1" u="none" strike="noStrike" spc="0" dirty="0">
                          <a:solidFill>
                            <a:schemeClr val="tx1"/>
                          </a:solidFill>
                          <a:effectLst/>
                        </a:rPr>
                        <a:t>Внимательно рассмотрите плакат. Составьте и запишите правила безопасного поведения в быту (5—7 пунктов).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Объект 4" descr="image61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2681345"/>
            <a:ext cx="3200400" cy="248273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664075" y="2703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7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79622177"/>
              </p:ext>
            </p:extLst>
          </p:nvPr>
        </p:nvGraphicFramePr>
        <p:xfrm>
          <a:off x="827584" y="980728"/>
          <a:ext cx="7632848" cy="864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32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marR="38100"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ru-RU" sz="1600" b="1" u="none" strike="noStrike" spc="0" dirty="0">
                          <a:effectLst/>
                        </a:rPr>
                        <a:t>Задания творческого характера (создание </a:t>
                      </a:r>
                      <a:r>
                        <a:rPr lang="ru-RU" sz="1600" b="1" u="none" strike="noStrike" spc="0" dirty="0" err="1">
                          <a:effectLst/>
                        </a:rPr>
                        <a:t>инфографики</a:t>
                      </a:r>
                      <a:r>
                        <a:rPr lang="ru-RU" sz="1600" b="1" u="none" strike="noStrike" spc="0" dirty="0">
                          <a:effectLst/>
                        </a:rPr>
                        <a:t>, написание</a:t>
                      </a:r>
                      <a:br>
                        <a:rPr lang="ru-RU" sz="1600" b="1" u="none" strike="noStrike" spc="0" dirty="0">
                          <a:effectLst/>
                        </a:rPr>
                      </a:br>
                      <a:r>
                        <a:rPr lang="ru-RU" sz="1600" b="1" u="none" strike="noStrike" spc="0" dirty="0">
                          <a:effectLst/>
                        </a:rPr>
                        <a:t>эссе и пр.) на основе информации, размещенной в сети интернет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Объект 6" descr="image66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4824"/>
            <a:ext cx="3672408" cy="43204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851862"/>
              </p:ext>
            </p:extLst>
          </p:nvPr>
        </p:nvGraphicFramePr>
        <p:xfrm>
          <a:off x="755576" y="1895475"/>
          <a:ext cx="4536505" cy="41978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36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7821">
                <a:tc>
                  <a:txBody>
                    <a:bodyPr/>
                    <a:lstStyle/>
                    <a:p>
                      <a:pPr marL="2794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spc="0" dirty="0">
                          <a:effectLst/>
                        </a:rPr>
                        <a:t>Используя технологию ИНФОГРАФИКИ,</a:t>
                      </a:r>
                      <a:br>
                        <a:rPr lang="ru-RU" sz="1800" u="none" strike="noStrike" spc="0" dirty="0">
                          <a:effectLst/>
                        </a:rPr>
                      </a:br>
                      <a:r>
                        <a:rPr lang="ru-RU" sz="1800" u="none" strike="noStrike" spc="0" dirty="0">
                          <a:effectLst/>
                        </a:rPr>
                        <a:t>разработайте листовку-плакат по теме «</a:t>
                      </a:r>
                      <a:r>
                        <a:rPr lang="en-US" sz="1800" u="none" strike="noStrike" spc="0" dirty="0">
                          <a:effectLst/>
                        </a:rPr>
                        <a:t>SMS</a:t>
                      </a:r>
                      <a:r>
                        <a:rPr lang="ru-RU" sz="1800" u="none" strike="noStrike" spc="0" dirty="0">
                          <a:effectLst/>
                        </a:rPr>
                        <a:t>-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и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en-US" sz="1800" u="none" strike="noStrike" spc="0" dirty="0" smtClean="0">
                          <a:effectLst/>
                        </a:rPr>
                        <a:t>USSD</a:t>
                      </a:r>
                      <a:r>
                        <a:rPr lang="ru-RU" sz="1800" u="none" strike="noStrike" spc="0" dirty="0">
                          <a:effectLst/>
                        </a:rPr>
                        <a:t>-сервисы информационных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порталов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Правительства </a:t>
                      </a:r>
                      <a:r>
                        <a:rPr lang="ru-RU" sz="1800" u="none" strike="noStrike" spc="0" dirty="0">
                          <a:effectLst/>
                        </a:rPr>
                        <a:t>Москвы», который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поможет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пожилым </a:t>
                      </a:r>
                      <a:r>
                        <a:rPr lang="ru-RU" sz="1800" u="none" strike="noStrike" spc="0" dirty="0">
                          <a:effectLst/>
                        </a:rPr>
                        <a:t>москвичам грамотно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использовать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мобильный </a:t>
                      </a:r>
                      <a:r>
                        <a:rPr lang="ru-RU" sz="1800" u="none" strike="noStrike" spc="0" dirty="0">
                          <a:effectLst/>
                        </a:rPr>
                        <a:t>сервис </a:t>
                      </a:r>
                      <a:r>
                        <a:rPr lang="en-US" sz="1800" u="none" strike="noStrike" spc="0" dirty="0">
                          <a:effectLst/>
                        </a:rPr>
                        <a:t>SMS</a:t>
                      </a:r>
                      <a:r>
                        <a:rPr lang="ru-RU" sz="1800" u="none" strike="noStrike" spc="0" dirty="0">
                          <a:effectLst/>
                        </a:rPr>
                        <a:t>-сообщений для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участия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в </a:t>
                      </a:r>
                      <a:r>
                        <a:rPr lang="ru-RU" sz="1800" u="none" strike="noStrike" spc="0" dirty="0">
                          <a:effectLst/>
                        </a:rPr>
                        <a:t>информационных программах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Правительства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Москвы</a:t>
                      </a:r>
                      <a:r>
                        <a:rPr lang="ru-RU" sz="1800" u="none" strike="noStrike" spc="0" dirty="0">
                          <a:effectLst/>
                        </a:rPr>
                        <a:t>.</a:t>
                      </a:r>
                      <a:endParaRPr lang="ru-RU" sz="1800" dirty="0">
                        <a:effectLst/>
                      </a:endParaRPr>
                    </a:p>
                    <a:p>
                      <a:pPr marL="2794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spc="0" dirty="0">
                          <a:effectLst/>
                        </a:rPr>
                        <a:t>При подготовке плаката используйте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материал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сайта </a:t>
                      </a:r>
                      <a:r>
                        <a:rPr lang="ru-RU" sz="1800" u="none" strike="noStrike" spc="0" dirty="0">
                          <a:effectLst/>
                        </a:rPr>
                        <a:t>«Мобильные приложения и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сервисы</a:t>
                      </a:r>
                      <a:r>
                        <a:rPr lang="ru-RU" sz="1800" u="none" strike="noStrike" spc="0" baseline="0" dirty="0" smtClean="0">
                          <a:effectLst/>
                        </a:rPr>
                        <a:t> </a:t>
                      </a:r>
                      <a:r>
                        <a:rPr lang="ru-RU" sz="1800" u="none" strike="noStrike" spc="0" dirty="0" smtClean="0">
                          <a:effectLst/>
                        </a:rPr>
                        <a:t>Москвы</a:t>
                      </a:r>
                      <a:r>
                        <a:rPr lang="ru-RU" sz="1800" u="none" strike="noStrike" spc="0" dirty="0">
                          <a:effectLst/>
                        </a:rPr>
                        <a:t>»</a:t>
                      </a:r>
                      <a:r>
                        <a:rPr lang="ru-RU" sz="1800" u="sng" dirty="0">
                          <a:effectLst/>
                          <a:hlinkClick r:id="rId3"/>
                        </a:rPr>
                        <a:t> http://mosapps.mos.ru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463675" y="1895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19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517232"/>
            <a:ext cx="71628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38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148</TotalTime>
  <Words>849</Words>
  <Application>Microsoft Office PowerPoint</Application>
  <PresentationFormat>Экран (4:3)</PresentationFormat>
  <Paragraphs>201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Unicode MS</vt:lpstr>
      <vt:lpstr>Brush Script MT</vt:lpstr>
      <vt:lpstr>Constantia</vt:lpstr>
      <vt:lpstr>Franklin Gothic Book</vt:lpstr>
      <vt:lpstr>Rage Italic</vt:lpstr>
      <vt:lpstr>Symbol</vt:lpstr>
      <vt:lpstr>Times New Roman</vt:lpstr>
      <vt:lpstr>Кнопка</vt:lpstr>
      <vt:lpstr> </vt:lpstr>
      <vt:lpstr>Презентация PowerPoint</vt:lpstr>
      <vt:lpstr>Презентация PowerPoint</vt:lpstr>
      <vt:lpstr>Презентация PowerPoint</vt:lpstr>
      <vt:lpstr>ФУНКЦИОНАЛЬНАЯ ГРАМОТНОСТЬ - ОВЛАДЕНИЕ КЛЮЧЕВЫМИ КОМПЕТЕНЦИЯМИ</vt:lpstr>
      <vt:lpstr>Способы, средства, инструменты измерения результатов</vt:lpstr>
      <vt:lpstr>Ключевые умения работы с текстом </vt:lpstr>
      <vt:lpstr> </vt:lpstr>
      <vt:lpstr> </vt:lpstr>
      <vt:lpstr> </vt:lpstr>
      <vt:lpstr>Двойной дневник Заполните таблицу своими наблюдениями:  </vt:lpstr>
      <vt:lpstr>Сюжетная таблица</vt:lpstr>
      <vt:lpstr>«Ромашка Блума»</vt:lpstr>
      <vt:lpstr> </vt:lpstr>
      <vt:lpstr>Денотатный  граф</vt:lpstr>
      <vt:lpstr>Алгоритм работы с текстом</vt:lpstr>
      <vt:lpstr>Примеры заданий. Требования к разработке заданий</vt:lpstr>
      <vt:lpstr>Ожидаемые результаты</vt:lpstr>
      <vt:lpstr> </vt:lpstr>
      <vt:lpstr>Образец задания</vt:lpstr>
      <vt:lpstr>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1</dc:creator>
  <cp:lastModifiedBy>1</cp:lastModifiedBy>
  <cp:revision>18</cp:revision>
  <dcterms:created xsi:type="dcterms:W3CDTF">2021-01-11T09:07:28Z</dcterms:created>
  <dcterms:modified xsi:type="dcterms:W3CDTF">2022-02-22T06:22:52Z</dcterms:modified>
</cp:coreProperties>
</file>