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15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696D6-32BC-483E-8515-A8E3E8EA0EF5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5504E-82BF-47EF-826A-67B8EBCB6B2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5504E-82BF-47EF-826A-67B8EBCB6B25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F8AA2CB-1025-4903-9844-2FDC26DBF1D6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0E8B8BA-AE0E-4E2C-9AA0-FF5D9A631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3" Type="http://schemas.microsoft.com/office/2007/relationships/media" Target="../media/media1.wma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microsoft.com/office/2007/relationships/hdphoto" Target="../media/hdphoto1.wdp"/><Relationship Id="rId11" Type="http://schemas.microsoft.com/office/2007/relationships/hdphoto" Target="../media/hdphoto3.wdp"/><Relationship Id="rId10" Type="http://schemas.openxmlformats.org/officeDocument/2006/relationships/image" Target="../media/image9.png"/><Relationship Id="rId9" Type="http://schemas.microsoft.com/office/2007/relationships/hdphoto" Target="../media/hdphoto2.wdp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6.png"/><Relationship Id="rId18" Type="http://schemas.microsoft.com/office/2007/relationships/hdphoto" Target="../media/hdphoto10.wdp"/><Relationship Id="rId3" Type="http://schemas.openxmlformats.org/officeDocument/2006/relationships/image" Target="../media/image12.png"/><Relationship Id="rId21" Type="http://schemas.microsoft.com/office/2007/relationships/hdphoto" Target="../media/hdphoto11.wdp"/><Relationship Id="rId7" Type="http://schemas.openxmlformats.org/officeDocument/2006/relationships/image" Target="../media/image13.png"/><Relationship Id="rId12" Type="http://schemas.microsoft.com/office/2007/relationships/hdphoto" Target="../media/hdphoto7.wdp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6" Type="http://schemas.microsoft.com/office/2007/relationships/hdphoto" Target="../media/hdphoto9.wdp"/><Relationship Id="rId1" Type="http://schemas.openxmlformats.org/officeDocument/2006/relationships/video" Target="NULL" TargetMode="External"/><Relationship Id="rId6" Type="http://schemas.microsoft.com/office/2007/relationships/hdphoto" Target="../media/hdphoto4.wdp"/><Relationship Id="rId11" Type="http://schemas.openxmlformats.org/officeDocument/2006/relationships/image" Target="../media/image15.png"/><Relationship Id="rId15" Type="http://schemas.openxmlformats.org/officeDocument/2006/relationships/image" Target="../media/image17.png"/><Relationship Id="rId23" Type="http://schemas.openxmlformats.org/officeDocument/2006/relationships/image" Target="../media/image11.png"/><Relationship Id="rId10" Type="http://schemas.microsoft.com/office/2007/relationships/hdphoto" Target="../media/hdphoto6.wdp"/><Relationship Id="rId19" Type="http://schemas.openxmlformats.org/officeDocument/2006/relationships/image" Target="../media/image19.png"/><Relationship Id="rId9" Type="http://schemas.openxmlformats.org/officeDocument/2006/relationships/image" Target="../media/image14.png"/><Relationship Id="rId14" Type="http://schemas.microsoft.com/office/2007/relationships/hdphoto" Target="../media/hdphoto8.wdp"/><Relationship Id="rId22" Type="http://schemas.microsoft.com/office/2007/relationships/media" Target="../media/media1.wma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13" Type="http://schemas.microsoft.com/office/2007/relationships/media" Target="../media/media1.wma"/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12" Type="http://schemas.microsoft.com/office/2007/relationships/hdphoto" Target="../media/hdphoto15.wdp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microsoft.com/office/2007/relationships/hdphoto" Target="../media/hdphoto12.wdp"/><Relationship Id="rId11" Type="http://schemas.openxmlformats.org/officeDocument/2006/relationships/image" Target="../media/image23.png"/><Relationship Id="rId10" Type="http://schemas.microsoft.com/office/2007/relationships/hdphoto" Target="../media/hdphoto14.wdp"/><Relationship Id="rId9" Type="http://schemas.openxmlformats.org/officeDocument/2006/relationships/image" Target="../media/image22.png"/><Relationship Id="rId1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1.png"/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12" Type="http://schemas.microsoft.com/office/2007/relationships/media" Target="../media/media1.wma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microsoft.com/office/2007/relationships/hdphoto" Target="../media/hdphoto16.wdp"/><Relationship Id="rId11" Type="http://schemas.microsoft.com/office/2007/relationships/hdphoto" Target="../media/hdphoto18.wdp"/><Relationship Id="rId10" Type="http://schemas.openxmlformats.org/officeDocument/2006/relationships/image" Target="../media/image27.png"/><Relationship Id="rId9" Type="http://schemas.microsoft.com/office/2007/relationships/hdphoto" Target="../media/hdphoto17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3" Type="http://schemas.openxmlformats.org/officeDocument/2006/relationships/image" Target="../media/image39.jpeg"/><Relationship Id="rId7" Type="http://schemas.openxmlformats.org/officeDocument/2006/relationships/image" Target="../media/image23.png"/><Relationship Id="rId12" Type="http://schemas.microsoft.com/office/2007/relationships/hdphoto" Target="../media/hdphoto15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4" Type="http://schemas.openxmlformats.org/officeDocument/2006/relationships/image" Target="../media/image7.png"/><Relationship Id="rId14" Type="http://schemas.microsoft.com/office/2007/relationships/hdphoto" Target="../media/hdphoto16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373073">
            <a:off x="2198351" y="287466"/>
            <a:ext cx="5775268" cy="3750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3500438"/>
            <a:ext cx="6172200" cy="200026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90000"/>
                  </a:schemeClr>
                </a:solidFill>
              </a:rPr>
              <a:t>СИМФОНИЧЕСКИЙ ОРКЕСТР </a:t>
            </a:r>
            <a:br>
              <a:rPr lang="ru-RU" dirty="0" smtClean="0">
                <a:solidFill>
                  <a:schemeClr val="tx2">
                    <a:lumMod val="9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ru-RU" dirty="0" smtClean="0"/>
              <a:t>Тюрина Елена Петровна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преподаватель музыки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МБОУ «С(К)ОШИ №12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г. Челябинска»</a:t>
            </a:r>
          </a:p>
          <a:p>
            <a:endParaRPr lang="ru-RU" dirty="0"/>
          </a:p>
        </p:txBody>
      </p:sp>
      <p:pic>
        <p:nvPicPr>
          <p:cNvPr id="1028" name="Picture 4" descr="H:\ФОТО симфон\velikaya_i_uzhasnaya_muzyka_xx_ve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908"/>
            <a:ext cx="5643602" cy="37609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929198"/>
            <a:ext cx="7467600" cy="1928802"/>
          </a:xfrm>
        </p:spPr>
        <p:txBody>
          <a:bodyPr>
            <a:normAutofit/>
          </a:bodyPr>
          <a:lstStyle/>
          <a:p>
            <a:r>
              <a:rPr lang="ru-RU" sz="2200" b="1" dirty="0" smtClean="0"/>
              <a:t>«Оркестр»</a:t>
            </a:r>
            <a:r>
              <a:rPr lang="ru-RU" sz="2200" b="1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2">
                    <a:lumMod val="90000"/>
                  </a:schemeClr>
                </a:solidFill>
              </a:rPr>
              <a:t>- слово древнегреческое  </a:t>
            </a:r>
            <a:br>
              <a:rPr lang="ru-RU" sz="2200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ru-RU" sz="2200" b="1" dirty="0" smtClean="0"/>
              <a:t>«Орхестра</a:t>
            </a:r>
            <a:r>
              <a:rPr lang="ru-RU" sz="2200" b="1" dirty="0" smtClean="0"/>
              <a:t>»</a:t>
            </a:r>
            <a:r>
              <a:rPr lang="en-US" sz="2200" b="1" dirty="0" smtClean="0"/>
              <a:t> </a:t>
            </a:r>
            <a:r>
              <a:rPr lang="ru-RU" sz="2200" b="1" dirty="0" smtClean="0"/>
              <a:t>-</a:t>
            </a:r>
            <a:r>
              <a:rPr lang="en-US" sz="2200" b="1" dirty="0" smtClean="0"/>
              <a:t> </a:t>
            </a:r>
            <a:r>
              <a:rPr lang="ru-RU" sz="2200" dirty="0" smtClean="0">
                <a:solidFill>
                  <a:schemeClr val="tx2">
                    <a:lumMod val="90000"/>
                  </a:schemeClr>
                </a:solidFill>
              </a:rPr>
              <a:t>так </a:t>
            </a:r>
            <a:r>
              <a:rPr lang="ru-RU" sz="2200" dirty="0" smtClean="0">
                <a:solidFill>
                  <a:schemeClr val="tx2">
                    <a:lumMod val="90000"/>
                  </a:schemeClr>
                </a:solidFill>
              </a:rPr>
              <a:t>называлась в античном мире площадка перед сценой. На ней располагался хор, а позднее  - и оркестранты, сопровождавшие представление музыкой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  <a:endParaRPr lang="ru-RU" sz="2000" dirty="0"/>
          </a:p>
        </p:txBody>
      </p:sp>
      <p:pic>
        <p:nvPicPr>
          <p:cNvPr id="2050" name="Picture 2" descr="C:\Users\turinvv\Desktop\През и ТЕХ КАРТ Тюриной ЕП\theater-of-dionysus-athens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7929618" cy="49533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4357718" cy="494116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Оркестр симфонический</a:t>
            </a:r>
            <a:b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Вас может угостить</a:t>
            </a:r>
            <a:b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Поэмой драматической,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Симфонией эпической,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Фантазией лирической,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Рапсодией трагической</a:t>
            </a: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Всех инструментов голоса</a:t>
            </a:r>
            <a:b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Сольются, и тогда</a:t>
            </a:r>
            <a:b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Услышим, как шумят леса,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 как журчит вода,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 как дрова трещат в огне,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 как пурга ярится,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 как мечтает о весне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Продрогшая синица.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 descr="H:\ФОТО симфон\56251e0eb22d53c6c7272abbebba59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7419" y="0"/>
            <a:ext cx="4563737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000232" y="4499430"/>
            <a:ext cx="195504" cy="2257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725144"/>
            <a:ext cx="37147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chemeClr val="accent1"/>
                </a:solidFill>
              </a:rPr>
              <a:t>ОРКЕСТР - Коллектив музыкантов, состоящий из 12 и более исполнителей, играющих на различных инструментах</a:t>
            </a:r>
            <a:r>
              <a:rPr lang="ru-RU" altLang="ru-RU" b="1" dirty="0" smtClean="0">
                <a:solidFill>
                  <a:schemeClr val="accent1"/>
                </a:solidFill>
              </a:rPr>
              <a:t>. В симфоническом оркестре </a:t>
            </a:r>
          </a:p>
          <a:p>
            <a:pPr algn="ctr"/>
            <a:r>
              <a:rPr lang="ru-RU" altLang="ru-RU" b="1" dirty="0" smtClean="0">
                <a:solidFill>
                  <a:schemeClr val="accent1"/>
                </a:solidFill>
              </a:rPr>
              <a:t>60 – 120 человек </a:t>
            </a:r>
            <a:endParaRPr lang="ru-RU" altLang="ru-RU" b="1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ФОТО симфон\black-curtain-3ziohaua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40" y="714356"/>
            <a:ext cx="8484266" cy="58202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6710386" cy="78579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Какие бывают оркестры?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b="1" dirty="0" smtClean="0"/>
              <a:t>Симфонический оркестр</a:t>
            </a:r>
            <a:endParaRPr lang="ru-RU" altLang="ru-RU" sz="2800" b="1" dirty="0" smtClean="0"/>
          </a:p>
          <a:p>
            <a:pPr>
              <a:lnSpc>
                <a:spcPct val="90000"/>
              </a:lnSpc>
            </a:pPr>
            <a:r>
              <a:rPr lang="ru-RU" altLang="ru-RU" b="1" dirty="0" smtClean="0"/>
              <a:t>Духовой оркестр</a:t>
            </a:r>
          </a:p>
          <a:p>
            <a:pPr>
              <a:lnSpc>
                <a:spcPct val="90000"/>
              </a:lnSpc>
            </a:pPr>
            <a:r>
              <a:rPr lang="ru-RU" altLang="ru-RU" b="1" dirty="0" smtClean="0"/>
              <a:t>Оркестр народных инструментов</a:t>
            </a:r>
          </a:p>
          <a:p>
            <a:pPr>
              <a:lnSpc>
                <a:spcPct val="90000"/>
              </a:lnSpc>
            </a:pPr>
            <a:r>
              <a:rPr lang="ru-RU" altLang="ru-RU" b="1" dirty="0" smtClean="0"/>
              <a:t>Эстрадно-симфонический оркестр</a:t>
            </a:r>
          </a:p>
          <a:p>
            <a:pPr>
              <a:lnSpc>
                <a:spcPct val="90000"/>
              </a:lnSpc>
            </a:pPr>
            <a:r>
              <a:rPr lang="ru-RU" altLang="ru-RU" b="1" dirty="0" smtClean="0"/>
              <a:t>Джазовый оркестр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urinvv.MAIN\Desktop\мама презент\ФОТО симфон\pm1xmaxme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124" y="764704"/>
            <a:ext cx="8742140" cy="59046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6876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Симфонический оркестр </a:t>
            </a:r>
            <a:r>
              <a:rPr lang="ru-RU" sz="2800" b="1" dirty="0" smtClean="0">
                <a:solidFill>
                  <a:schemeClr val="accent1"/>
                </a:solidFill>
              </a:rPr>
              <a:t>включает 4 группы инструментов:</a:t>
            </a:r>
            <a:endParaRPr lang="ru-RU" sz="2800" dirty="0">
              <a:solidFill>
                <a:schemeClr val="accent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5877272"/>
            <a:ext cx="504056" cy="76470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0" y="1428736"/>
            <a:ext cx="8929718" cy="5429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858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1. Струнно-смычковые инструменты -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скрипка, альт, виолончель, контрабас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85984" y="1857364"/>
            <a:ext cx="3714776" cy="928694"/>
          </a:xfrm>
        </p:spPr>
        <p:txBody>
          <a:bodyPr>
            <a:normAutofit fontScale="85000" lnSpcReduction="10000"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Угадай голос какого инструмента звучит?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102">
            <a:off x="7215225" y="1231240"/>
            <a:ext cx="1749301" cy="5095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14000" y1="86500" x2="14000" y2="86500"/>
                        <a14:foregroundMark x1="19500" y1="79000" x2="19500" y2="79000"/>
                        <a14:foregroundMark x1="20500" y1="73000" x2="20500" y2="73000"/>
                        <a14:foregroundMark x1="24500" y1="67000" x2="24500" y2="67000"/>
                        <a14:foregroundMark x1="26500" y1="63500" x2="26500" y2="63500"/>
                        <a14:foregroundMark x1="28000" y1="62000" x2="28000" y2="62000"/>
                        <a14:foregroundMark x1="31500" y1="57000" x2="31500" y2="57000"/>
                        <a14:foregroundMark x1="31500" y1="57000" x2="31500" y2="57000"/>
                        <a14:foregroundMark x1="35000" y1="53500" x2="35000" y2="53500"/>
                        <a14:foregroundMark x1="40000" y1="48500" x2="40000" y2="48500"/>
                        <a14:foregroundMark x1="41500" y1="42000" x2="41500" y2="42000"/>
                        <a14:foregroundMark x1="43500" y1="36500" x2="43500" y2="36500"/>
                        <a14:foregroundMark x1="50000" y1="27500" x2="50000" y2="27500"/>
                        <a14:foregroundMark x1="56000" y1="17500" x2="56000" y2="17500"/>
                        <a14:foregroundMark x1="47500" y1="31500" x2="47500" y2="31500"/>
                        <a14:foregroundMark x1="51000" y1="21500" x2="51000" y2="21500"/>
                        <a14:foregroundMark x1="63500" y1="10500" x2="63500" y2="10500"/>
                        <a14:foregroundMark x1="60000" y1="8000" x2="60000" y2="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1852986"/>
            <a:ext cx="309634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95516" y1="6667" x2="95516" y2="6667"/>
                        <a14:foregroundMark x1="76682" y1="59697" x2="76682" y2="59697"/>
                        <a14:foregroundMark x1="81614" y1="33939" x2="81614" y2="33939"/>
                        <a14:foregroundMark x1="94619" y1="3636" x2="94619" y2="3636"/>
                        <a14:foregroundMark x1="86996" y1="20606" x2="86996" y2="20606"/>
                        <a14:foregroundMark x1="86996" y1="28182" x2="86996" y2="28182"/>
                        <a14:foregroundMark x1="73543" y1="70606" x2="73543" y2="70606"/>
                        <a14:foregroundMark x1="69058" y1="88485" x2="69058" y2="88485"/>
                        <a14:foregroundMark x1="69507" y1="79697" x2="69507" y2="79697"/>
                        <a14:foregroundMark x1="66816" y1="93636" x2="66816" y2="93636"/>
                        <a14:foregroundMark x1="77130" y1="50606" x2="77130" y2="50606"/>
                        <a14:foregroundMark x1="81614" y1="42121" x2="81614" y2="42121"/>
                        <a14:foregroundMark x1="91480" y1="13939" x2="91480" y2="13939"/>
                        <a14:foregroundMark x1="88789" y1="5758" x2="88789" y2="5758"/>
                        <a14:foregroundMark x1="84753" y1="15455" x2="84753" y2="15455"/>
                        <a14:foregroundMark x1="71749" y1="57879" x2="71749" y2="59394"/>
                        <a14:foregroundMark x1="69058" y1="68485" x2="69058" y2="68485"/>
                        <a14:foregroundMark x1="67265" y1="78182" x2="67265" y2="78182"/>
                        <a14:foregroundMark x1="62780" y1="88788" x2="62780" y2="88788"/>
                        <a14:backgroundMark x1="62332" y1="17576" x2="62332" y2="17576"/>
                        <a14:backgroundMark x1="62780" y1="35758" x2="62780" y2="35758"/>
                        <a14:backgroundMark x1="30493" y1="27576" x2="30493" y2="27576"/>
                        <a14:backgroundMark x1="44843" y1="8788" x2="44843" y2="8788"/>
                        <a14:backgroundMark x1="88789" y1="61515" x2="88789" y2="61515"/>
                        <a14:backgroundMark x1="89238" y1="83939" x2="89238" y2="83939"/>
                        <a14:backgroundMark x1="60538" y1="52727" x2="60538" y2="52727"/>
                        <a14:backgroundMark x1="7623" y1="26667" x2="7623" y2="26667"/>
                        <a14:backgroundMark x1="13901" y1="69394" x2="13901" y2="69394"/>
                        <a14:backgroundMark x1="5381" y1="88788" x2="5381" y2="88788"/>
                        <a14:backgroundMark x1="90135" y1="9394" x2="90135" y2="9394"/>
                        <a14:backgroundMark x1="96861" y1="303" x2="96861" y2="303"/>
                        <a14:backgroundMark x1="84753" y1="25152" x2="84753" y2="25152"/>
                        <a14:backgroundMark x1="78027" y1="39091" x2="78027" y2="39091"/>
                        <a14:backgroundMark x1="78924" y1="46061" x2="78924" y2="46061"/>
                        <a14:backgroundMark x1="70404" y1="64545" x2="70404" y2="64545"/>
                        <a14:backgroundMark x1="71300" y1="72727" x2="71300" y2="72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19" y="3353307"/>
            <a:ext cx="212407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731"/>
          <a:stretch/>
        </p:blipFill>
        <p:spPr bwMode="auto">
          <a:xfrm>
            <a:off x="4643438" y="2786058"/>
            <a:ext cx="2071702" cy="376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_s_bah_(moris_jendron_-_violonchel)_-_syuita_dlya_violoncheli_solo__1_sol_major-_prelyudiya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85720" y="5929330"/>
            <a:ext cx="785818" cy="6572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102">
            <a:off x="7186588" y="1229126"/>
            <a:ext cx="1749301" cy="5095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102">
            <a:off x="7186587" y="1229124"/>
            <a:ext cx="1749301" cy="5095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714348" y="1428736"/>
            <a:ext cx="7715304" cy="4143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2.Духовые (деревянные и медные)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— флейта, гобой, кларнет, фагот, труба, тромбон, валторна, туба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3000" r="99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143116"/>
            <a:ext cx="2464498" cy="20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0100" y="1571612"/>
            <a:ext cx="2571768" cy="2143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99485" l="3089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8251" flipH="1">
            <a:off x="5264029" y="1591846"/>
            <a:ext cx="2572492" cy="1945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0" b="100000" l="1039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5376">
            <a:off x="-248270" y="4389293"/>
            <a:ext cx="3438364" cy="101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6587">
            <a:off x="3343506" y="5076495"/>
            <a:ext cx="3160920" cy="198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="" xmlns:a14="http://schemas.microsoft.com/office/drawing/2010/main">
                  <a14:imgLayer r:embed="rId16">
                    <a14:imgEffect>
                      <a14:backgroundRemoval t="0" b="95868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68" y="3000371"/>
            <a:ext cx="1970442" cy="2462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30764">
            <a:off x="6599593" y="3871554"/>
            <a:ext cx="1672749" cy="236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1">
                    <a14:imgEffect>
                      <a14:backgroundRemoval t="0" b="100000" l="0" r="100000">
                        <a14:foregroundMark x1="81600" y1="27668" x2="81600" y2="27668"/>
                        <a14:foregroundMark x1="85600" y1="31621" x2="85600" y2="31621"/>
                        <a14:foregroundMark x1="85600" y1="39526" x2="85600" y2="39526"/>
                        <a14:foregroundMark x1="83600" y1="34783" x2="83600" y2="34783"/>
                        <a14:foregroundMark x1="89600" y1="42688" x2="89600" y2="42688"/>
                        <a14:foregroundMark x1="32400" y1="82213" x2="32400" y2="82213"/>
                        <a14:foregroundMark x1="32400" y1="86166" x2="32400" y2="86166"/>
                        <a14:foregroundMark x1="35600" y1="82609" x2="35600" y2="82609"/>
                        <a14:foregroundMark x1="31200" y1="89328" x2="31200" y2="893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70" y="1643049"/>
            <a:ext cx="2990745" cy="3026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_s_bah_(moris_jendron_-_violonchel)_-_syuita_dlya_violoncheli_solo__1_sol_major-_prelyudiya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22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285720" y="5929330"/>
            <a:ext cx="785818" cy="65723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786050" y="1857364"/>
            <a:ext cx="3571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Угадай голос какого инструмента звучит?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428596" y="1357298"/>
            <a:ext cx="8001056" cy="51435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6841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</a:rPr>
              <a:t>3.Ударные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</a:rPr>
              <a:t>- литавры, тарелки, ксилофон, барабан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97753" l="0" r="99648">
                        <a14:foregroundMark x1="76408" y1="23034" x2="76408" y2="23034"/>
                        <a14:foregroundMark x1="70775" y1="3933" x2="70775" y2="39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8868"/>
            <a:ext cx="3786182" cy="237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1071546"/>
            <a:ext cx="1905000" cy="19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9814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278" y="3000372"/>
            <a:ext cx="3123336" cy="285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0" b="100000" l="1107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4058240"/>
            <a:ext cx="2529117" cy="2799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571736" y="1643050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Угадай голос какого инструмента звучит?</a:t>
            </a:r>
          </a:p>
        </p:txBody>
      </p:sp>
      <p:pic>
        <p:nvPicPr>
          <p:cNvPr id="11" name="i_s_bah_(moris_jendron_-_violonchel)_-_syuita_dlya_violoncheli_solo__1_sol_major-_prelyudiya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85720" y="5929330"/>
            <a:ext cx="785818" cy="6572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285720" y="1357298"/>
            <a:ext cx="8143932" cy="51435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1442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4.Одиночные- </a:t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арфа, орган, челеста, рояль: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832729"/>
            <a:ext cx="1857388" cy="348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70" y="3286124"/>
            <a:ext cx="3214710" cy="328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472" b="100000" l="0" r="100000">
                        <a14:backgroundMark x1="94958" y1="61321" x2="94958" y2="61321"/>
                        <a14:backgroundMark x1="96218" y1="63679" x2="96218" y2="63679"/>
                        <a14:backgroundMark x1="95378" y1="69811" x2="95378" y2="69811"/>
                        <a14:backgroundMark x1="97059" y1="72170" x2="97059" y2="72170"/>
                        <a14:backgroundMark x1="92857" y1="86321" x2="92857" y2="86321"/>
                        <a14:backgroundMark x1="10084" y1="71226" x2="10084" y2="71226"/>
                        <a14:backgroundMark x1="6723" y1="75000" x2="6723" y2="75000"/>
                        <a14:backgroundMark x1="97059" y1="39623" x2="97059" y2="39623"/>
                        <a14:backgroundMark x1="97479" y1="45283" x2="97479" y2="452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1643050"/>
            <a:ext cx="2357454" cy="2099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3714752"/>
            <a:ext cx="3214710" cy="2781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_s_bah_(moris_jendron_-_violonchel)_-_syuita_dlya_violoncheli_solo__1_sol_major-_prelyudiya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2"/>
              </p:ext>
            </p:extLst>
          </p:nvPr>
        </p:nvPicPr>
        <p:blipFill>
          <a:blip r:embed="rId13" cstate="print"/>
          <a:stretch>
            <a:fillRect/>
          </a:stretch>
        </p:blipFill>
        <p:spPr>
          <a:xfrm>
            <a:off x="285720" y="5929330"/>
            <a:ext cx="785818" cy="65723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286000" y="1928803"/>
            <a:ext cx="38576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Угадай голос какого инструмента звучит?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ФОТО симфон\2o6a1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628" y="1143008"/>
            <a:ext cx="8652214" cy="54292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2984"/>
          </a:xfrm>
        </p:spPr>
        <p:txBody>
          <a:bodyPr/>
          <a:lstStyle/>
          <a:p>
            <a:r>
              <a:rPr lang="ru-RU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Тайны звучания</a:t>
            </a:r>
            <a:br>
              <a:rPr lang="ru-RU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симфонического оркестра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357298"/>
            <a:ext cx="7467600" cy="5016628"/>
          </a:xfrm>
        </p:spPr>
        <p:txBody>
          <a:bodyPr/>
          <a:lstStyle/>
          <a:p>
            <a:pPr marL="365125" indent="-282575">
              <a:buSzPct val="80000"/>
              <a:buFont typeface="Wingdings 2"/>
              <a:buChar char=""/>
              <a:defRPr/>
            </a:pPr>
            <a:r>
              <a:rPr lang="ru-RU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Самые нежные и тихие инструменты садятся рядом со слушателем – на краю сцены.</a:t>
            </a:r>
          </a:p>
          <a:p>
            <a:pPr marL="365125" indent="-282575">
              <a:buSzPct val="80000"/>
              <a:buFont typeface="Wingdings 2"/>
              <a:buChar char=""/>
              <a:defRPr/>
            </a:pPr>
            <a:r>
              <a:rPr lang="ru-RU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Инструменты не очень громкой звучности расположены в середине оркестра.</a:t>
            </a:r>
          </a:p>
          <a:p>
            <a:pPr marL="365125" indent="-282575">
              <a:buSzPct val="80000"/>
              <a:buFont typeface="Wingdings 2"/>
              <a:buChar char=""/>
              <a:defRPr/>
            </a:pPr>
            <a:r>
              <a:rPr lang="ru-RU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Инструменты с очень громким звуком сидят в последнем ряду оркестра, подальше от слушателей.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6567510" cy="100010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Симфонический оркестр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2000" b="1" i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Схема расположения инструментов в оркестре</a:t>
            </a:r>
            <a:endParaRPr lang="ru-RU" sz="20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142984"/>
            <a:ext cx="8429684" cy="550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Как называют главного человека в оркестре?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28860" y="1357298"/>
            <a:ext cx="41434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ДИРИЖЕР</a:t>
            </a:r>
            <a:endParaRPr lang="ru-RU" sz="4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285992"/>
            <a:ext cx="53956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haroni" pitchFamily="2" charset="-79"/>
              </a:rPr>
              <a:t>Евгений </a:t>
            </a:r>
            <a:r>
              <a:rPr lang="ru-RU" sz="280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haroni" pitchFamily="2" charset="-79"/>
              </a:rPr>
              <a:t>Светланов</a:t>
            </a:r>
            <a:endParaRPr lang="ru-RU" sz="2800" dirty="0">
              <a:solidFill>
                <a:schemeClr val="tx2">
                  <a:lumMod val="75000"/>
                </a:schemeClr>
              </a:solidFill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2000240"/>
            <a:ext cx="5712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Выдающиеся дирижеры </a:t>
            </a:r>
          </a:p>
        </p:txBody>
      </p:sp>
      <p:pic>
        <p:nvPicPr>
          <p:cNvPr id="10" name="Заголовок 1"/>
          <p:cNvPicPr>
            <a:picLocks noChangeArrowheads="1"/>
          </p:cNvPicPr>
          <p:nvPr/>
        </p:nvPicPr>
        <p:blipFill>
          <a:blip r:embed="rId2" cstate="print">
            <a:lum bright="12000" contrast="6000"/>
          </a:blip>
          <a:srcRect/>
          <a:stretch>
            <a:fillRect/>
          </a:stretch>
        </p:blipFill>
        <p:spPr bwMode="auto">
          <a:xfrm>
            <a:off x="4572000" y="6286544"/>
            <a:ext cx="3786214" cy="642918"/>
          </a:xfrm>
          <a:prstGeom prst="rect">
            <a:avLst/>
          </a:prstGeom>
        </p:spPr>
      </p:pic>
      <p:pic>
        <p:nvPicPr>
          <p:cNvPr id="11" name="Рисунок 4" descr="Светланов.jpg"/>
          <p:cNvPicPr>
            <a:picLocks noChangeAspect="1"/>
          </p:cNvPicPr>
          <p:nvPr/>
        </p:nvPicPr>
        <p:blipFill>
          <a:blip r:embed="rId3" cstate="print">
            <a:lum bright="-6000"/>
          </a:blip>
          <a:srcRect/>
          <a:stretch>
            <a:fillRect/>
          </a:stretch>
        </p:blipFill>
        <p:spPr bwMode="auto">
          <a:xfrm>
            <a:off x="488913" y="2857496"/>
            <a:ext cx="3511583" cy="3511582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8"/>
              </a:srgbClr>
            </a:outerShdw>
          </a:effectLst>
        </p:spPr>
      </p:pic>
      <p:pic>
        <p:nvPicPr>
          <p:cNvPr id="12" name="Рисунок 11" descr="Спиваков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2571744"/>
            <a:ext cx="3400146" cy="37836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urinvv.MAIN\Desktop\мама презент\ФОТО симфон\254bf08d1d85445e440881250b529e4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99514"/>
            <a:ext cx="3913113" cy="260940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Autofit/>
          </a:bodyPr>
          <a:lstStyle/>
          <a:p>
            <a:pPr fontAlgn="b"/>
            <a:r>
              <a:rPr lang="ru-RU" sz="4400" b="1" i="1" spc="-150" dirty="0" smtClean="0">
                <a:solidFill>
                  <a:schemeClr val="accent1"/>
                </a:solidFill>
              </a:rPr>
              <a:t>ЗАГАДКА ?</a:t>
            </a:r>
            <a:endParaRPr lang="ru-RU" sz="4400" b="1" i="1" spc="-150" dirty="0">
              <a:solidFill>
                <a:schemeClr val="accent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1412776"/>
          <a:ext cx="6961188" cy="5211972"/>
        </p:xfrm>
        <a:graphic>
          <a:graphicData uri="http://schemas.openxmlformats.org/drawingml/2006/table">
            <a:tbl>
              <a:tblPr/>
              <a:tblGrid>
                <a:gridCol w="465138"/>
                <a:gridCol w="461962"/>
                <a:gridCol w="466725"/>
                <a:gridCol w="461963"/>
                <a:gridCol w="465137"/>
                <a:gridCol w="463550"/>
                <a:gridCol w="463550"/>
                <a:gridCol w="463550"/>
                <a:gridCol w="466725"/>
                <a:gridCol w="461963"/>
                <a:gridCol w="465137"/>
                <a:gridCol w="461963"/>
                <a:gridCol w="465137"/>
                <a:gridCol w="463550"/>
                <a:gridCol w="465138"/>
              </a:tblGrid>
              <a:tr h="579106">
                <a:tc gridSpan="13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Кто невежливый такой: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4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Повернулся к нам спиной,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4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Стал размахивать руками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4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Прямо в зале перед нами.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itchFamily="34" charset="0"/>
                        </a:rPr>
                        <a:t> </a:t>
                      </a:r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3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Не приучен он к порядку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2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Или делает зарядку?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06">
                <a:tc gridSpan="15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С кем звучит оркестр и хор?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79106">
                <a:tc gridSpan="8"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Black" pitchFamily="34" charset="0"/>
                        </a:rPr>
                        <a:t>Знаем, это …</a:t>
                      </a:r>
                    </a:p>
                  </a:txBody>
                  <a:tcPr marT="45714" marB="45714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14" marB="45714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995936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499992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04048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508104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012160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516216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7020272" y="6021288"/>
            <a:ext cx="4320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urinvv.MAIN\Desktop\мама презент\ФОТО симфон\15490506925c54a3444b52e8.12834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24744"/>
            <a:ext cx="8519424" cy="568405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76864" cy="2420888"/>
          </a:xfrm>
        </p:spPr>
        <p:txBody>
          <a:bodyPr>
            <a:normAutofit/>
          </a:bodyPr>
          <a:lstStyle/>
          <a:p>
            <a:pPr eaLnBrk="0" hangingPunct="0">
              <a:defRPr/>
            </a:pPr>
            <a:r>
              <a:rPr lang="ru-RU" sz="6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Проверьте </a:t>
            </a:r>
            <a:br>
              <a:rPr lang="ru-RU" sz="6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6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свои      знания…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/>
            </a:r>
            <a:br>
              <a:rPr lang="ru-RU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665168" cy="77809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FF66"/>
                </a:solidFill>
              </a:rPr>
              <a:t>«Третий лишний»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75856" y="1556792"/>
            <a:ext cx="5328592" cy="489654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Труба, валторна, флейта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None/>
              <a:defRPr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Литавры, арфа, тарелки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Скрипка, контрабас, саксофон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Гобой, труба, кларнет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Барабан, альт, тарелки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Тромбон, фагот, валторна</a:t>
            </a:r>
          </a:p>
          <a:p>
            <a:pPr>
              <a:lnSpc>
                <a:spcPct val="80000"/>
              </a:lnSpc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ru-RU" b="1" dirty="0" smtClean="0"/>
          </a:p>
          <a:p>
            <a:endParaRPr lang="ru-RU" dirty="0"/>
          </a:p>
        </p:txBody>
      </p:sp>
      <p:pic>
        <p:nvPicPr>
          <p:cNvPr id="4099" name="Picture 3" descr="C:\Users\turinvv.MAIN\Desktop\мама презент\ФОТО симфон\Kontrab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39227"/>
            <a:ext cx="3096344" cy="4910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turinvv.MAIN\Desktop\мама презент\ФОТО симфон\000004951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149080"/>
            <a:ext cx="4334271" cy="27089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3744416" cy="634082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accent1"/>
                </a:solidFill>
              </a:rPr>
              <a:t>ТЕСТ</a:t>
            </a:r>
            <a:endParaRPr lang="ru-RU" sz="5400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4248472" cy="626469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В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каком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оркестре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звучит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инструмент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 рояль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endParaRPr lang="en-US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sz="1800" b="1" dirty="0" smtClean="0"/>
              <a:t>а) </a:t>
            </a:r>
            <a:r>
              <a:rPr lang="en-US" sz="1800" b="1" dirty="0" err="1" smtClean="0"/>
              <a:t>народный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б) </a:t>
            </a:r>
            <a:r>
              <a:rPr lang="en-US" sz="1800" b="1" dirty="0" err="1" smtClean="0"/>
              <a:t>симфонический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г) </a:t>
            </a:r>
            <a:r>
              <a:rPr lang="en-US" sz="1800" b="1" dirty="0" err="1" smtClean="0"/>
              <a:t>военный</a:t>
            </a:r>
            <a:endParaRPr lang="ru-RU" sz="1800" b="1" dirty="0" smtClean="0"/>
          </a:p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Камерная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музыка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исполняется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ru-RU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sz="1800" b="1" dirty="0" smtClean="0"/>
              <a:t>а</a:t>
            </a:r>
            <a:r>
              <a:rPr lang="en-US" sz="1800" b="1" dirty="0" smtClean="0"/>
              <a:t>) </a:t>
            </a:r>
            <a:r>
              <a:rPr lang="en-US" sz="1800" b="1" dirty="0" err="1" smtClean="0"/>
              <a:t>симфоническим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оркестром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б) </a:t>
            </a:r>
            <a:r>
              <a:rPr lang="en-US" sz="1800" b="1" dirty="0" err="1" smtClean="0"/>
              <a:t>небольшим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инструментальным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составом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в) </a:t>
            </a:r>
            <a:r>
              <a:rPr lang="en-US" sz="1800" b="1" dirty="0" err="1" smtClean="0"/>
              <a:t>духовым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оркестром</a:t>
            </a:r>
            <a:endParaRPr lang="ru-RU" sz="1800" b="1" dirty="0" smtClean="0"/>
          </a:p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Какая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группа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инструментов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характерна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для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симфонического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tx2">
                    <a:lumMod val="75000"/>
                  </a:schemeClr>
                </a:solidFill>
              </a:rPr>
              <a:t>оркестра</a:t>
            </a:r>
            <a:r>
              <a:rPr lang="en-US" sz="18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</a:p>
          <a:p>
            <a:r>
              <a:rPr lang="en-US" sz="1800" b="1" dirty="0" smtClean="0"/>
              <a:t>а) </a:t>
            </a:r>
            <a:r>
              <a:rPr lang="en-US" sz="1800" b="1" dirty="0" err="1" smtClean="0"/>
              <a:t>струнная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б) </a:t>
            </a:r>
            <a:r>
              <a:rPr lang="en-US" sz="1800" b="1" dirty="0" err="1" smtClean="0"/>
              <a:t>духовая</a:t>
            </a: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в) </a:t>
            </a:r>
            <a:r>
              <a:rPr lang="en-US" sz="1800" b="1" dirty="0" err="1" smtClean="0"/>
              <a:t>клавишная</a:t>
            </a:r>
            <a:endParaRPr lang="en-US" sz="1800" b="1" dirty="0" smtClean="0"/>
          </a:p>
          <a:p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548680"/>
            <a:ext cx="432048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b="1" dirty="0" smtClean="0"/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Какой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инструмент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является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прородителем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валторны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b="1" dirty="0" smtClean="0"/>
              <a:t>а</a:t>
            </a:r>
            <a:r>
              <a:rPr lang="en-US" b="1" dirty="0" smtClean="0"/>
              <a:t>) </a:t>
            </a:r>
            <a:r>
              <a:rPr lang="en-US" b="1" dirty="0" err="1" smtClean="0"/>
              <a:t>труба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б) </a:t>
            </a:r>
            <a:r>
              <a:rPr lang="en-US" b="1" dirty="0" err="1" smtClean="0"/>
              <a:t>охотничий</a:t>
            </a:r>
            <a:r>
              <a:rPr lang="en-US" b="1" dirty="0" smtClean="0"/>
              <a:t> </a:t>
            </a:r>
            <a:r>
              <a:rPr lang="en-US" b="1" dirty="0" err="1" smtClean="0"/>
              <a:t>рог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в) </a:t>
            </a:r>
            <a:r>
              <a:rPr lang="en-US" b="1" dirty="0" err="1" smtClean="0"/>
              <a:t>флейта</a:t>
            </a:r>
            <a:endParaRPr lang="ru-RU" b="1" dirty="0" smtClean="0"/>
          </a:p>
          <a:p>
            <a:endParaRPr lang="en-US" b="1" dirty="0" smtClean="0"/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Укажите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примерный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количественный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состав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оркестра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b="1" dirty="0" smtClean="0"/>
              <a:t>а</a:t>
            </a:r>
            <a:r>
              <a:rPr lang="en-US" b="1" dirty="0" smtClean="0"/>
              <a:t>) 60-120 </a:t>
            </a:r>
            <a:r>
              <a:rPr lang="en-US" b="1" dirty="0" err="1" smtClean="0"/>
              <a:t>человек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б) 40-80 </a:t>
            </a:r>
            <a:r>
              <a:rPr lang="en-US" b="1" dirty="0" err="1" smtClean="0"/>
              <a:t>человек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в) 80-120 </a:t>
            </a:r>
            <a:r>
              <a:rPr lang="en-US" b="1" dirty="0" err="1" smtClean="0"/>
              <a:t>человек</a:t>
            </a:r>
            <a:endParaRPr lang="ru-RU" b="1" dirty="0" smtClean="0"/>
          </a:p>
          <a:p>
            <a:endParaRPr lang="en-US" b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urinvv.MAIN\Desktop\мама презент\ФОТО симфон\iStock-4903382282-e1490120514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07504" y="1412776"/>
            <a:ext cx="3960440" cy="291614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067944" y="188640"/>
            <a:ext cx="4608512" cy="6114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chemeClr val="accent1"/>
                </a:solidFill>
              </a:rPr>
              <a:t>Ответы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r>
              <a:rPr lang="ru-RU" sz="2000" dirty="0" smtClean="0"/>
              <a:t>1. </a:t>
            </a:r>
            <a:r>
              <a:rPr lang="ru-RU" sz="2000" dirty="0" smtClean="0"/>
              <a:t>В каком оркестре звучит инструмент  рояль?</a:t>
            </a:r>
            <a:br>
              <a:rPr lang="ru-RU" sz="2000" dirty="0" smtClean="0"/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симфонический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smtClean="0"/>
              <a:t>Камерная музыка исполняется:</a:t>
            </a: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небольшим инструментальным составом </a:t>
            </a:r>
          </a:p>
          <a:p>
            <a:r>
              <a:rPr lang="ru-RU" sz="2000" dirty="0" smtClean="0"/>
              <a:t>3. </a:t>
            </a:r>
            <a:r>
              <a:rPr lang="ru-RU" sz="2000" dirty="0" smtClean="0"/>
              <a:t>Какая группа инструментов характерна для симфонического оркестра?</a:t>
            </a:r>
            <a:br>
              <a:rPr lang="ru-RU" sz="2000" dirty="0" smtClean="0"/>
            </a:br>
            <a:r>
              <a:rPr lang="ru-RU" sz="2000" dirty="0" smtClean="0"/>
              <a:t> 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струнная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4. </a:t>
            </a:r>
            <a:r>
              <a:rPr lang="ru-RU" sz="2000" dirty="0" smtClean="0"/>
              <a:t>Какой инструмент является прародителем валторны?</a:t>
            </a:r>
          </a:p>
          <a:p>
            <a:r>
              <a:rPr lang="ru-RU" sz="2000" dirty="0" smtClean="0"/>
              <a:t> 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охотничий рог </a:t>
            </a:r>
          </a:p>
          <a:p>
            <a:r>
              <a:rPr lang="ru-RU" sz="2000" dirty="0" smtClean="0"/>
              <a:t>5. </a:t>
            </a:r>
            <a:r>
              <a:rPr lang="ru-RU" sz="2000" dirty="0" smtClean="0"/>
              <a:t>Укажите примерный количественный состав оркестра:</a:t>
            </a: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 60-120 человек.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</a:rPr>
              <a:t>Назови </a:t>
            </a:r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</a:rPr>
              <a:t>инструменты ?</a:t>
            </a:r>
            <a:endParaRPr lang="ru-RU" sz="4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13" descr="Туба"/>
          <p:cNvPicPr>
            <a:picLocks noChangeAspect="1" noChangeArrowheads="1"/>
          </p:cNvPicPr>
          <p:nvPr/>
        </p:nvPicPr>
        <p:blipFill>
          <a:blip r:embed="rId2" cstate="print"/>
          <a:srcRect t="16139" b="20291"/>
          <a:stretch>
            <a:fillRect/>
          </a:stretch>
        </p:blipFill>
        <p:spPr bwMode="auto">
          <a:xfrm>
            <a:off x="611560" y="1124744"/>
            <a:ext cx="3240360" cy="180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1" descr="Рояль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99992" y="980728"/>
            <a:ext cx="3239789" cy="2601800"/>
          </a:xfrm>
          <a:noFill/>
        </p:spPr>
      </p:pic>
      <p:sp>
        <p:nvSpPr>
          <p:cNvPr id="9" name="Прямоугольник 8"/>
          <p:cNvSpPr/>
          <p:nvPr/>
        </p:nvSpPr>
        <p:spPr>
          <a:xfrm>
            <a:off x="539553" y="3068960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1.-------------------------------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499992" y="3789040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2.-------------------------------</a:t>
            </a:r>
            <a:endParaRPr lang="ru-RU" dirty="0"/>
          </a:p>
        </p:txBody>
      </p:sp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102">
            <a:off x="7489749" y="2431418"/>
            <a:ext cx="1489071" cy="4337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0" b="100000" l="1107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482997"/>
            <a:ext cx="2145420" cy="2375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01008"/>
            <a:ext cx="1703681" cy="319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195737" y="3982998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3.---------------------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4788024" y="4869160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4.---------------------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436096" y="6198990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5.---------------------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turinvv.MAIN\Desktop\мама презент\ФОТО симфон\kub(1)__htrocy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700808"/>
            <a:ext cx="8684165" cy="482453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1835696" y="188640"/>
            <a:ext cx="5112568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7020272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  <a:t>Молодцы!</a:t>
            </a:r>
            <a:endParaRPr lang="ru-RU" sz="6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urinvv.MAIN\Desktop\мама презент\ФОТО симфон\listim_gotov-biletyi-letom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598691"/>
            <a:ext cx="8569290" cy="571062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99792" y="620688"/>
            <a:ext cx="43924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i="1" dirty="0" smtClean="0">
                <a:solidFill>
                  <a:schemeClr val="tx2">
                    <a:lumMod val="75000"/>
                  </a:schemeClr>
                </a:solidFill>
              </a:rPr>
              <a:t>Спасибо </a:t>
            </a:r>
            <a:br>
              <a:rPr lang="ru-RU" sz="6600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6600" b="1" i="1" dirty="0" smtClean="0">
                <a:solidFill>
                  <a:schemeClr val="tx2">
                    <a:lumMod val="75000"/>
                  </a:schemeClr>
                </a:solidFill>
              </a:rPr>
              <a:t>за работу!</a:t>
            </a:r>
            <a:br>
              <a:rPr lang="ru-RU" sz="6600" b="1" i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6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230</TotalTime>
  <Words>308</Words>
  <Application>Microsoft Office PowerPoint</Application>
  <PresentationFormat>Экран (4:3)</PresentationFormat>
  <Paragraphs>91</Paragraphs>
  <Slides>20</Slides>
  <Notes>1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СИМФОНИЧЕСКИЙ ОРКЕСТР  </vt:lpstr>
      <vt:lpstr>Слайд 2</vt:lpstr>
      <vt:lpstr>Оркестр симфонический Вас может угостить Поэмой драматической, Симфонией эпической, Фантазией лирической, Рапсодией трагической Всех инструментов голоса Сольются, и тогда Услышим, как шумят леса, И как журчит вода, И как дрова трещат в огне, И как пурга ярится, И как мечтает о весне Продрогшая синица. </vt:lpstr>
      <vt:lpstr>Какие бывают оркестры?</vt:lpstr>
      <vt:lpstr>Симфонический оркестр включает 4 группы инструментов:</vt:lpstr>
      <vt:lpstr>1. Струнно-смычковые инструменты - скрипка, альт, виолончель, контрабас</vt:lpstr>
      <vt:lpstr>2.Духовые (деревянные и медные)— флейта, гобой, кларнет, фагот, труба, тромбон, валторна, туба</vt:lpstr>
      <vt:lpstr>3.Ударные- литавры, тарелки, ксилофон, барабан </vt:lpstr>
      <vt:lpstr>4.Одиночные-  арфа, орган, челеста, рояль:</vt:lpstr>
      <vt:lpstr>Тайны звучания симфонического оркестра</vt:lpstr>
      <vt:lpstr>Симфонический оркестр Схема расположения инструментов в оркестре</vt:lpstr>
      <vt:lpstr>Как называют главного человека в оркестре?</vt:lpstr>
      <vt:lpstr>ЗАГАДКА ?</vt:lpstr>
      <vt:lpstr>Проверьте    свои      знания… </vt:lpstr>
      <vt:lpstr>«Третий лишний»</vt:lpstr>
      <vt:lpstr>ТЕСТ</vt:lpstr>
      <vt:lpstr>Слайд 17</vt:lpstr>
      <vt:lpstr>Назови инструменты ?</vt:lpstr>
      <vt:lpstr>Молодцы!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РУССКИЕ НАРОДНЫЕ ИНСТРУМЕНТЫ</dc:title>
  <dc:creator>turinvv</dc:creator>
  <cp:lastModifiedBy>turinvv</cp:lastModifiedBy>
  <cp:revision>56</cp:revision>
  <dcterms:created xsi:type="dcterms:W3CDTF">2019-05-30T05:42:27Z</dcterms:created>
  <dcterms:modified xsi:type="dcterms:W3CDTF">2019-05-30T10:21:31Z</dcterms:modified>
</cp:coreProperties>
</file>