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sldIdLst>
    <p:sldId id="256" r:id="rId3"/>
    <p:sldId id="279" r:id="rId4"/>
    <p:sldId id="288" r:id="rId5"/>
    <p:sldId id="281" r:id="rId6"/>
    <p:sldId id="287" r:id="rId7"/>
    <p:sldId id="277" r:id="rId8"/>
    <p:sldId id="278" r:id="rId9"/>
    <p:sldId id="261" r:id="rId10"/>
    <p:sldId id="257" r:id="rId11"/>
    <p:sldId id="263" r:id="rId12"/>
    <p:sldId id="265" r:id="rId13"/>
    <p:sldId id="266" r:id="rId14"/>
    <p:sldId id="274" r:id="rId15"/>
    <p:sldId id="268" r:id="rId16"/>
    <p:sldId id="272" r:id="rId17"/>
    <p:sldId id="275" r:id="rId18"/>
  </p:sldIdLst>
  <p:sldSz cx="9906000" cy="6858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840" y="-108"/>
      </p:cViewPr>
      <p:guideLst>
        <p:guide orient="horz" pos="2189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/>
              <a:t>03.03.2020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/>
              <a:t>03.03.2020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/>
              <a:t>03.03.2020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/>
              <a:t>03.03.2020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/>
              <a:t>03.03.2020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/>
              <a:t>03.03.2020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/>
              <a:t>03.03.2020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/>
              <a:t>03.03.2020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/>
              <a:t>03.03.2020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/>
              <a:t>03.03.2020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/>
              <a:t>03.03.2020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03.03.2020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100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03.03.2020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5931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03.03.2020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137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03.03.2020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6848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03.03.2020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2658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03.03.2020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5236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03.03.2020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4234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03.03.2020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2100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03.03.2020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4950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03.03.2020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4357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C6D53-0259-4379-BB58-87D21A2C1F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03.03.2020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71B51-2ED2-47FD-8E2C-200159D3B3E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399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C6D53-0259-4379-BB58-87D21A2C1FC5}" type="datetimeFigureOut">
              <a:rPr lang="ru-RU" smtClean="0"/>
              <a:t>03.03.2020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71B51-2ED2-47FD-8E2C-200159D3B3E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C6D53-0259-4379-BB58-87D21A2C1FC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03.03.2020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71B51-2ED2-47FD-8E2C-200159D3B3E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456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9" y="-1"/>
            <a:ext cx="9906000" cy="685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клипарт | Записи в рубрике клипарт | Дневник rosinka7304 :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226" y="4365104"/>
            <a:ext cx="2924774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729" y="2"/>
            <a:ext cx="9906000" cy="5933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ГБУ 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ОО КРЦ ППМСС </a:t>
            </a:r>
            <a:endParaRPr lang="ru-RU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107000"/>
              </a:lnSpc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Дошкольное отделение                                                                                                 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К заседанию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методического объединения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учителей 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дефектологов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+mn-ea"/>
              </a:rPr>
              <a:t>«Формирование у детей </a:t>
            </a:r>
          </a:p>
          <a:p>
            <a:pPr marL="3767138" lvl="0" indent="-3767138" algn="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+mn-ea"/>
              </a:rPr>
              <a:t>сознательного отношения</a:t>
            </a:r>
          </a:p>
          <a:p>
            <a:pPr marL="3767138" lvl="0" indent="-3767138" algn="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+mn-ea"/>
              </a:rPr>
              <a:t> к окружающему через </a:t>
            </a:r>
          </a:p>
          <a:p>
            <a:pPr marL="3767138" lvl="0" indent="-3767138" algn="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+mn-ea"/>
              </a:rPr>
              <a:t>познавательное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+mn-ea"/>
              </a:rPr>
              <a:t>развитие»</a:t>
            </a:r>
          </a:p>
          <a:p>
            <a:pPr marL="3767138" lvl="0" indent="-3767138" algn="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  <a:sym typeface="+mn-ea"/>
              </a:rPr>
              <a:t>февраль,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2020г.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Презентация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«Роль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окружающей среды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познавательном развитии ребенка»</a:t>
            </a:r>
            <a:endParaRPr lang="ru-RU" sz="2400" dirty="0">
              <a:solidFill>
                <a:srgbClr val="C00000"/>
              </a:solidFill>
              <a:highlight>
                <a:srgbClr val="FFFFFF"/>
              </a:highlight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ctr">
              <a:lnSpc>
                <a:spcPct val="107000"/>
              </a:lnSpc>
            </a:pPr>
            <a:r>
              <a:rPr lang="ru-RU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8064A2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8064A2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8064A2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107000"/>
              </a:lnSpc>
            </a:pPr>
            <a:endParaRPr lang="ru-RU" b="1" dirty="0" smtClean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lnSpc>
                <a:spcPct val="107000"/>
              </a:lnSpc>
            </a:pPr>
            <a:endParaRPr lang="ru-RU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Учитель – дефектолог: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Максутова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 Ш.                        </a:t>
            </a:r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89" y="-16000"/>
            <a:ext cx="9906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28497" y="188641"/>
            <a:ext cx="920502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400" dirty="0" smtClean="0">
              <a:solidFill>
                <a:srgbClr val="002060"/>
              </a:solidFill>
              <a:latin typeface="Times New Roman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lvl="0" algn="ctr"/>
            <a:endParaRPr lang="ru-RU" sz="2400" dirty="0">
              <a:solidFill>
                <a:srgbClr val="002060"/>
              </a:solidFill>
              <a:latin typeface="Times New Roman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ФГОС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ДО  в качестве основного принципа дошкольного образования рассматривает формирование познавательных интересов и познавательных действий ребёнка в различных видах деятельности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ctr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Дошкольный возраст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–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сензитивный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период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для развития познавательных потребностей, поэтому очень важно своевременное стимулирование познавательных процессов и развитие их во всех сферах деятельности детей. Интерес к познанию выступает как залог успешного обучения и эффективности образовательной деятельности в целом.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906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84515" y="428180"/>
            <a:ext cx="88929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4472" y="127645"/>
            <a:ext cx="9517057" cy="6552728"/>
          </a:xfrm>
          <a:prstGeom prst="rect">
            <a:avLst/>
          </a:prstGeom>
          <a:gradFill rotWithShape="1">
            <a:gsLst>
              <a:gs pos="0">
                <a:srgbClr val="F79646">
                  <a:shade val="51000"/>
                  <a:satMod val="130000"/>
                </a:srgbClr>
              </a:gs>
              <a:gs pos="80000">
                <a:srgbClr val="F79646">
                  <a:shade val="93000"/>
                  <a:satMod val="130000"/>
                </a:srgbClr>
              </a:gs>
              <a:gs pos="100000">
                <a:srgbClr val="F7964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ru-RU" sz="2400" kern="0" dirty="0" smtClean="0">
              <a:solidFill>
                <a:srgbClr val="00206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defRPr/>
            </a:pPr>
            <a:endParaRPr lang="ru-RU" sz="2400" kern="0" dirty="0">
              <a:solidFill>
                <a:srgbClr val="00206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defRPr/>
            </a:pPr>
            <a:endParaRPr lang="ru-RU" sz="2400" kern="0" dirty="0" smtClean="0">
              <a:solidFill>
                <a:srgbClr val="00206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defRPr/>
            </a:pPr>
            <a:endParaRPr lang="ru-RU" sz="2400" kern="0" dirty="0" smtClean="0">
              <a:solidFill>
                <a:srgbClr val="00206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defRPr/>
            </a:pPr>
            <a:endParaRPr lang="ru-RU" sz="2400" kern="0" dirty="0">
              <a:solidFill>
                <a:srgbClr val="00206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defRPr/>
            </a:pPr>
            <a:endParaRPr lang="ru-RU" sz="2400" kern="0" dirty="0" smtClean="0">
              <a:solidFill>
                <a:srgbClr val="00206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defRPr/>
            </a:pPr>
            <a:endParaRPr lang="ru-RU" sz="2400" kern="0" dirty="0" smtClean="0">
              <a:solidFill>
                <a:srgbClr val="00206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defRPr/>
            </a:pPr>
            <a:endParaRPr lang="ru-RU" sz="2400" kern="0" dirty="0">
              <a:solidFill>
                <a:srgbClr val="00206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defRPr/>
            </a:pPr>
            <a:endParaRPr lang="ru-RU" sz="2400" kern="0" dirty="0" smtClean="0">
              <a:solidFill>
                <a:srgbClr val="00206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defRPr/>
            </a:pPr>
            <a:endParaRPr lang="ru-RU" sz="2400" kern="0" dirty="0">
              <a:solidFill>
                <a:srgbClr val="00206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algn="ctr">
              <a:defRPr/>
            </a:pPr>
            <a:r>
              <a:rPr lang="ru-RU" sz="2400" kern="0" dirty="0" smtClean="0">
                <a:solidFill>
                  <a:prstClr val="black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Согласно Стандарту программа должна обеспечивать развитие личности детей дошкольного возраста в различных видах деятельности и трактует познавательное развитие как образовательную область, сущность которой раскрывается следующим образом: </a:t>
            </a:r>
            <a:endParaRPr lang="ru-RU" sz="2400" kern="0" dirty="0">
              <a:solidFill>
                <a:prstClr val="black"/>
              </a:solidFill>
              <a:latin typeface="Times New Roman" pitchFamily="18" charset="0"/>
              <a:ea typeface="Microsoft Sans Serif" panose="020B0604020202020204" pitchFamily="34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584" y="212737"/>
            <a:ext cx="7566841" cy="40638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886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828" y="1"/>
            <a:ext cx="10022464" cy="691256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94472" y="332655"/>
            <a:ext cx="70207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lvl="0" indent="-342900">
              <a:buFont typeface="Wingdings" pitchFamily="2" charset="2"/>
              <a:buChar char="§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 развитие любознательности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и познавательной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                              мотивации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;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476500" y="3075057"/>
            <a:ext cx="4953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endParaRPr lang="ru-RU" sz="2000" dirty="0">
              <a:solidFill>
                <a:srgbClr val="00206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6506" y="1556792"/>
            <a:ext cx="60846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ru-RU" sz="2000" b="1" dirty="0" smtClean="0">
                <a:solidFill>
                  <a:srgbClr val="00206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формирование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познавательных действий,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                               становление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сознания;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476500" y="3075057"/>
            <a:ext cx="4953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endParaRPr lang="ru-RU" sz="2000" dirty="0">
              <a:solidFill>
                <a:srgbClr val="00206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72481" y="2692950"/>
            <a:ext cx="71570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buFont typeface="Wingdings" pitchFamily="2" charset="2"/>
              <a:buChar char="§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развитие воображения и творческой активности;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ea typeface="Microsoft Sans Serif" panose="020B0604020202020204" pitchFamily="34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8499" y="3275113"/>
            <a:ext cx="600666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§"/>
            </a:pPr>
            <a:endParaRPr lang="ru-RU" sz="2000" b="1" dirty="0" smtClean="0">
              <a:solidFill>
                <a:srgbClr val="00206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 формирование первичных представлений </a:t>
            </a:r>
          </a:p>
          <a:p>
            <a:pPr lvl="0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   о себе, других людях, объектах </a:t>
            </a:r>
          </a:p>
          <a:p>
            <a:pPr lvl="0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   окружающего   мира, их свойствах и </a:t>
            </a:r>
          </a:p>
          <a:p>
            <a:pPr lvl="0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   отношениях о планете Земля </a:t>
            </a:r>
          </a:p>
          <a:p>
            <a:pPr lvl="0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   как общем доме людей, об особенностях </a:t>
            </a:r>
          </a:p>
          <a:p>
            <a:pPr lvl="0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   её природы, многообразии стран </a:t>
            </a:r>
          </a:p>
          <a:p>
            <a:pPr lvl="0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Microsoft Sans Serif" panose="020B0604020202020204" pitchFamily="34" charset="0"/>
                <a:cs typeface="Times New Roman" pitchFamily="18" charset="0"/>
              </a:rPr>
              <a:t>   и народов мира.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ea typeface="Microsoft Sans Serif" panose="020B0604020202020204" pitchFamily="34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129" y="3717032"/>
            <a:ext cx="3860505" cy="31955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906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84515" y="116632"/>
            <a:ext cx="904900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Окружающий нас мир велик и разнообразен. Он включает в себя предметное окружение, явления общественной жизни, мир природы. Ознакомление детей с фактами и явлениями окружающего мира - одна из основных задач умственного воспитания. </a:t>
            </a:r>
          </a:p>
          <a:p>
            <a:pPr lvl="0" algn="just"/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дошкольного 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возраста находятся у истоков познания окружающего мира. Именно в эти годы у них формируются первичные представления об окружающей действительности. Они овладевают речью, способами умственной деятельности, у них проявляются познавательный интерес, отношение к окружающим, формируется умение устанавливать простейшие взаимосвязи и закономерности в явлениях окружающей жизни, а также, самостоятельно применять полученные знания в доступной практической деятельности. </a:t>
            </a:r>
          </a:p>
          <a:p>
            <a:pPr lvl="0" algn="just"/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Маленькому ребенку, с его наглядно - образным мышлением понятно лишь то, что можно одновременно рассмотреть, услышать, подействовать или оценить действие объекта. </a:t>
            </a:r>
          </a:p>
          <a:p>
            <a:pPr lvl="0" algn="just"/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Таким образом, детям необходимо помочь выстроить целостную картину мира, в которой синтезируются познавательные и эстетические аспекты, а также нравственные нормы отношений между людьми. Представление ребенка о предметном и социальном мире должно быть единым и целостным. Важно, чтобы полученные детьми знания не были абстрактными, и они понимали и осознавали себя частью окружающего мира, научились самостоятельно ориентироваться и действовать в окружающем 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мире.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906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84515" y="116632"/>
            <a:ext cx="8892988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15000"/>
              </a:lnSpc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РОЛЬ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ПРИРОДЫ В ФОРМИРОВАНИИ ЛИЧНОСТИ ДОШКОЛЬНИКА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.</a:t>
            </a:r>
          </a:p>
          <a:p>
            <a:pPr lvl="0" fontAlgn="base">
              <a:lnSpc>
                <a:spcPct val="115000"/>
              </a:lnSpc>
            </a:pPr>
            <a:r>
              <a:rPr lang="ru-RU" b="1" dirty="0" smtClean="0">
                <a:solidFill>
                  <a:srgbClr val="3C3B3B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Природа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 — важнейшее средство воспитания и развития детей дошкольного возраста. Ребенок делает много открытий, общаясь с ней. Неповторимо каждое живое существо, увиденное малышом. Разнообразны и природные материалы (песок, глина, вода, снег и т. д.), с которыми дети так любят играть. Дошкольники общаются с природой в разное время года — и когда вокруг лежит пушистый белый снег, и когда зацветают сады. Особое значение для ребенка при знакомстве с природой играет личность взрослого, вместе с которым и происходит познание ребенком окружающего мира. Ни один дидактический материал не сравнится с природой, по разнообразию и силе развивающего воздействия на ребенка. Предметы и явления природы наглядно предстают перед детьми. Таким образом, малыш непосредственно, с помощью органов чувств, воспринимает многообразие свойств природных объектов: форму, величину, звуки, краски, пространственное положение, движение и т. д. У него формируются первоначальные конкретные и яркие представления о природе, которые в дальнейшем помогают ему увидеть и понять связи и отношения природных явлений, усвоить новые понятия. Многие связи и отношения между природными явлениями дети познают в процессе наблюдений. 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Это 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дает возможность педагогу развивать у воспитанников логическое мышление.</a:t>
            </a:r>
            <a:endParaRPr lang="ru-RU" dirty="0">
              <a:solidFill>
                <a:prstClr val="black"/>
              </a:solidFill>
              <a:latin typeface="Times New Roman" pitchFamily="18" charset="0"/>
              <a:ea typeface="Times New Roman" panose="02020603050405020304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906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72480" y="44625"/>
            <a:ext cx="9283031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Aft>
                <a:spcPts val="1200"/>
              </a:spcAft>
            </a:pPr>
            <a:endParaRPr lang="ru-RU" sz="2400" dirty="0" smtClean="0">
              <a:solidFill>
                <a:srgbClr val="000000"/>
              </a:solidFill>
              <a:latin typeface="Times New Roman" pitchFamily="18" charset="0"/>
              <a:ea typeface="Times New Roman" panose="02020603050405020304"/>
              <a:cs typeface="Times New Roman" pitchFamily="18" charset="0"/>
            </a:endParaRPr>
          </a:p>
          <a:p>
            <a:pPr lvl="0" fontAlgn="base">
              <a:spcAft>
                <a:spcPts val="120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Разнообразие объектов природы позволяет педагогу организовать интересную и полезную деятельность детей. В процессе наблюдений, игр и труда в природе дети знакомятся со свойствами и качествами объектов и явлений природы, учатся замечать их изменение и развитие, у них развивается любознательность. Полученные знания и умения дошкольникам предлагается использовать на практике. Например: ребята увлажняют песок, поливают водой снег для создания прочных построек, обмазывают глиной дно ручейков и каналов, чтобы удержать воду… В процессе этой деятельности формируется познавательная активность и познавательные интересы ребенка.</a:t>
            </a:r>
            <a:endParaRPr lang="ru-RU" sz="2400" dirty="0">
              <a:solidFill>
                <a:prstClr val="black"/>
              </a:solidFill>
              <a:latin typeface="Times New Roman" pitchFamily="18" charset="0"/>
              <a:ea typeface="Times New Roman" panose="02020603050405020304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906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72480" y="116632"/>
            <a:ext cx="93610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 smtClean="0">
              <a:solidFill>
                <a:srgbClr val="C0000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anose="02020603050405020304" pitchFamily="18" charset="0"/>
              </a:rPr>
              <a:t>Познавательное 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anose="02020603050405020304" pitchFamily="18" charset="0"/>
              </a:rPr>
              <a:t>отношение к природе как задача экологического воспитания детей</a:t>
            </a:r>
          </a:p>
          <a:p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 ведет человека к бесконечным целям познания, которые начинаются с удивления. В свою очередь, удивлением для дошкольника может быть окружающая действительность, являющаяся источником пробуждения познавательных интересов. Ребенка старшего дошкольного возраста, у которого развит познавательный интерес, характеризует желание задавать вопросы и способность находить ответы на них. Такой дошкольник склонен к экспериментированию, к активной поисковой деятельности. Он может длительно сосредотачиваться на интересующей его проблеме (например): изучать жизнь муравейника; экспериментировать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какие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 плавают, а какие тонут, придумывать новые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конструкции и т.д.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усвоении новых знаний он задает взрослому много вопросов, пытается самостоятельно найти связь с личным опытом, высказывает оригинальные догадки, предположения, другими словами, проявляет творческое отношение к объекту и процессу познания.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906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72480" y="260649"/>
            <a:ext cx="936104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Ребенок–природный исследователь окружающего мира. </a:t>
            </a:r>
          </a:p>
          <a:p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Мир открывается ребенку через опыт его личных ощущений, действий, переживаний. Чем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больше ребенок видел, слышал и переживал, чем больше он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узнает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и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усвоит,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чем большим количеством элементов действительности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он будет  располагать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своем опыте, тем значительнее и продуктивнее при других равных условиях будет его творческая, исследовательская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деятельность.</a:t>
            </a:r>
          </a:p>
          <a:p>
            <a:pPr lvl="0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Организация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систематической исследовательской деятельности приводит к познавательному интересу, который проявляется в активном включении всех детей в занятия, в появлении большого количества вопросов, в самостоятельной постановке и решении детьми познавательных задач.</a:t>
            </a: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Картинки по запросу картинки по поисково-исследовательской деятельности"/>
          <p:cNvSpPr>
            <a:spLocks noChangeAspect="1" noChangeArrowheads="1"/>
          </p:cNvSpPr>
          <p:nvPr/>
        </p:nvSpPr>
        <p:spPr bwMode="auto">
          <a:xfrm>
            <a:off x="168540" y="-144463"/>
            <a:ext cx="3302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906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72480" y="305069"/>
            <a:ext cx="93610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Методы и приемы воспитания у детей познавательных интересов 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 природе</a:t>
            </a:r>
          </a:p>
          <a:p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Обучение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детей на занятиях осуществляется разными методами. Выбор методов зависит от вида занятия, от его основной задачи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i="0" u="none" strike="noStrike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одних занятиях формируются первичные знания. С этой целью педагог использует наблюдение, рассматривание картин, чтение художественных произведений, рассказ, показ кинофильмов. </a:t>
            </a:r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i="0" u="none" strike="noStrike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других же занятиях уточняются, расширяются и углубляются знания. Кроме перечисленных методов, на этих занятиях используется и труд детей в природе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i="0" u="none" strike="noStrike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Основная задача занятий третьего вида -обобщение и систематизация знаний. Для этого используют беседы, дидактические игры, обобщающие наблюдения. В труде и играх дети применяют полученные знания на практике.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906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72480" y="116633"/>
            <a:ext cx="93610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процессе наблюдений живых объектов и практического экспериментирования с ними;  при рассматривании картинок (предметных и с простым сюжетом) происходит знакомство детей с животными ближайшего окружения (например): кошка, собака, корова, курица... Детей учат узнавать и называть животных по ярким признакам внешнего вида (цвету шерсти, форме и размеру ушей, хвоста, длине передних и задних лап), характеру передвижений (кролик прыгает, птица летает), издаваемым звукам (кошка мяукает, петух кукарекает)... и т. д.  Дети узнают и называют растения ближайшего окружения -дерево, куст, трава, комнатные цветы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906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16463" y="44623"/>
            <a:ext cx="96730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 smtClean="0">
              <a:solidFill>
                <a:srgbClr val="C0000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Дидактические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игры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  <a:sym typeface="+mn-ea"/>
              </a:rPr>
              <a:t>Большое значение на формирование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  <a:sym typeface="+mn-ea"/>
              </a:rPr>
              <a:t>познавательных интереса оказывает дидактическая игра и речевые игры.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дидактических играх познавательные задачи (определение свойств и качеств предмета, классификация и группировка различных предметов) соединяются с игровыми (отгадать, выполнить роль, соревноваться), что и делает дидактическую игру особой формой обучения -легкого, быстрого и непреднамеренного усвоения детьми знаний. При использовании дидактической игры вос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питатель должен следовать определенным педагогическим принципам:</a:t>
            </a:r>
          </a:p>
          <a:p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Опираться на уже имеющиеся знания, полученные, как правило, путем непосредственного восприятия.</a:t>
            </a:r>
          </a:p>
          <a:p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Следить за тем, чтобы дидактическая задача была достаточно трудна и в то же время доступна детям. </a:t>
            </a:r>
          </a:p>
          <a:p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Поддерживать интерес и разнообразие игрового действия.</a:t>
            </a:r>
          </a:p>
          <a:p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 Постепенно усложнять дидактическую задачу и игровые приемы.</a:t>
            </a:r>
          </a:p>
          <a:p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5. Конкретно и четко объяснять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правила.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906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0" y="188641"/>
            <a:ext cx="565507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b="1" i="0" dirty="0" smtClean="0">
                <a:solidFill>
                  <a:srgbClr val="C00000"/>
                </a:solidFill>
                <a:effectLst/>
                <a:latin typeface="PT Sans"/>
              </a:rPr>
              <a:t>Разноцветные кораблики</a:t>
            </a:r>
          </a:p>
          <a:p>
            <a:pPr algn="ctr" fontAlgn="base"/>
            <a:endParaRPr lang="ru-RU" b="1" i="0" dirty="0" smtClean="0">
              <a:solidFill>
                <a:srgbClr val="C00000"/>
              </a:solidFill>
              <a:effectLst/>
              <a:latin typeface="PT Sans"/>
            </a:endParaRPr>
          </a:p>
          <a:p>
            <a:pPr fontAlgn="base"/>
            <a:r>
              <a:rPr lang="ru-RU" b="0" i="0" dirty="0" smtClean="0">
                <a:solidFill>
                  <a:srgbClr val="000000"/>
                </a:solidFill>
                <a:effectLst/>
                <a:latin typeface="PT Sans"/>
              </a:rPr>
              <a:t> Пришла я на реку. Сколько разноцветных корабликов сегодня на реке: желтые, красные, оранжевые! Все они прилетели сюда по воздуху. Прилетит кораблик, спустится на воду и тотчас поплывет. Много еще прилетит их сегодня, и завтра, и послезавтра. А потом кораблики больше не будут прилетать, и река замерзнет. Расскажите, что это за кораблики и в какое время года они появляются. </a:t>
            </a:r>
          </a:p>
          <a:p>
            <a:pPr fontAlgn="base"/>
            <a:endParaRPr lang="ru-RU" b="0" i="0" dirty="0" smtClean="0">
              <a:solidFill>
                <a:srgbClr val="000000"/>
              </a:solidFill>
              <a:effectLst/>
              <a:latin typeface="PT Sans"/>
            </a:endParaRPr>
          </a:p>
          <a:p>
            <a:pPr fontAlgn="base"/>
            <a:r>
              <a:rPr lang="ru-RU" b="1" dirty="0">
                <a:solidFill>
                  <a:srgbClr val="000000"/>
                </a:solidFill>
                <a:latin typeface="PT Sans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PT Sans"/>
              </a:rPr>
              <a:t>                                        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PT Sans"/>
              </a:rPr>
              <a:t>Н.Ф. Виноградова</a:t>
            </a:r>
          </a:p>
          <a:p>
            <a:pPr algn="ctr" fontAlgn="base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i="0" dirty="0" smtClean="0">
                <a:solidFill>
                  <a:srgbClr val="C00000"/>
                </a:solidFill>
                <a:effectLst/>
                <a:latin typeface="PT Sans"/>
              </a:rPr>
              <a:t>Что ищет медведь? </a:t>
            </a:r>
          </a:p>
          <a:p>
            <a:pPr fontAlgn="base"/>
            <a:endParaRPr lang="ru-RU" b="1" i="0" dirty="0" smtClean="0">
              <a:solidFill>
                <a:srgbClr val="C00000"/>
              </a:solidFill>
              <a:effectLst/>
              <a:latin typeface="PT Sans"/>
            </a:endParaRPr>
          </a:p>
          <a:p>
            <a:pPr fontAlgn="base"/>
            <a:r>
              <a:rPr lang="ru-RU" b="0" i="0" dirty="0" smtClean="0">
                <a:solidFill>
                  <a:srgbClr val="000000"/>
                </a:solidFill>
                <a:effectLst/>
                <a:latin typeface="PT Sans"/>
              </a:rPr>
              <a:t>Посмотрите на косолапого! Едва ворочается. На рыбе да на ягодах летом отъелся, а сейчас по лесу бродит, зверюшек пугает и что-то все ищет, ищет… Что ищет медведь? </a:t>
            </a:r>
          </a:p>
          <a:p>
            <a:pPr fontAlgn="base"/>
            <a:endParaRPr lang="ru-RU" b="0" i="0" dirty="0" smtClean="0">
              <a:solidFill>
                <a:srgbClr val="000000"/>
              </a:solidFill>
              <a:effectLst/>
              <a:latin typeface="PT Sans"/>
            </a:endParaRPr>
          </a:p>
          <a:p>
            <a:pPr fontAlgn="base"/>
            <a:r>
              <a:rPr lang="ru-RU" b="0" i="0" dirty="0" smtClean="0">
                <a:solidFill>
                  <a:srgbClr val="000000"/>
                </a:solidFill>
                <a:effectLst/>
                <a:latin typeface="PT Sans"/>
              </a:rPr>
              <a:t>                                                  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PT Sans"/>
              </a:rPr>
              <a:t>И.А.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PT Sans"/>
              </a:rPr>
              <a:t>Паничев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="1" i="0" dirty="0">
              <a:solidFill>
                <a:srgbClr val="000000"/>
              </a:solidFill>
              <a:effectLst/>
              <a:latin typeface="PT Sans"/>
            </a:endParaRPr>
          </a:p>
        </p:txBody>
      </p:sp>
      <p:pic>
        <p:nvPicPr>
          <p:cNvPr id="7" name="Рисунок 6" descr="Похожее изображение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354" y="10692"/>
            <a:ext cx="4214646" cy="3202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Похожее изображение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354" y="3356992"/>
            <a:ext cx="4214646" cy="35010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906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94471" y="188640"/>
            <a:ext cx="959506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</a:t>
            </a: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один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видов занятий по формированию познавательных интересов и познавательной активности ребенка. </a:t>
            </a:r>
          </a:p>
          <a:p>
            <a:pPr lvl="0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содержанию экскурсии делят на два вида: природоведческие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парк, в лес, на реку; экскурсии на сельскохозяйственные объекты -поле, в сад, огород. Экскурсии привлекают внимание детей, предоставляют возможность под руководством педагога собирать разнообразный материал для последующих наблюдений и работы в группе, в уголке природы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Развлечения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викторины, конкурсы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можно рассматривать как своеобразные формы познавательной деятельности с использование информационно-развлекательного содержания, в которых предполагается посильное участие детей. Возможность проявить находчивость, сообразительность и смекалку, признание собственных успехов придают ценность тому, чем дети овладели в других формах познавательной деятельности.</a:t>
            </a:r>
          </a:p>
          <a:p>
            <a:pPr lvl="0"/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Использование перечисленных форм работы с детьми позволяет гибко строить целостный коррекционно - образовательный процесс в ДОУ, реализовывать задачи образовательной области «Познавательное развитие».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50" y="-171400"/>
            <a:ext cx="9906000" cy="70294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94471" y="1"/>
            <a:ext cx="94390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Анализируя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вышесказанное можно сделать вывод, что окружающая среда является мощным стимулом для формирования познавательной активности и познавательных интересов ребенка, формирует у него целостную картину мира, расширяет кругозор.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225226" y="1326094"/>
            <a:ext cx="9439048" cy="553190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906000" cy="685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544"/>
            <a:ext cx="10074540" cy="6835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</TotalTime>
  <Words>1557</Words>
  <Application>Microsoft Office PowerPoint</Application>
  <PresentationFormat>Лист A4 (210x297 мм)</PresentationFormat>
  <Paragraphs>94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83</cp:revision>
  <cp:lastPrinted>2020-02-15T12:13:50Z</cp:lastPrinted>
  <dcterms:created xsi:type="dcterms:W3CDTF">2020-02-04T11:51:00Z</dcterms:created>
  <dcterms:modified xsi:type="dcterms:W3CDTF">2020-03-03T19:57:48Z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1049-10.2.0.7646</vt:lpwstr>
  </property>
</Properties>
</file>