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75" r:id="rId2"/>
    <p:sldId id="268" r:id="rId3"/>
    <p:sldId id="260" r:id="rId4"/>
    <p:sldId id="261" r:id="rId5"/>
    <p:sldId id="262" r:id="rId6"/>
    <p:sldId id="269" r:id="rId7"/>
    <p:sldId id="271" r:id="rId8"/>
    <p:sldId id="265" r:id="rId9"/>
    <p:sldId id="277" r:id="rId10"/>
    <p:sldId id="263" r:id="rId11"/>
    <p:sldId id="270" r:id="rId12"/>
    <p:sldId id="276" r:id="rId13"/>
    <p:sldId id="278" r:id="rId14"/>
    <p:sldId id="279" r:id="rId15"/>
    <p:sldId id="281" r:id="rId16"/>
    <p:sldId id="282" r:id="rId17"/>
    <p:sldId id="283" r:id="rId18"/>
    <p:sldId id="284" r:id="rId19"/>
    <p:sldId id="286" r:id="rId20"/>
    <p:sldId id="288" r:id="rId21"/>
    <p:sldId id="290" r:id="rId22"/>
    <p:sldId id="291" r:id="rId23"/>
    <p:sldId id="285" r:id="rId24"/>
    <p:sldId id="29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7D2FE13-9882-469E-9C4B-A2120F561249}" type="datetimeFigureOut">
              <a:rPr lang="ru-RU" smtClean="0"/>
              <a:t>12.11.2019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CFD4DD2-0B27-445A-BD16-B148034BC3E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7D2FE13-9882-469E-9C4B-A2120F561249}" type="datetimeFigureOut">
              <a:rPr lang="ru-RU" smtClean="0"/>
              <a:t>12.11.2019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CFD4DD2-0B27-445A-BD16-B148034BC3E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7D2FE13-9882-469E-9C4B-A2120F561249}" type="datetimeFigureOut">
              <a:rPr lang="ru-RU" smtClean="0"/>
              <a:t>12.11.2019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CFD4DD2-0B27-445A-BD16-B148034BC3E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FE13-9882-469E-9C4B-A2120F561249}" type="datetimeFigureOut">
              <a:rPr lang="ru-RU" smtClean="0"/>
              <a:t>12.11.2019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D4DD2-0B27-445A-BD16-B148034BC3E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FE13-9882-469E-9C4B-A2120F561249}" type="datetimeFigureOut">
              <a:rPr lang="ru-RU" smtClean="0"/>
              <a:t>12.11.2019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D4DD2-0B27-445A-BD16-B148034BC3E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7D2FE13-9882-469E-9C4B-A2120F561249}" type="datetimeFigureOut">
              <a:rPr lang="ru-RU" smtClean="0"/>
              <a:t>12.11.2019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CFD4DD2-0B27-445A-BD16-B148034BC3E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FE13-9882-469E-9C4B-A2120F561249}" type="datetimeFigureOut">
              <a:rPr lang="ru-RU" smtClean="0"/>
              <a:t>12.11.2019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D4DD2-0B27-445A-BD16-B148034BC3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7D2FE13-9882-469E-9C4B-A2120F561249}" type="datetimeFigureOut">
              <a:rPr lang="ru-RU" smtClean="0"/>
              <a:t>12.11.2019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CFD4DD2-0B27-445A-BD16-B148034BC3EC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7D2FE13-9882-469E-9C4B-A2120F561249}" type="datetimeFigureOut">
              <a:rPr lang="ru-RU" smtClean="0"/>
              <a:t>12.11.2019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CFD4DD2-0B27-445A-BD16-B148034BC3EC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FE13-9882-469E-9C4B-A2120F561249}" type="datetimeFigureOut">
              <a:rPr lang="ru-RU" smtClean="0"/>
              <a:t>12.11.2019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D4DD2-0B27-445A-BD16-B148034BC3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FE13-9882-469E-9C4B-A2120F561249}" type="datetimeFigureOut">
              <a:rPr lang="ru-RU" smtClean="0"/>
              <a:t>12.11.2019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D4DD2-0B27-445A-BD16-B148034BC3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7D2FE13-9882-469E-9C4B-A2120F561249}" type="datetimeFigureOut">
              <a:rPr lang="ru-RU" smtClean="0"/>
              <a:t>12.11.2019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CFD4DD2-0B27-445A-BD16-B148034BC3E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fizikaum.ucoz.ru/_si/0/5578148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fizikaum.ucoz.ru/_si/0/9755208.gi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85728"/>
            <a:ext cx="4749802" cy="421484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err="1" smtClean="0">
                <a:solidFill>
                  <a:schemeClr val="tx2">
                    <a:lumMod val="50000"/>
                  </a:schemeClr>
                </a:solidFill>
              </a:rPr>
              <a:t>ˮРабота 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>с одарёнными детьми в рамках подготовки к олимпиадам разных </a:t>
            </a:r>
            <a:r>
              <a:rPr lang="ru-RU" sz="3600" dirty="0" err="1" smtClean="0">
                <a:solidFill>
                  <a:schemeClr val="tx2">
                    <a:lumMod val="50000"/>
                  </a:schemeClr>
                </a:solidFill>
              </a:rPr>
              <a:t>уровнейˮ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sz="36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88913"/>
            <a:ext cx="4314825" cy="531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50825" y="5229225"/>
            <a:ext cx="8497888" cy="1439863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ru-RU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950" y="4460875"/>
            <a:ext cx="8928100" cy="22812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</a:rPr>
              <a:t>Одаренные </a:t>
            </a:r>
            <a:r>
              <a:rPr lang="ru-RU" sz="3600" b="1" i="1" dirty="0">
                <a:solidFill>
                  <a:schemeClr val="accent1">
                    <a:lumMod val="50000"/>
                  </a:schemeClr>
                </a:solidFill>
              </a:rPr>
              <a:t>дети – учащиеся, имеющие высокий интеллектуальный, творческий и учебно-познавательный потенциал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9225" y="260350"/>
            <a:ext cx="6305550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Признаки одаренности: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высокая любознательность и исследовательская активность. 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способность прослеживать причинно-следственные связи и делать соответствующие выводы.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Отличная память.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большой словарный запас, умение ставить вопросы.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повышенная концентрация внимания на чем-либо, упорство в достижении результата в той сфере, которая им интересна.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7686675" cy="2286016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рамках нашей школы чаще всего встречаются не одаренные дети, а </a:t>
            </a:r>
            <a:r>
              <a:rPr lang="ru-RU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высокомотивированные</a:t>
            </a:r>
            <a:r>
              <a:rPr lang="ru-RU" sz="3200" b="1" u="sng" dirty="0" smtClean="0">
                <a:solidFill>
                  <a:schemeClr val="tx1"/>
                </a:solidFill>
              </a:rPr>
              <a:t>.</a:t>
            </a:r>
            <a:r>
              <a:rPr lang="ru-RU" sz="3200" u="sng" dirty="0" smtClean="0">
                <a:solidFill>
                  <a:schemeClr val="tx1"/>
                </a:solidFill>
              </a:rPr>
              <a:t/>
            </a:r>
            <a:br>
              <a:rPr lang="ru-RU" sz="3200" u="sng" dirty="0" smtClean="0">
                <a:solidFill>
                  <a:schemeClr val="tx1"/>
                </a:solidFill>
              </a:rPr>
            </a:b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024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4000504"/>
            <a:ext cx="7400925" cy="1785942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МОТИВАЦИЯ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000" i="1" dirty="0" smtClean="0">
                <a:latin typeface="Times New Roman" pitchFamily="18" charset="0"/>
                <a:cs typeface="Times New Roman" pitchFamily="18" charset="0"/>
              </a:rPr>
              <a:t>система взаимосвязанных и соподчиненных мотивов деятельности личности, определяющих линию поведения.</a:t>
            </a:r>
          </a:p>
          <a:p>
            <a:pPr eaLnBrk="1" hangingPunct="1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Что такое олимпиада?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ru-RU" b="1" dirty="0"/>
              <a:t>Олимпиадное движение</a:t>
            </a:r>
            <a:r>
              <a:rPr lang="ru-RU" dirty="0"/>
              <a:t>, конкурсы  – </a:t>
            </a:r>
            <a:r>
              <a:rPr lang="ru-RU" i="1" dirty="0"/>
              <a:t>это часть большой и серьезной работы по развитию талантов, интеллекта и одаренности</a:t>
            </a:r>
            <a:r>
              <a:rPr lang="ru-RU" i="1" dirty="0" smtClean="0"/>
              <a:t>.</a:t>
            </a:r>
          </a:p>
          <a:p>
            <a:r>
              <a:rPr lang="ru-RU" b="1" dirty="0" smtClean="0"/>
              <a:t>С </a:t>
            </a:r>
            <a:r>
              <a:rPr lang="ru-RU" b="1" dirty="0"/>
              <a:t>точки зрения педагогов олимпиада, конкурс </a:t>
            </a:r>
            <a:r>
              <a:rPr lang="ru-RU" dirty="0"/>
              <a:t>– </a:t>
            </a:r>
            <a:r>
              <a:rPr lang="ru-RU" i="1" dirty="0"/>
              <a:t>это </a:t>
            </a:r>
            <a:r>
              <a:rPr lang="ru-RU" i="1" dirty="0">
                <a:solidFill>
                  <a:srgbClr val="FF0000"/>
                </a:solidFill>
              </a:rPr>
              <a:t>эксперимент</a:t>
            </a:r>
            <a:r>
              <a:rPr lang="ru-RU" i="1" dirty="0"/>
              <a:t>, в рамках которого одаренные дети помогают педагогам проанализировать свою деятельность в работе по усвоению информации учащимися </a:t>
            </a:r>
            <a:r>
              <a:rPr lang="ru-RU" i="1" dirty="0" smtClean="0"/>
              <a:t>по общеобразовательному </a:t>
            </a:r>
            <a:r>
              <a:rPr lang="ru-RU" i="1" dirty="0"/>
              <a:t>предмету. </a:t>
            </a:r>
            <a:endParaRPr lang="ru-RU" i="1" dirty="0" smtClean="0"/>
          </a:p>
          <a:p>
            <a:r>
              <a:rPr lang="ru-RU" b="1" dirty="0" smtClean="0"/>
              <a:t>С </a:t>
            </a:r>
            <a:r>
              <a:rPr lang="ru-RU" b="1" dirty="0"/>
              <a:t>точки зрения одаренных </a:t>
            </a:r>
            <a:r>
              <a:rPr lang="ru-RU" b="1" dirty="0" smtClean="0"/>
              <a:t>детей </a:t>
            </a:r>
            <a:r>
              <a:rPr lang="ru-RU" dirty="0" smtClean="0"/>
              <a:t>– </a:t>
            </a:r>
            <a:r>
              <a:rPr lang="ru-RU" i="1" dirty="0"/>
              <a:t>это возможность продемонстрировать наличие имеющихся у них способов работы с неизвестной им информацией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Ведущая педагогическая идея опыта.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000240"/>
            <a:ext cx="8229600" cy="4643470"/>
          </a:xfrm>
        </p:spPr>
        <p:txBody>
          <a:bodyPr>
            <a:normAutofit fontScale="85000" lnSpcReduction="20000"/>
          </a:bodyPr>
          <a:lstStyle/>
          <a:p>
            <a:r>
              <a:rPr lang="ru-RU" sz="4400" dirty="0" smtClean="0"/>
              <a:t>Для реализации этой идеи педагог должен реально осознавать себя субъектом.«</a:t>
            </a:r>
            <a:r>
              <a:rPr lang="ru-RU" sz="4400" b="1" dirty="0" smtClean="0"/>
              <a:t>Мы — две личности, два неповторимых человека на Земле (субъектно-субъектные отношения) вместе открываем, исследуем этот мир</a:t>
            </a:r>
            <a:r>
              <a:rPr lang="ru-RU" sz="4400" dirty="0" smtClean="0"/>
              <a:t>».</a:t>
            </a:r>
            <a:endParaRPr lang="ru-RU" sz="4400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66"/>
                </a:solidFill>
              </a:rPr>
              <a:t>Дидактические принципы</a:t>
            </a:r>
            <a:endParaRPr lang="ru-RU" dirty="0">
              <a:solidFill>
                <a:srgbClr val="FF0066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600201"/>
            <a:ext cx="9144000" cy="3186122"/>
          </a:xfrm>
        </p:spPr>
        <p:txBody>
          <a:bodyPr/>
          <a:lstStyle/>
          <a:p>
            <a:r>
              <a:rPr lang="ru-RU" dirty="0" smtClean="0"/>
              <a:t>Принцип № 1: ненавязчивость и добровольность</a:t>
            </a:r>
          </a:p>
          <a:p>
            <a:r>
              <a:rPr lang="ru-RU" dirty="0" smtClean="0"/>
              <a:t>Принцип № 2: высокая мотивация обучения</a:t>
            </a:r>
          </a:p>
          <a:p>
            <a:r>
              <a:rPr lang="ru-RU" dirty="0" smtClean="0"/>
              <a:t>Принцип № 3: продуманность и систематичность занятий</a:t>
            </a:r>
            <a:endParaRPr lang="ru-RU" dirty="0"/>
          </a:p>
        </p:txBody>
      </p:sp>
      <p:pic>
        <p:nvPicPr>
          <p:cNvPr id="5" name="Содержимое 3" descr="http://fizikaum.ucoz.ru/_si/0/s5578148.jpg">
            <a:hlinkClick r:id="rId2" tgtFrame="&quot;_blank&quot;" tooltip="&quot;Нажмите, для просмотра в полном размере...&quot;"/>
          </p:cNvPr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357562"/>
            <a:ext cx="764386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FF0000"/>
                </a:solidFill>
              </a:rPr>
              <a:t>Мотив к инновационной деятельности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600200"/>
            <a:ext cx="8501122" cy="482919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sz="3900" dirty="0" smtClean="0"/>
              <a:t>Раннее выявление, обучение и воспитание одаренных и талантливых детей составляет одну из главных задач </a:t>
            </a:r>
            <a:r>
              <a:rPr lang="ru-RU" sz="3900" b="1" dirty="0" smtClean="0"/>
              <a:t>совершенствования системы образования</a:t>
            </a:r>
            <a:r>
              <a:rPr lang="ru-RU" sz="3900" dirty="0" smtClean="0"/>
              <a:t>.</a:t>
            </a:r>
            <a:r>
              <a:rPr lang="en-US" sz="3900" dirty="0" smtClean="0"/>
              <a:t> </a:t>
            </a:r>
            <a:r>
              <a:rPr lang="ru-RU" sz="3900" dirty="0" smtClean="0"/>
              <a:t>Однако, часто работа с детьми,  проявляющими нестандартность в поведении и мышлении, приводит к неадекватной оценке их личностных качеств и всей их деятельности. </a:t>
            </a:r>
            <a:endParaRPr lang="ru-RU" sz="39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Система подготовки участников олимпиад: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базовая </a:t>
            </a:r>
            <a:r>
              <a:rPr lang="ru-RU" b="1" dirty="0">
                <a:solidFill>
                  <a:srgbClr val="C00000"/>
                </a:solidFill>
              </a:rPr>
              <a:t>школьная подготовка по предмету</a:t>
            </a:r>
            <a:r>
              <a:rPr lang="ru-RU" dirty="0"/>
              <a:t>;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подготовка</a:t>
            </a:r>
            <a:r>
              <a:rPr lang="ru-RU" b="1" dirty="0">
                <a:solidFill>
                  <a:srgbClr val="C00000"/>
                </a:solidFill>
              </a:rPr>
              <a:t>, полученная в рамках системы дополнительного образования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/>
              <a:t>(кружки, факультативы, </a:t>
            </a:r>
            <a:r>
              <a:rPr lang="ru-RU" dirty="0" err="1" smtClean="0"/>
              <a:t>элективы</a:t>
            </a:r>
            <a:r>
              <a:rPr lang="ru-RU" dirty="0" smtClean="0"/>
              <a:t>, …);</a:t>
            </a:r>
            <a:endParaRPr lang="ru-RU" dirty="0"/>
          </a:p>
          <a:p>
            <a:r>
              <a:rPr lang="ru-RU" b="1" dirty="0" smtClean="0">
                <a:solidFill>
                  <a:srgbClr val="C00000"/>
                </a:solidFill>
              </a:rPr>
              <a:t>самоподготовка </a:t>
            </a:r>
            <a:r>
              <a:rPr lang="ru-RU" dirty="0"/>
              <a:t>(чтение научной и научно-популярной литературы, самостоятельное решение задач, поиск информации в Интернете и т.д.);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целенаправленная </a:t>
            </a:r>
            <a:r>
              <a:rPr lang="ru-RU" b="1" dirty="0">
                <a:solidFill>
                  <a:srgbClr val="C00000"/>
                </a:solidFill>
              </a:rPr>
              <a:t>подготовка к участию в определенном этапе соревнования по тому или иному предмету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/>
              <a:t>(как правило, такая подготовка осуществляется под руководством </a:t>
            </a:r>
            <a:r>
              <a:rPr lang="ru-RU" dirty="0" smtClean="0"/>
              <a:t>тренера-наставника, </a:t>
            </a:r>
            <a:r>
              <a:rPr lang="ru-RU" dirty="0"/>
              <a:t>имеющего опыт участия в олимпиадном движении).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fizikaum.ucoz.ru/_si/0/s9755208.jpg">
            <a:hlinkClick r:id="rId2" tgtFrame="&quot;_blank&quot;" tooltip="&quot;Нажмите, для просмотра в полном размере...&quot;"/>
          </p:cNvPr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7158" y="2643182"/>
            <a:ext cx="8215370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7467600" cy="2143140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Чудеса?</a:t>
            </a:r>
            <a:r>
              <a:rPr lang="en-US" sz="1800" b="1" dirty="0" smtClean="0"/>
              <a:t> </a:t>
            </a:r>
            <a:r>
              <a:rPr lang="ru-RU" sz="1800" b="1" dirty="0" smtClean="0"/>
              <a:t>Нет,</a:t>
            </a:r>
            <a:r>
              <a:rPr lang="en-US" sz="1800" b="1" dirty="0" smtClean="0"/>
              <a:t> </a:t>
            </a:r>
            <a:r>
              <a:rPr lang="ru-RU" sz="1800" b="1" dirty="0" smtClean="0"/>
              <a:t>физика!</a:t>
            </a:r>
            <a:br>
              <a:rPr lang="ru-RU" sz="1800" b="1" dirty="0" smtClean="0"/>
            </a:br>
            <a:r>
              <a:rPr lang="ru-RU" sz="1800" dirty="0" smtClean="0">
                <a:solidFill>
                  <a:srgbClr val="CC00FF"/>
                </a:solidFill>
              </a:rPr>
              <a:t/>
            </a:r>
            <a:br>
              <a:rPr lang="ru-RU" sz="1800" dirty="0" smtClean="0">
                <a:solidFill>
                  <a:srgbClr val="CC00FF"/>
                </a:solidFill>
              </a:rPr>
            </a:br>
            <a:r>
              <a:rPr lang="ru-RU" sz="1800" dirty="0" smtClean="0"/>
              <a:t>   Устанешь от науки мудрой- всё объяснить сумеет вдруг</a:t>
            </a:r>
            <a:br>
              <a:rPr lang="ru-RU" sz="1800" dirty="0" smtClean="0"/>
            </a:br>
            <a:r>
              <a:rPr lang="ru-RU" sz="1800" dirty="0" smtClean="0"/>
              <a:t>   И опыт, сын ошибок</a:t>
            </a:r>
            <a:r>
              <a:rPr lang="en-US" sz="1800" dirty="0" smtClean="0"/>
              <a:t> </a:t>
            </a:r>
            <a:r>
              <a:rPr lang="ru-RU" sz="1800" dirty="0" smtClean="0"/>
              <a:t>трудных,                                                 </a:t>
            </a:r>
            <a:br>
              <a:rPr lang="ru-RU" sz="1800" dirty="0" smtClean="0"/>
            </a:br>
            <a:r>
              <a:rPr lang="ru-RU" sz="1800" dirty="0" smtClean="0"/>
              <a:t>   И гений, парадоксов друг.     (</a:t>
            </a:r>
            <a:r>
              <a:rPr lang="ru-RU" sz="1800" i="1" dirty="0" smtClean="0"/>
              <a:t>А.С. Пушкин</a:t>
            </a:r>
            <a:r>
              <a:rPr lang="ru-RU" sz="1800" dirty="0" smtClean="0"/>
              <a:t>)</a:t>
            </a:r>
            <a:br>
              <a:rPr lang="ru-RU" sz="1800" dirty="0" smtClean="0"/>
            </a:br>
            <a:r>
              <a:rPr lang="ru-RU" sz="1800" dirty="0" smtClean="0"/>
              <a:t> 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071810"/>
            <a:ext cx="7972452" cy="2428892"/>
          </a:xfrm>
        </p:spPr>
        <p:txBody>
          <a:bodyPr>
            <a:normAutofit lnSpcReduction="1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Таланты создать нельзя, но можно создать культуру, то есть почву, на которой растут и процветают таланты.</a:t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>				Нейгауз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3300"/>
                </a:solidFill>
              </a:rPr>
              <a:t>Содержание и этапы реализации</a:t>
            </a:r>
            <a:endParaRPr lang="ru-RU" dirty="0">
              <a:solidFill>
                <a:srgbClr val="FF33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Вовлечение в олимпиадное движение</a:t>
            </a:r>
          </a:p>
          <a:p>
            <a:pPr lvl="0"/>
            <a:r>
              <a:rPr lang="ru-RU" dirty="0" smtClean="0"/>
              <a:t>Отбор и </a:t>
            </a:r>
            <a:r>
              <a:rPr lang="ru-RU" dirty="0" err="1" smtClean="0"/>
              <a:t>структуирование</a:t>
            </a:r>
            <a:r>
              <a:rPr lang="ru-RU" dirty="0" smtClean="0"/>
              <a:t> олимпиадных заданий теоретического тура</a:t>
            </a:r>
          </a:p>
          <a:p>
            <a:r>
              <a:rPr lang="ru-RU" dirty="0" smtClean="0"/>
              <a:t>Отбор задач экспериментального  типа</a:t>
            </a:r>
          </a:p>
          <a:p>
            <a:r>
              <a:rPr lang="ru-RU" dirty="0" smtClean="0"/>
              <a:t>Наработка практических навыков решения олимпиадных задач</a:t>
            </a:r>
          </a:p>
          <a:p>
            <a:r>
              <a:rPr lang="ru-RU" dirty="0" smtClean="0"/>
              <a:t>Анализ  заданий прошедшей олимпиады</a:t>
            </a:r>
          </a:p>
          <a:p>
            <a:r>
              <a:rPr lang="ru-RU" dirty="0" smtClean="0"/>
              <a:t>Составление плана работы на подготовку к следующей олимпиаде</a:t>
            </a:r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Возможные цели при подготовке учащихся к олимпиадам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u="sng" dirty="0" smtClean="0"/>
              <a:t>Цели работы:</a:t>
            </a:r>
            <a:endParaRPr lang="ru-RU" u="sng" dirty="0"/>
          </a:p>
          <a:p>
            <a:pPr lvl="0"/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Развитие познавательной активности учащихся</a:t>
            </a:r>
          </a:p>
          <a:p>
            <a:pPr lvl="0"/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Формирование интереса к изучению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предмета (предметов)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Выявления уровня подготовки учащихся по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предметам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Развитие самостоятельного, поискового, исследовательского мышления</a:t>
            </a:r>
          </a:p>
          <a:p>
            <a:pPr lvl="0"/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Формирование творческой активности обучающихся</a:t>
            </a:r>
          </a:p>
          <a:p>
            <a:pPr lvl="0"/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Развитие способности к нахождению аналогий</a:t>
            </a:r>
          </a:p>
          <a:p>
            <a:pPr lvl="0"/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Учить работать командой (группой)</a:t>
            </a:r>
          </a:p>
          <a:p>
            <a:pPr lvl="0"/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Способствовать развитию мышления и коммуникативных способностей учащихся.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00174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Какой должна быть подготовка </a:t>
            </a:r>
            <a:r>
              <a:rPr lang="ru-RU" sz="2800" b="1" dirty="0"/>
              <a:t>школьников к </a:t>
            </a:r>
            <a:r>
              <a:rPr lang="ru-RU" sz="2800" b="1" dirty="0" smtClean="0"/>
              <a:t>олимпиадам </a:t>
            </a:r>
            <a:br>
              <a:rPr lang="ru-RU" sz="2800" b="1" dirty="0" smtClean="0"/>
            </a:br>
            <a:r>
              <a:rPr lang="ru-RU" sz="2800" b="1" dirty="0" smtClean="0"/>
              <a:t>или преодоление первостепенных проблем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1500174"/>
            <a:ext cx="8786874" cy="535782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подготовка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 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к  олимпиаде</a:t>
            </a:r>
            <a:r>
              <a:rPr lang="ru-RU" dirty="0"/>
              <a:t>  должна  быть 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 систематической</a:t>
            </a:r>
            <a:r>
              <a:rPr lang="ru-RU" dirty="0"/>
              <a:t>, </a:t>
            </a:r>
            <a:r>
              <a:rPr lang="ru-RU" dirty="0" smtClean="0"/>
              <a:t>начиная</a:t>
            </a:r>
            <a:r>
              <a:rPr lang="ru-RU" dirty="0"/>
              <a:t>  с  начала  учебного  года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элективные  курсы </a:t>
            </a:r>
            <a:r>
              <a:rPr lang="ru-RU" dirty="0" smtClean="0"/>
              <a:t>целесообразнее </a:t>
            </a:r>
            <a:r>
              <a:rPr lang="ru-RU" dirty="0"/>
              <a:t>использовать не для обсуждения </a:t>
            </a:r>
            <a:r>
              <a:rPr lang="ru-RU" dirty="0" smtClean="0"/>
              <a:t>вопросов </a:t>
            </a:r>
            <a:r>
              <a:rPr lang="ru-RU" dirty="0"/>
              <a:t>теории, а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для развития творческих способностей детей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индивидуальная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   программа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ru-RU" dirty="0"/>
              <a:t>    подготовки  к  олимпиаде  для  каждого </a:t>
            </a:r>
            <a:r>
              <a:rPr lang="ru-RU" dirty="0" smtClean="0"/>
              <a:t>учащегося</a:t>
            </a:r>
            <a:r>
              <a:rPr lang="ru-RU" dirty="0"/>
              <a:t>, 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отражающая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  его  специфическую 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траекторию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  движения</a:t>
            </a:r>
            <a:r>
              <a:rPr lang="ru-RU" dirty="0"/>
              <a:t>  от  незнания   к  знанию,  от  неумения  решать  сложные  задачи  к  творческим  навыкам   выбора  способа их решения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использование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диагностического  инструмента</a:t>
            </a:r>
            <a:r>
              <a:rPr lang="ru-RU" dirty="0"/>
              <a:t>  (например, интеллектуальные  соревнования  по  каждому  разделу  </a:t>
            </a:r>
            <a:r>
              <a:rPr lang="ru-RU" dirty="0" smtClean="0"/>
              <a:t>программ)</a:t>
            </a:r>
            <a:endParaRPr lang="ru-RU" dirty="0"/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уделить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внимание</a:t>
            </a:r>
            <a:r>
              <a:rPr lang="ru-RU" dirty="0"/>
              <a:t>  совершенствованию и развитию у детей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экспериментальных навыков</a:t>
            </a:r>
            <a:r>
              <a:rPr lang="ru-RU" dirty="0"/>
              <a:t>, умений применять знания в нестандартной ситуации, самостоятельно моделировать свою поисковую деятельность при решении экспериментальных задач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использовать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учителю все имеющиеся в его распоряжении возможности</a:t>
            </a:r>
            <a:r>
              <a:rPr lang="ru-RU" dirty="0"/>
              <a:t>: мысленный эксперимент, практикумы в лабораториях </a:t>
            </a:r>
            <a:r>
              <a:rPr lang="ru-RU" dirty="0" smtClean="0"/>
              <a:t>вузов, </a:t>
            </a:r>
            <a:r>
              <a:rPr lang="ru-RU" dirty="0"/>
              <a:t>эксперимент в школьном кабинете и т.д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467600" cy="201135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Этапы работы:</a:t>
            </a:r>
            <a:br>
              <a:rPr lang="ru-RU" b="1" dirty="0" smtClean="0"/>
            </a:br>
            <a:r>
              <a:rPr lang="ru-RU" b="1" dirty="0" smtClean="0"/>
              <a:t>1.Выявляем наиболее подготовленных, одаренных и заинтересованных школьников через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2500306"/>
            <a:ext cx="7929618" cy="397364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наблюдения в ходе уроков</a:t>
            </a:r>
            <a:r>
              <a:rPr lang="ru-RU" dirty="0" smtClean="0"/>
              <a:t>;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организацию исследовательской</a:t>
            </a:r>
            <a:r>
              <a:rPr lang="ru-RU" dirty="0" smtClean="0"/>
              <a:t>, кружковой работы и проведение других внеклассных мероприятий по предмету;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оценку способностей школьников </a:t>
            </a:r>
            <a:r>
              <a:rPr lang="ru-RU" dirty="0" smtClean="0"/>
              <a:t>и анализ их успеваемости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по смежным дисциплинам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29576" cy="165416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2.Создаём творческую группу, </a:t>
            </a:r>
            <a:r>
              <a:rPr lang="ru-RU" b="1" u="sng" dirty="0" smtClean="0"/>
              <a:t>команду</a:t>
            </a:r>
            <a:r>
              <a:rPr lang="ru-RU" b="1" dirty="0" smtClean="0"/>
              <a:t> школьников, готовящихся к олимпиадам, которая позволяет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000240"/>
            <a:ext cx="7467600" cy="447371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реализовать взаимопомощь</a:t>
            </a:r>
            <a:r>
              <a:rPr lang="ru-RU" dirty="0" smtClean="0"/>
              <a:t>, передачу опыта участия в олимпиадах, психологическую подготовку новых участников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уменьшить нагрузку учителя</a:t>
            </a:r>
            <a:r>
              <a:rPr lang="ru-RU" dirty="0" smtClean="0"/>
              <a:t>, так как часть работы по подготовке младших могут взять на себя старшие (обучая других, они будут совершенствовать и свои знания)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4.Расширяем кругозор: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читаем книги, журналы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работаем в Интернете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общаемся дистанционно</a:t>
            </a:r>
          </a:p>
          <a:p>
            <a:endParaRPr lang="ru-RU" dirty="0"/>
          </a:p>
        </p:txBody>
      </p:sp>
      <p:pic>
        <p:nvPicPr>
          <p:cNvPr id="1026" name="Picture 2" descr="C:\Program Files (x86)\Microsoft Office\MEDIA\CAGCAT10\j0196400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2500306"/>
            <a:ext cx="3643338" cy="38576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lum bright="21000" contrast="-37000"/>
          </a:blip>
          <a:srcRect/>
          <a:stretch>
            <a:fillRect/>
          </a:stretch>
        </p:blipFill>
        <p:spPr bwMode="auto">
          <a:xfrm>
            <a:off x="1643042" y="0"/>
            <a:ext cx="60007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r>
              <a:rPr lang="ru-RU" b="1" dirty="0" smtClean="0"/>
              <a:t>5. Решаем задачи.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01014" cy="275749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нужно стремиться дать каждому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ученику</a:t>
            </a:r>
            <a:r>
              <a:rPr lang="ru-RU" dirty="0" smtClean="0"/>
              <a:t>  </a:t>
            </a:r>
            <a:r>
              <a:rPr lang="ru-RU" b="1" dirty="0" smtClean="0">
                <a:solidFill>
                  <a:srgbClr val="0070C0"/>
                </a:solidFill>
              </a:rPr>
              <a:t>свободу выбора</a:t>
            </a:r>
            <a:r>
              <a:rPr lang="ru-RU" dirty="0" smtClean="0"/>
              <a:t>, 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индивидуальную образовательную траекторию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создать «книгу задач» </a:t>
            </a:r>
            <a:r>
              <a:rPr lang="ru-RU" dirty="0" smtClean="0"/>
              <a:t>(</a:t>
            </a:r>
            <a:r>
              <a:rPr lang="ru-RU" dirty="0" smtClean="0">
                <a:solidFill>
                  <a:srgbClr val="C00000"/>
                </a:solidFill>
              </a:rPr>
              <a:t>задания систематизированы по типам, способам решения, по сложности</a:t>
            </a:r>
            <a:r>
              <a:rPr lang="ru-RU" dirty="0" smtClean="0"/>
              <a:t>)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00034" y="4572008"/>
            <a:ext cx="7467600" cy="1143000"/>
          </a:xfrm>
          <a:prstGeom prst="rect">
            <a:avLst/>
          </a:prstGeom>
        </p:spPr>
        <p:txBody>
          <a:bodyPr vert="horz" anchor="b">
            <a:normAutofit fontScale="92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000" b="1" cap="sm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6</a:t>
            </a:r>
            <a:r>
              <a:rPr kumimoji="0" lang="ru-RU" sz="3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 </a:t>
            </a:r>
            <a:r>
              <a:rPr lang="ru-RU" sz="3000" b="1" cap="small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Постоянное совершенствование</a:t>
            </a:r>
            <a:r>
              <a:rPr kumimoji="0" lang="ru-RU" sz="3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ru-RU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572560" cy="15716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Как сделать процесс освоения более эффективным</a:t>
            </a:r>
            <a:br>
              <a:rPr lang="ru-RU" dirty="0" smtClean="0"/>
            </a:br>
            <a:r>
              <a:rPr lang="ru-RU" dirty="0" smtClean="0"/>
              <a:t>или самые важные проблемы на данный момент?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57364"/>
            <a:ext cx="7467600" cy="4616588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Систематизация информации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Поиск наиболее эффективных методов решения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Владение смежными предметами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Обучение экстернатом по предмету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Обучение экстернатом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математике</a:t>
            </a:r>
            <a:endParaRPr lang="ru-RU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Индивидуализация обучения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Постоянная поддержка мотивации (особенно для начинающих и младших школьников)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…</a:t>
            </a:r>
          </a:p>
          <a:p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Методы и средства обучения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базируются на основных</a:t>
            </a:r>
            <a:r>
              <a:rPr lang="ru-RU" b="1" dirty="0" smtClean="0"/>
              <a:t> </a:t>
            </a:r>
            <a:r>
              <a:rPr lang="ru-RU" dirty="0" smtClean="0"/>
              <a:t>положениях </a:t>
            </a:r>
            <a:r>
              <a:rPr lang="ru-RU" b="1" i="1" dirty="0" smtClean="0"/>
              <a:t>концепции развивающего </a:t>
            </a:r>
            <a:r>
              <a:rPr lang="ru-RU" i="1" dirty="0" smtClean="0"/>
              <a:t>обучения:</a:t>
            </a:r>
            <a:endParaRPr lang="ru-RU" dirty="0" smtClean="0"/>
          </a:p>
          <a:p>
            <a:r>
              <a:rPr lang="ru-RU" dirty="0" smtClean="0"/>
              <a:t>Усвоение «знаний-умений-навыков» из цели образования превращается в средство развития способностей;</a:t>
            </a:r>
          </a:p>
          <a:p>
            <a:r>
              <a:rPr lang="ru-RU" dirty="0" smtClean="0"/>
              <a:t>На смену «</a:t>
            </a:r>
            <a:r>
              <a:rPr lang="ru-RU" dirty="0" err="1" smtClean="0"/>
              <a:t>субъект-объектной</a:t>
            </a:r>
            <a:r>
              <a:rPr lang="ru-RU" dirty="0" smtClean="0"/>
              <a:t>» логике воздействия на ученика приходит логика содействия, сотрудничества;</a:t>
            </a:r>
          </a:p>
          <a:p>
            <a:r>
              <a:rPr lang="ru-RU" dirty="0" smtClean="0"/>
              <a:t>Учащийся становится субъектом своего собственного развития;</a:t>
            </a:r>
          </a:p>
          <a:p>
            <a:r>
              <a:rPr lang="ru-RU" dirty="0" smtClean="0"/>
              <a:t>Требование соответствия образовательных технологий природным закономерностям развития личности.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Условия успешной работы с одаренными учащимися: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осознание важности этой работы каждым членом коллектива и усиление в связи с этим внимания к проблеме формирования положительной мотивации к учению.</a:t>
            </a:r>
          </a:p>
          <a:p>
            <a:r>
              <a:rPr lang="ru-RU" dirty="0" smtClean="0"/>
              <a:t>создание и постоянное совершенствование методической системы и предметных подсистем работы с одаренными детьми.</a:t>
            </a:r>
          </a:p>
          <a:p>
            <a:r>
              <a:rPr lang="ru-RU" dirty="0" smtClean="0"/>
              <a:t>признание коллективом педагогов и руководством школы того, что реализация системы работы с одаренными детьми является одним из приоритетных направлений работы школы.</a:t>
            </a:r>
          </a:p>
          <a:p>
            <a:r>
              <a:rPr lang="ru-RU" dirty="0" smtClean="0"/>
              <a:t>Постоянная работа по совершенствованию учебно-воспитательного процесса с целью снижения учебной и психологической перегрузки учащихся;</a:t>
            </a:r>
          </a:p>
          <a:p>
            <a:r>
              <a:rPr lang="ru-RU" dirty="0" smtClean="0"/>
              <a:t>Включение в работу с одаренными детьми учителей, обладающих определенными качествами: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79388" y="260350"/>
            <a:ext cx="8820150" cy="92233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chemeClr val="accent3"/>
                </a:solidFill>
              </a:rPr>
              <a:t>Принципы работы с одаренными детьми</a:t>
            </a:r>
            <a:endParaRPr lang="ru-RU" sz="3600" b="1" i="1" dirty="0">
              <a:solidFill>
                <a:schemeClr val="accent3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850" y="1142984"/>
            <a:ext cx="8569325" cy="5165741"/>
          </a:xfrm>
        </p:spPr>
        <p:txBody>
          <a:bodyPr rtlCol="0">
            <a:noAutofit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принцип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развивающего обучения;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принцип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дифференциации и индивидуализации обучения; 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принцип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учета возрастных возможностей;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принцип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максимального разнообразия предоставляемых возможностей; 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принцип возрастания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роли внеурочной деятельности одаренных детей через кружки, секции, факультативы, научное общество; 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принцип 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усиления внимания к проблеме межпредметных связей в индивидуальной работе с учащимися; 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принцип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создания условий для творческой работы учащихся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chemeClr val="accent3"/>
                </a:solidFill>
              </a:rPr>
              <a:t>Формы </a:t>
            </a:r>
            <a:r>
              <a:rPr lang="ru-RU" sz="3200" b="1" i="1" dirty="0" smtClean="0">
                <a:solidFill>
                  <a:schemeClr val="accent3"/>
                </a:solidFill>
              </a:rPr>
              <a:t>работы с одаренными детьми</a:t>
            </a:r>
            <a:endParaRPr lang="ru-RU" sz="3200" b="1" i="1" dirty="0">
              <a:solidFill>
                <a:schemeClr val="accent3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288" y="1125538"/>
            <a:ext cx="8424862" cy="5472112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групповые занятия;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работа по индивидуальным планам;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кружки по интересам;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секции;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лектории;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заочные школы;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выездные школы или занятия;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соревнования;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конкурсы;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интеллектуальные марафоны;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участие в олимпиадах;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научно-исследовательские конференции.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6363" y="2060575"/>
            <a:ext cx="2274887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С </a:t>
            </a:r>
            <a:r>
              <a:rPr lang="ru-RU" b="1" dirty="0" err="1" smtClean="0"/>
              <a:t>олимпиадниками</a:t>
            </a:r>
            <a:r>
              <a:rPr lang="ru-RU" b="1" dirty="0" smtClean="0"/>
              <a:t> работать и сложно и интересно.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829576" cy="4873752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 </a:t>
            </a:r>
            <a:r>
              <a:rPr lang="ru-RU" sz="2800" dirty="0" smtClean="0"/>
              <a:t>Интересно потому что это как правило, мотивированные учащиеся, которым не надо объяснять «зачем мы здесь сегодня собрались» и есть возможность более детально рассмотреть вопросы, занимательные факты, решить задачи, отработать умения и навыки, пообщаться, </a:t>
            </a:r>
            <a:r>
              <a:rPr lang="ru-RU" sz="2800" dirty="0" err="1" smtClean="0"/>
              <a:t>порассуждать</a:t>
            </a:r>
            <a:r>
              <a:rPr lang="ru-RU" sz="2800" dirty="0" smtClean="0"/>
              <a:t>. Сложно потому, что наступает такой момент, когда твои ученики по каким-то вопросам знают уже больше тебя и тогда «</a:t>
            </a:r>
            <a:r>
              <a:rPr lang="ru-RU" sz="2800" dirty="0" err="1" smtClean="0"/>
              <a:t>олимпиадником</a:t>
            </a:r>
            <a:r>
              <a:rPr lang="ru-RU" sz="2800" dirty="0" smtClean="0"/>
              <a:t>» приходится становиться тебе, чтобы «держать планку».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54425"/>
          </a:xfrm>
        </p:spPr>
        <p:txBody>
          <a:bodyPr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6600" b="1" i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В каждом человеке – солнце, только дайте ему светить.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Сократ</a:t>
            </a:r>
            <a:endParaRPr lang="ru-RU" sz="3200" dirty="0"/>
          </a:p>
        </p:txBody>
      </p:sp>
      <p:pic>
        <p:nvPicPr>
          <p:cNvPr id="28675" name="Рисунок 2" descr="i (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4143375"/>
            <a:ext cx="3929063" cy="240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52</TotalTime>
  <Words>720</Words>
  <Application>Microsoft Office PowerPoint</Application>
  <PresentationFormat>Экран (4:3)</PresentationFormat>
  <Paragraphs>115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Эркер</vt:lpstr>
      <vt:lpstr>ˮРабота с одарёнными детьми в рамках подготовки к олимпиадам разных уровнейˮ </vt:lpstr>
      <vt:lpstr>Одаренные дети – учащиеся, имеющие высокий интеллектуальный, творческий и учебно-познавательный потенциал</vt:lpstr>
      <vt:lpstr>Признаки одаренности: </vt:lpstr>
      <vt:lpstr>В рамках нашей школы чаще всего встречаются не одаренные дети, а высокомотивированные. </vt:lpstr>
      <vt:lpstr>Что такое олимпиада?</vt:lpstr>
      <vt:lpstr>Ведущая педагогическая идея опыта.</vt:lpstr>
      <vt:lpstr>Дидактические принципы</vt:lpstr>
      <vt:lpstr>Мотив к инновационной деятельности </vt:lpstr>
      <vt:lpstr>Система подготовки участников олимпиад:</vt:lpstr>
      <vt:lpstr>Чудеса? Нет, физика!     Устанешь от науки мудрой- всё объяснить сумеет вдруг    И опыт, сын ошибок трудных,                                                     И гений, парадоксов друг.     (А.С. Пушкин)  </vt:lpstr>
      <vt:lpstr>Содержание и этапы реализации</vt:lpstr>
      <vt:lpstr>Возможные цели при подготовке учащихся к олимпиадам </vt:lpstr>
      <vt:lpstr>Какой должна быть подготовка школьников к олимпиадам  или преодоление первостепенных проблем</vt:lpstr>
      <vt:lpstr> Этапы работы: 1.Выявляем наиболее подготовленных, одаренных и заинтересованных школьников через</vt:lpstr>
      <vt:lpstr>2.Создаём творческую группу, команду школьников, готовящихся к олимпиадам, которая позволяет</vt:lpstr>
      <vt:lpstr>4.Расширяем кругозор: </vt:lpstr>
      <vt:lpstr>5. Решаем задачи. </vt:lpstr>
      <vt:lpstr>Как сделать процесс освоения более эффективным или самые важные проблемы на данный момент?</vt:lpstr>
      <vt:lpstr>Методы и средства обучения </vt:lpstr>
      <vt:lpstr>Условия успешной работы с одаренными учащимися:</vt:lpstr>
      <vt:lpstr>Принципы работы с одаренными детьми</vt:lpstr>
      <vt:lpstr>Формы работы с одаренными детьми</vt:lpstr>
      <vt:lpstr>С олимпиадниками работать и сложно и интересно. </vt:lpstr>
      <vt:lpstr>В каждом человеке – солнце, только дайте ему светить.                                                                                         Сократ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с одарёнными детьми в рамках подготовки к олимпиадам разного уровня</dc:title>
  <dc:creator>User</dc:creator>
  <cp:lastModifiedBy>User</cp:lastModifiedBy>
  <cp:revision>7</cp:revision>
  <dcterms:created xsi:type="dcterms:W3CDTF">2019-11-12T19:25:11Z</dcterms:created>
  <dcterms:modified xsi:type="dcterms:W3CDTF">2019-11-12T20:17:19Z</dcterms:modified>
</cp:coreProperties>
</file>