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3672D-4440-4124-BF3E-E5A3A3EB2368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7AC2D6-AA40-46F9-9025-32832B78699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AC2D6-AA40-46F9-9025-32832B78699E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0.xml"/><Relationship Id="rId4" Type="http://schemas.openxmlformats.org/officeDocument/2006/relationships/slide" Target="slide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12" Type="http://schemas.openxmlformats.org/officeDocument/2006/relationships/image" Target="../media/image5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11" Type="http://schemas.openxmlformats.org/officeDocument/2006/relationships/image" Target="../media/image53.png"/><Relationship Id="rId5" Type="http://schemas.openxmlformats.org/officeDocument/2006/relationships/image" Target="../media/image48.png"/><Relationship Id="rId10" Type="http://schemas.openxmlformats.org/officeDocument/2006/relationships/image" Target="../media/image52.png"/><Relationship Id="rId4" Type="http://schemas.openxmlformats.org/officeDocument/2006/relationships/image" Target="../media/image47.png"/><Relationship Id="rId9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9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12" Type="http://schemas.openxmlformats.org/officeDocument/2006/relationships/image" Target="../media/image68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pn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3108" y="2214554"/>
            <a:ext cx="57150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Система        подготовки              к ЕГЭ по математике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571604" y="1714488"/>
            <a:ext cx="607223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Решать основные задачи по курсам основной и средней школы;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Овладеть рядом математических умений на уровне свободного их применения;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Создать условия для успешной сдачи экзамена выпускниками школы, через оценку собственных возможностей в освоении математического материала на основе закрепления, углубления и расширения знаний, умений и навыков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868" y="1285860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Цели: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500166" y="1428736"/>
            <a:ext cx="657229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Курс состоит из следующих блоков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Выражения и преобразования;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Уравнения и неравенства;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Функции.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Текстовые задачи (проценты, пропорции, прогрессии),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Геометрические задачи ( планиметрия, стереометрия).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357554" y="857232"/>
            <a:ext cx="2428892" cy="114300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428992" y="1071546"/>
            <a:ext cx="228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Иррациональные </a:t>
            </a:r>
            <a:r>
              <a:rPr lang="ru-RU" dirty="0" smtClean="0">
                <a:solidFill>
                  <a:srgbClr val="C00000"/>
                </a:solidFill>
                <a:hlinkClick r:id="rId2" action="ppaction://hlinksldjump"/>
              </a:rPr>
              <a:t>уравнения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928662" y="2714620"/>
            <a:ext cx="2357454" cy="1285884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142976" y="3000372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hlinkClick r:id="rId3" action="ppaction://hlinksldjump"/>
              </a:rPr>
              <a:t>Уравнения</a:t>
            </a:r>
            <a:r>
              <a:rPr lang="ru-RU" dirty="0" smtClean="0">
                <a:solidFill>
                  <a:srgbClr val="C00000"/>
                </a:solidFill>
              </a:rPr>
              <a:t> с параметрами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786446" y="2643182"/>
            <a:ext cx="2500330" cy="1214446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6286512" y="307181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hlinkClick r:id="rId4" action="ppaction://hlinksldjump"/>
              </a:rPr>
              <a:t>Функции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428992" y="4643446"/>
            <a:ext cx="2428892" cy="135732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643306" y="5000636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hlinkClick r:id="rId5" action="ppaction://hlinksldjump"/>
              </a:rPr>
              <a:t>Планиметрия</a:t>
            </a:r>
            <a:endParaRPr lang="ru-RU" dirty="0">
              <a:solidFill>
                <a:srgbClr val="C00000"/>
              </a:solidFill>
            </a:endParaRPr>
          </a:p>
        </p:txBody>
      </p:sp>
      <p:cxnSp>
        <p:nvCxnSpPr>
          <p:cNvPr id="14" name="Shape 13"/>
          <p:cNvCxnSpPr>
            <a:stCxn id="2" idx="3"/>
            <a:endCxn id="7" idx="0"/>
          </p:cNvCxnSpPr>
          <p:nvPr/>
        </p:nvCxnSpPr>
        <p:spPr>
          <a:xfrm>
            <a:off x="5786446" y="1428736"/>
            <a:ext cx="1250165" cy="1214446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hape 15"/>
          <p:cNvCxnSpPr>
            <a:stCxn id="7" idx="2"/>
            <a:endCxn id="9" idx="3"/>
          </p:cNvCxnSpPr>
          <p:nvPr/>
        </p:nvCxnSpPr>
        <p:spPr>
          <a:xfrm rot="5400000">
            <a:off x="5715009" y="4000504"/>
            <a:ext cx="1464479" cy="1178727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Соединительная линия уступом 17"/>
          <p:cNvCxnSpPr>
            <a:stCxn id="4" idx="2"/>
            <a:endCxn id="9" idx="1"/>
          </p:cNvCxnSpPr>
          <p:nvPr/>
        </p:nvCxnSpPr>
        <p:spPr>
          <a:xfrm rot="16200000" flipH="1">
            <a:off x="2107389" y="4000503"/>
            <a:ext cx="1321603" cy="1321603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hape 20"/>
          <p:cNvCxnSpPr>
            <a:stCxn id="4" idx="0"/>
            <a:endCxn id="2" idx="1"/>
          </p:cNvCxnSpPr>
          <p:nvPr/>
        </p:nvCxnSpPr>
        <p:spPr>
          <a:xfrm rot="5400000" flipH="1" flipV="1">
            <a:off x="2089529" y="1446596"/>
            <a:ext cx="1285884" cy="1250165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500166" y="1357298"/>
            <a:ext cx="6215106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 action="ppaction://hlinksldjump"/>
              </a:rPr>
              <a:t>Решение</a:t>
            </a: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иррациональных уравнений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sng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вопросы: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Определение иррационального уравнения.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Два основных способа решения иррациональных уравнений: а) возведение в степень обеих частей уравнения;  б) замена переменной.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Если степень, в которую надо возвести уравнение – четная, то могут возникнуть посторонние корни. Следовательно, необходимо выполнить проверку.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Иногда удобнее решать иррациональное уравнение, определив ОДЗ неизвестного и используя равносильные переходы.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95700" y="3133725"/>
            <a:ext cx="17526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95700" y="3133725"/>
            <a:ext cx="17526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9" name="Picture 7" descr="C:\Documents and Settings\SHARK\Мои документы\Мои рисунки\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857232"/>
            <a:ext cx="7215238" cy="5072098"/>
          </a:xfrm>
          <a:prstGeom prst="rect">
            <a:avLst/>
          </a:prstGeom>
          <a:solidFill>
            <a:schemeClr val="accent2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SHARK\Мои документы\Мои рисунки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857232"/>
            <a:ext cx="7643866" cy="52149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SHARK\Мои документы\Мои рисунки\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704974"/>
            <a:ext cx="6715172" cy="422435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214546" y="785794"/>
            <a:ext cx="5000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Тренировочный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тест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1142976" y="2071678"/>
            <a:ext cx="70009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типы задач для уравнений с параметром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Решить уравнение   при всех а: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а) найти все значения переменной  а, при которых уравнение имеет решение;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б) найти эти решения при каждом таком а;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в)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ответе указать, что при остальных значениях а, задача не имеет решений.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Найти все значения а, при которых уравнение имеет разное количество корней.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28860" y="1500174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Уравнения с параметрами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1071538" y="2857496"/>
            <a:ext cx="6357982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б) При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1) = 0, т. е.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0,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1.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+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2 = 0 , т. е.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- 2,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1  . Отсюда следует, что при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1  уравнение имеет множество корней.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в) При 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1) = 0, т. е.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0,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1 и  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+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2 ≠ 0, т. е.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≠ - 2,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≠ 1. Значит, при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0 уравнение не имеет корней.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Ответ: при 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≠ 0;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≠ 1 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             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29058" y="2500306"/>
            <a:ext cx="2857520" cy="571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86248" y="4857760"/>
            <a:ext cx="642942" cy="576999"/>
          </a:xfrm>
          <a:prstGeom prst="rect">
            <a:avLst/>
          </a:prstGeom>
          <a:noFill/>
        </p:spPr>
      </p:pic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1071538" y="500042"/>
            <a:ext cx="6786610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Решение линейных уравнений с параметром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Решить уравнение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1)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+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2.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Решение: Придавая 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различные значения, получим  уравнения с числовыми коэффициентами. В зависимости от значений параметра мы можем получить три разных случая: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а) При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1) ≠ 0, т. е.   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≠ 0,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≠ 1 уравнение имеет единственный корень: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1785918" y="5500702"/>
            <a:ext cx="578647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1  множество корней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любое число;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 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0  корней нет.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571472" y="714356"/>
            <a:ext cx="8143932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Решение квадратных уравнений с параметром.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C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решении таких уравнений необходимо использовать следующие сведения: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Зависимость количества корней квадратного уравнения от его дискриминанта.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&gt; 0 ( 2 корня);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0 ( 1 корень);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&lt; 0 ( нет корней).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Если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&gt; 0, то ах</a:t>
            </a:r>
            <a:r>
              <a:rPr kumimoji="0" lang="ru-RU" b="0" i="0" u="none" strike="noStrike" cap="none" normalizeH="0" baseline="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+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bx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+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kumimoji="0" lang="ru-RU" b="0" i="0" u="none" strike="noStrike" cap="none" normalizeH="0" baseline="-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(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kumimoji="0" lang="ru-RU" b="0" i="0" u="none" strike="noStrike" cap="none" normalizeH="0" baseline="-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Если 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0, то левую часть можно представить в виде полного квадрата или выражения, ему противоположного    ах</a:t>
            </a:r>
            <a:r>
              <a:rPr kumimoji="0" lang="ru-RU" b="0" i="0" u="none" strike="noStrike" cap="none" normalizeH="0" baseline="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+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bx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+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kumimoji="0" lang="ru-RU" b="0" i="0" u="none" strike="noStrike" cap="none" normalizeH="0" baseline="-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ru-RU" b="0" i="0" u="none" strike="noStrike" cap="none" normalizeH="0" baseline="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Если уравнение приведенное, то х</a:t>
            </a:r>
            <a:r>
              <a:rPr kumimoji="0" lang="ru-RU" b="0" i="0" u="none" strike="noStrike" cap="none" normalizeH="0" baseline="-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+ х</a:t>
            </a:r>
            <a:r>
              <a:rPr kumimoji="0" lang="ru-RU" b="0" i="0" u="none" strike="noStrike" cap="none" normalizeH="0" baseline="-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-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х</a:t>
            </a:r>
            <a:r>
              <a:rPr kumimoji="0" lang="ru-RU" b="0" i="0" u="none" strike="noStrike" cap="none" normalizeH="0" baseline="-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 х</a:t>
            </a:r>
            <a:r>
              <a:rPr kumimoji="0" lang="ru-RU" b="0" i="0" u="none" strike="noStrike" cap="none" normalizeH="0" baseline="-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Если  а &gt; 0,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&gt; 0, то уравнение имеет два действительных различных корня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а)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&lt; 0, с &gt; 0  оба корня положительны;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б)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&gt; 0, с &gt; 0   оба корня отрицательны;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в)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&lt; 0 , с &lt; 0 корни противоположны по знаку. Положителен тот             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корень, который имеет больший модуль;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г)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&gt; 0, с &lt; 0 корни противоположны по знаку. Отрицателен тот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корень, который имеет больший модуль.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642910" y="714356"/>
            <a:ext cx="7786742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sng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Пример 1.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При каких значениях параметра а уравнение ах (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+ 3) + 6 =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(ах – 6)  является: а ) квадратным; б) неполным квадратным; в) линейным?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sng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sng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Решение: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Преобразуем:  а</a:t>
            </a:r>
            <a:r>
              <a:rPr kumimoji="0" lang="ru-RU" b="0" i="0" u="none" strike="noStrike" cap="none" normalizeH="0" baseline="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ru-RU" b="0" i="0" u="none" strike="noStrike" cap="none" normalizeH="0" baseline="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+ 3 ах + 6 = ах</a:t>
            </a:r>
            <a:r>
              <a:rPr kumimoji="0" lang="ru-RU" b="0" i="0" u="none" strike="noStrike" cap="none" normalizeH="0" baseline="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6х;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а</a:t>
            </a:r>
            <a:r>
              <a:rPr kumimoji="0" lang="ru-RU" b="0" i="0" u="none" strike="noStrike" cap="none" normalizeH="0" baseline="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ru-RU" b="0" i="0" u="none" strike="noStrike" cap="none" normalizeH="0" baseline="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ах</a:t>
            </a:r>
            <a:r>
              <a:rPr kumimoji="0" lang="ru-RU" b="0" i="0" u="none" strike="noStrike" cap="none" normalizeH="0" baseline="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+ 3 ах + 6х + 6 = 0;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а (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1)х</a:t>
            </a:r>
            <a:r>
              <a:rPr kumimoji="0" lang="ru-RU" b="0" i="0" u="none" strike="noStrike" cap="none" normalizeH="0" baseline="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+ 3 (а + 2)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+ 6 = 0.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а) уравнение квадратное, если старший коэффициент не равен нулю.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а (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1) ≠ 0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а ≠ 0, а ≠ 1.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т. е. уравнение квадратное при всех а, кроме 0 и 1.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б) неполное квадратное уравнение , если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0; если с = 0; если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0 и с = 0.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 ( а + 2) = 0            а = - 2.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в) линейное, если коэффициент при  х</a:t>
            </a:r>
            <a:r>
              <a:rPr kumimoji="0" lang="ru-RU" b="0" i="0" u="none" strike="noStrike" cap="none" normalizeH="0" baseline="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равен 0.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(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1)  = 0       а = 0, а = 1.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Ответ: при а ≠ 0; 1  уравнение квадратное;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при  а = - 2 неполное квадратное;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при а = 0; 1  уравнение линейное.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3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86182" y="3571876"/>
            <a:ext cx="781050" cy="428625"/>
          </a:xfrm>
          <a:prstGeom prst="rect">
            <a:avLst/>
          </a:prstGeom>
          <a:noFill/>
        </p:spPr>
      </p:pic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00166" y="4357694"/>
            <a:ext cx="781050" cy="428625"/>
          </a:xfrm>
          <a:prstGeom prst="rect">
            <a:avLst/>
          </a:prstGeom>
          <a:noFill/>
        </p:spPr>
      </p:pic>
      <p:sp>
        <p:nvSpPr>
          <p:cNvPr id="58376" name="Rectangle 8"/>
          <p:cNvSpPr>
            <a:spLocks noChangeArrowheads="1"/>
          </p:cNvSpPr>
          <p:nvPr/>
        </p:nvSpPr>
        <p:spPr bwMode="auto">
          <a:xfrm>
            <a:off x="642910" y="571480"/>
            <a:ext cx="792961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Пример 2: При каком значении параметра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корни уравнения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5)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kumimoji="0" lang="ru-RU" b="0" i="0" u="none" strike="noStrike" cap="none" normalizeH="0" baseline="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- 3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mx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+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2 = 0  имеют разные знаки 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Решение: сравним два способа решения данной задачи. По условию задачи уравнение имеет два корня разных знаков, поэтому имеем графики вида: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500034" y="3000372"/>
            <a:ext cx="771530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</a:t>
            </a:r>
            <a:r>
              <a:rPr kumimoji="0" lang="ru-RU" b="0" i="0" u="sng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Первый способ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:(графический) В случае а &gt; 0 парабола направлена вверх и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(0) &lt; 0.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Отсюда составляем систему: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642910" y="4000504"/>
            <a:ext cx="785818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случае а &lt; 0, парабола направлена вниз и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( 0) &gt; 0. Тогда система имеет вид: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642910" y="4857760"/>
            <a:ext cx="807249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Совокупность исходных двух систем равносильна неравенству  а ·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(0) &lt; 0.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 как а =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5 ,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(0) =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2, имеем квадратное неравенство: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5)(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2) &lt; 0. Решая данное неравенство получаем ответ: (2;5).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381" name="Rectangle 13"/>
          <p:cNvSpPr>
            <a:spLocks noChangeArrowheads="1"/>
          </p:cNvSpPr>
          <p:nvPr/>
        </p:nvSpPr>
        <p:spPr bwMode="auto">
          <a:xfrm>
            <a:off x="457200" y="20669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</a:t>
            </a:r>
            <a:endParaRPr kumimoji="0" lang="ru-RU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4513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1857364"/>
            <a:ext cx="1714512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4" y="1714488"/>
            <a:ext cx="2071702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6380" y="1794512"/>
            <a:ext cx="2071702" cy="396227"/>
          </a:xfrm>
          <a:prstGeom prst="rect">
            <a:avLst/>
          </a:prstGeom>
          <a:noFill/>
        </p:spPr>
      </p:pic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29190" y="2357430"/>
            <a:ext cx="1357322" cy="500066"/>
          </a:xfrm>
          <a:prstGeom prst="rect">
            <a:avLst/>
          </a:prstGeom>
          <a:noFill/>
        </p:spPr>
      </p:pic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0" y="3143248"/>
            <a:ext cx="2714644" cy="1000132"/>
          </a:xfrm>
          <a:prstGeom prst="rect">
            <a:avLst/>
          </a:prstGeom>
          <a:noFill/>
        </p:spPr>
      </p:pic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642910" y="928670"/>
            <a:ext cx="778674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Второй способ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решим задачу с применением теоремы Виета. Так как по условию задачи уравнение имеет два корня разных знаков, то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5 ≠ 0.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Находим приведенный вид уравнения: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714348" y="2285992"/>
            <a:ext cx="42862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Тогда составляем систему неравенств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457200" y="1209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</a:t>
            </a:r>
            <a:endParaRPr kumimoji="0" lang="ru-RU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9399" name="Rectangle 7"/>
          <p:cNvSpPr>
            <a:spLocks noChangeArrowheads="1"/>
          </p:cNvSpPr>
          <p:nvPr/>
        </p:nvSpPr>
        <p:spPr bwMode="auto">
          <a:xfrm>
            <a:off x="2928926" y="4429132"/>
            <a:ext cx="50720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Решая данную систему, получаем ответ:  (2;5)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>
            <a:spLocks noChangeArrowheads="1"/>
          </p:cNvSpPr>
          <p:nvPr/>
        </p:nvSpPr>
        <p:spPr bwMode="auto">
          <a:xfrm>
            <a:off x="1214414" y="428604"/>
            <a:ext cx="65722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 action="ppaction://hlinksldjump"/>
              </a:rPr>
              <a:t>Дробно-рациональные уравнения с параметр</a:t>
            </a: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 action="ppaction://hlinksldjump"/>
              </a:rPr>
              <a:t>ом</a:t>
            </a:r>
            <a:endParaRPr kumimoji="0" lang="ru-RU" sz="180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  <p:pic>
        <p:nvPicPr>
          <p:cNvPr id="60425" name="Picture 9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43372" y="928670"/>
            <a:ext cx="1714512" cy="433002"/>
          </a:xfrm>
          <a:prstGeom prst="rect">
            <a:avLst/>
          </a:prstGeom>
          <a:noFill/>
        </p:spPr>
      </p:pic>
      <p:pic>
        <p:nvPicPr>
          <p:cNvPr id="60424" name="Picture 8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68" y="1428736"/>
            <a:ext cx="2286016" cy="571504"/>
          </a:xfrm>
          <a:prstGeom prst="rect">
            <a:avLst/>
          </a:prstGeom>
          <a:noFill/>
        </p:spPr>
      </p:pic>
      <p:pic>
        <p:nvPicPr>
          <p:cNvPr id="60423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0100" y="2000240"/>
            <a:ext cx="1714512" cy="447675"/>
          </a:xfrm>
          <a:prstGeom prst="rect">
            <a:avLst/>
          </a:prstGeom>
          <a:noFill/>
        </p:spPr>
      </p:pic>
      <p:pic>
        <p:nvPicPr>
          <p:cNvPr id="60421" name="Picture 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43240" y="3143248"/>
            <a:ext cx="714380" cy="476252"/>
          </a:xfrm>
          <a:prstGeom prst="rect">
            <a:avLst/>
          </a:prstGeom>
          <a:noFill/>
        </p:spPr>
      </p:pic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8662" y="4357694"/>
            <a:ext cx="1428760" cy="479515"/>
          </a:xfrm>
          <a:prstGeom prst="rect">
            <a:avLst/>
          </a:prstGeom>
          <a:noFill/>
        </p:spPr>
      </p:pic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72198" y="5643578"/>
            <a:ext cx="642942" cy="583410"/>
          </a:xfrm>
          <a:prstGeom prst="rect">
            <a:avLst/>
          </a:prstGeom>
          <a:noFill/>
        </p:spPr>
      </p:pic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0430" y="2428868"/>
            <a:ext cx="714380" cy="583410"/>
          </a:xfrm>
          <a:prstGeom prst="rect">
            <a:avLst/>
          </a:prstGeom>
          <a:noFill/>
        </p:spPr>
      </p:pic>
      <p:sp>
        <p:nvSpPr>
          <p:cNvPr id="60426" name="Rectangle 10"/>
          <p:cNvSpPr>
            <a:spLocks noChangeArrowheads="1"/>
          </p:cNvSpPr>
          <p:nvPr/>
        </p:nvSpPr>
        <p:spPr bwMode="auto">
          <a:xfrm>
            <a:off x="928662" y="928670"/>
            <a:ext cx="421481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Пример 1. Решить уравнение: 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60427" name="Rectangle 11"/>
          <p:cNvSpPr>
            <a:spLocks noChangeArrowheads="1"/>
          </p:cNvSpPr>
          <p:nvPr/>
        </p:nvSpPr>
        <p:spPr bwMode="auto">
          <a:xfrm>
            <a:off x="857224" y="1428736"/>
            <a:ext cx="35004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Решение: Преобразуем 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60428" name="Rectangle 12"/>
          <p:cNvSpPr>
            <a:spLocks noChangeArrowheads="1"/>
          </p:cNvSpPr>
          <p:nvPr/>
        </p:nvSpPr>
        <p:spPr bwMode="auto">
          <a:xfrm>
            <a:off x="45720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</a:t>
            </a:r>
            <a:endParaRPr kumimoji="0" lang="ru-RU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0429" name="Rectangle 13"/>
          <p:cNvSpPr>
            <a:spLocks noChangeArrowheads="1"/>
          </p:cNvSpPr>
          <p:nvPr/>
        </p:nvSpPr>
        <p:spPr bwMode="auto">
          <a:xfrm>
            <a:off x="1000100" y="2571744"/>
            <a:ext cx="292895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(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2)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2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60430" name="Rectangle 14"/>
          <p:cNvSpPr>
            <a:spLocks noChangeArrowheads="1"/>
          </p:cNvSpPr>
          <p:nvPr/>
        </p:nvSpPr>
        <p:spPr bwMode="auto">
          <a:xfrm>
            <a:off x="857224" y="3143248"/>
            <a:ext cx="654369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    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≠ 2, то 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0431" name="Rectangle 15"/>
          <p:cNvSpPr>
            <a:spLocks noChangeArrowheads="1"/>
          </p:cNvSpPr>
          <p:nvPr/>
        </p:nvSpPr>
        <p:spPr bwMode="auto">
          <a:xfrm>
            <a:off x="785786" y="3714752"/>
            <a:ext cx="485778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    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2, то уравнение корней не имеет.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Найдем значения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при которых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0 и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2.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432" name="Rectangle 16"/>
          <p:cNvSpPr>
            <a:spLocks noChangeArrowheads="1"/>
          </p:cNvSpPr>
          <p:nvPr/>
        </p:nvSpPr>
        <p:spPr bwMode="auto">
          <a:xfrm>
            <a:off x="2786050" y="4357694"/>
            <a:ext cx="150019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0.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0433" name="Rectangle 17"/>
          <p:cNvSpPr>
            <a:spLocks noChangeArrowheads="1"/>
          </p:cNvSpPr>
          <p:nvPr/>
        </p:nvSpPr>
        <p:spPr bwMode="auto">
          <a:xfrm>
            <a:off x="785786" y="4714884"/>
            <a:ext cx="7758138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2,  2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2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4.  Данное равенство не выполняется при любом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значении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Ответ: если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≠ 0,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≠ 2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единственный корень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60434" name="Rectangle 18"/>
          <p:cNvSpPr>
            <a:spLocks noChangeArrowheads="1"/>
          </p:cNvSpPr>
          <p:nvPr/>
        </p:nvSpPr>
        <p:spPr bwMode="auto">
          <a:xfrm>
            <a:off x="1571604" y="6143644"/>
            <a:ext cx="511493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Если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0,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2, то уравнение корней не имеет.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71802" y="2000240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Х ≠0, </a:t>
            </a:r>
            <a:r>
              <a:rPr lang="ru-RU" dirty="0" err="1" smtClean="0"/>
              <a:t>х</a:t>
            </a:r>
            <a:r>
              <a:rPr lang="ru-RU" dirty="0" smtClean="0"/>
              <a:t> ≠2</a:t>
            </a:r>
            <a:endParaRPr lang="ru-RU" dirty="0"/>
          </a:p>
        </p:txBody>
      </p:sp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0100" y="4857760"/>
            <a:ext cx="571504" cy="6191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1" name="Picture 1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818" y="2500306"/>
            <a:ext cx="2000264" cy="500066"/>
          </a:xfrm>
          <a:prstGeom prst="rect">
            <a:avLst/>
          </a:prstGeom>
          <a:noFill/>
        </p:spPr>
      </p:pic>
      <p:pic>
        <p:nvPicPr>
          <p:cNvPr id="61450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2" y="3000372"/>
            <a:ext cx="1643074" cy="500066"/>
          </a:xfrm>
          <a:prstGeom prst="rect">
            <a:avLst/>
          </a:prstGeom>
          <a:noFill/>
        </p:spPr>
      </p:pic>
      <p:pic>
        <p:nvPicPr>
          <p:cNvPr id="61449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00496" y="3500438"/>
            <a:ext cx="2714644" cy="357190"/>
          </a:xfrm>
          <a:prstGeom prst="rect">
            <a:avLst/>
          </a:prstGeom>
          <a:noFill/>
        </p:spPr>
      </p:pic>
      <p:pic>
        <p:nvPicPr>
          <p:cNvPr id="61448" name="Picture 8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71934" y="3929066"/>
            <a:ext cx="2926100" cy="285752"/>
          </a:xfrm>
          <a:prstGeom prst="rect">
            <a:avLst/>
          </a:prstGeom>
          <a:noFill/>
        </p:spPr>
      </p:pic>
      <p:pic>
        <p:nvPicPr>
          <p:cNvPr id="61447" name="Picture 7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71934" y="4286256"/>
            <a:ext cx="2500330" cy="335865"/>
          </a:xfrm>
          <a:prstGeom prst="rect">
            <a:avLst/>
          </a:prstGeom>
          <a:noFill/>
        </p:spPr>
      </p:pic>
      <p:pic>
        <p:nvPicPr>
          <p:cNvPr id="61446" name="Picture 6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43372" y="4643446"/>
            <a:ext cx="2500330" cy="335865"/>
          </a:xfrm>
          <a:prstGeom prst="rect">
            <a:avLst/>
          </a:prstGeom>
          <a:noFill/>
        </p:spPr>
      </p:pic>
      <p:pic>
        <p:nvPicPr>
          <p:cNvPr id="61445" name="Picture 5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4961054"/>
            <a:ext cx="1785950" cy="315808"/>
          </a:xfrm>
          <a:prstGeom prst="rect">
            <a:avLst/>
          </a:prstGeom>
          <a:noFill/>
        </p:spPr>
      </p:pic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28926" y="5500702"/>
            <a:ext cx="2071702" cy="363220"/>
          </a:xfrm>
          <a:prstGeom prst="rect">
            <a:avLst/>
          </a:prstGeom>
          <a:noFill/>
        </p:spPr>
      </p:pic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85918" y="5929330"/>
            <a:ext cx="361950" cy="304804"/>
          </a:xfrm>
          <a:prstGeom prst="rect">
            <a:avLst/>
          </a:prstGeom>
          <a:noFill/>
        </p:spPr>
      </p:pic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58082" y="6000768"/>
            <a:ext cx="428628" cy="281992"/>
          </a:xfrm>
          <a:prstGeom prst="rect">
            <a:avLst/>
          </a:prstGeom>
          <a:noFill/>
        </p:spPr>
      </p:pic>
      <p:sp>
        <p:nvSpPr>
          <p:cNvPr id="61452" name="Rectangle 12"/>
          <p:cNvSpPr>
            <a:spLocks noChangeArrowheads="1"/>
          </p:cNvSpPr>
          <p:nvPr/>
        </p:nvSpPr>
        <p:spPr bwMode="auto">
          <a:xfrm>
            <a:off x="428596" y="571480"/>
            <a:ext cx="785818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sng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Способы нахождения области значения функции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способ: Область значений может быть найдена с помощью производной.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II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способ: Решается с помощью рассуждений, основанных на анализе свойств функции;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III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способ: Найти обратную функцию и её область определения, которая совпадает с областью значений данной функции – «Метод обратных функций».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Пример 1. Найти множество значений функции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53" name="Rectangle 13"/>
          <p:cNvSpPr>
            <a:spLocks noChangeArrowheads="1"/>
          </p:cNvSpPr>
          <p:nvPr/>
        </p:nvSpPr>
        <p:spPr bwMode="auto">
          <a:xfrm>
            <a:off x="500034" y="3000372"/>
            <a:ext cx="76152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Решение:  Перейдем к обратной функции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1454" name="Rectangle 14"/>
          <p:cNvSpPr>
            <a:spLocks noChangeArrowheads="1"/>
          </p:cNvSpPr>
          <p:nvPr/>
        </p:nvSpPr>
        <p:spPr bwMode="auto">
          <a:xfrm>
            <a:off x="457200" y="1162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,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1455" name="Rectangle 15"/>
          <p:cNvSpPr>
            <a:spLocks noChangeArrowheads="1"/>
          </p:cNvSpPr>
          <p:nvPr/>
        </p:nvSpPr>
        <p:spPr bwMode="auto">
          <a:xfrm>
            <a:off x="45720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kumimoji="0" lang="ru-RU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1456" name="Rectangle 16"/>
          <p:cNvSpPr>
            <a:spLocks noChangeArrowheads="1"/>
          </p:cNvSpPr>
          <p:nvPr/>
        </p:nvSpPr>
        <p:spPr bwMode="auto">
          <a:xfrm>
            <a:off x="457200" y="1638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1457" name="Rectangle 17"/>
          <p:cNvSpPr>
            <a:spLocks noChangeArrowheads="1"/>
          </p:cNvSpPr>
          <p:nvPr/>
        </p:nvSpPr>
        <p:spPr bwMode="auto">
          <a:xfrm>
            <a:off x="457200" y="1895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kumimoji="0" lang="ru-RU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1458" name="Rectangle 18"/>
          <p:cNvSpPr>
            <a:spLocks noChangeArrowheads="1"/>
          </p:cNvSpPr>
          <p:nvPr/>
        </p:nvSpPr>
        <p:spPr bwMode="auto">
          <a:xfrm>
            <a:off x="4029068" y="5000636"/>
            <a:ext cx="511493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1459" name="Rectangle 19"/>
          <p:cNvSpPr>
            <a:spLocks noChangeArrowheads="1"/>
          </p:cNvSpPr>
          <p:nvPr/>
        </p:nvSpPr>
        <p:spPr bwMode="auto">
          <a:xfrm>
            <a:off x="714348" y="5143512"/>
            <a:ext cx="564360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Найдем область определения данной функции.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1461" name="Rectangle 21"/>
          <p:cNvSpPr>
            <a:spLocks noChangeArrowheads="1"/>
          </p:cNvSpPr>
          <p:nvPr/>
        </p:nvSpPr>
        <p:spPr bwMode="auto">
          <a:xfrm>
            <a:off x="2857488" y="5786454"/>
            <a:ext cx="49292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           - 2.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Таким образом, искомое множество есть промежуток  [- 2;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1462" name="Rectangle 22"/>
          <p:cNvSpPr>
            <a:spLocks noChangeArrowheads="1"/>
          </p:cNvSpPr>
          <p:nvPr/>
        </p:nvSpPr>
        <p:spPr bwMode="auto">
          <a:xfrm>
            <a:off x="857224" y="5929330"/>
            <a:ext cx="128588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Ответ: [- 2;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25" name="Объект 24"/>
          <p:cNvGraphicFramePr>
            <a:graphicFrameLocks noChangeAspect="1"/>
          </p:cNvGraphicFramePr>
          <p:nvPr/>
        </p:nvGraphicFramePr>
        <p:xfrm>
          <a:off x="3214678" y="5715016"/>
          <a:ext cx="285752" cy="366714"/>
        </p:xfrm>
        <a:graphic>
          <a:graphicData uri="http://schemas.openxmlformats.org/presentationml/2006/ole">
            <p:oleObj spid="_x0000_s61464" name="Формула" r:id="rId12" imgW="126720" imgH="1522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500034" y="428604"/>
            <a:ext cx="592935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IV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способ: Использование ограниченности функции.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Пример 2. Найти область значений функции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71604" y="1000108"/>
            <a:ext cx="5067300" cy="857250"/>
          </a:xfrm>
          <a:prstGeom prst="rect">
            <a:avLst/>
          </a:prstGeom>
          <a:noFill/>
        </p:spPr>
      </p:pic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45720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2470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10" y="2285992"/>
            <a:ext cx="3257550" cy="571504"/>
          </a:xfrm>
          <a:prstGeom prst="rect">
            <a:avLst/>
          </a:prstGeom>
          <a:noFill/>
        </p:spPr>
      </p:pic>
      <p:pic>
        <p:nvPicPr>
          <p:cNvPr id="62469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6248" y="2285992"/>
            <a:ext cx="2714644" cy="571504"/>
          </a:xfrm>
          <a:prstGeom prst="rect">
            <a:avLst/>
          </a:prstGeom>
          <a:noFill/>
        </p:spPr>
      </p:pic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4414" y="3071810"/>
            <a:ext cx="5791200" cy="571504"/>
          </a:xfrm>
          <a:prstGeom prst="rect">
            <a:avLst/>
          </a:prstGeom>
          <a:noFill/>
        </p:spPr>
      </p:pic>
      <p:sp>
        <p:nvSpPr>
          <p:cNvPr id="62471" name="Rectangle 7"/>
          <p:cNvSpPr>
            <a:spLocks noChangeArrowheads="1"/>
          </p:cNvSpPr>
          <p:nvPr/>
        </p:nvSpPr>
        <p:spPr bwMode="auto">
          <a:xfrm>
            <a:off x="500034" y="1714488"/>
            <a:ext cx="52864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Решение: Преобразуем данную функцию: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62472" name="Rectangle 8"/>
          <p:cNvSpPr>
            <a:spLocks noChangeArrowheads="1"/>
          </p:cNvSpPr>
          <p:nvPr/>
        </p:nvSpPr>
        <p:spPr bwMode="auto">
          <a:xfrm>
            <a:off x="457200" y="838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2473" name="Rectangle 9"/>
          <p:cNvSpPr>
            <a:spLocks noChangeArrowheads="1"/>
          </p:cNvSpPr>
          <p:nvPr/>
        </p:nvSpPr>
        <p:spPr bwMode="auto">
          <a:xfrm>
            <a:off x="457200" y="1219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29058" y="2357430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=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714348" y="321468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=</a:t>
            </a:r>
            <a:endParaRPr lang="ru-RU" dirty="0"/>
          </a:p>
        </p:txBody>
      </p:sp>
      <p:pic>
        <p:nvPicPr>
          <p:cNvPr id="92164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5984" y="3875308"/>
            <a:ext cx="1143008" cy="339510"/>
          </a:xfrm>
          <a:prstGeom prst="rect">
            <a:avLst/>
          </a:prstGeom>
          <a:noFill/>
        </p:spPr>
      </p:pic>
      <p:pic>
        <p:nvPicPr>
          <p:cNvPr id="92163" name="Picture 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10" y="4214818"/>
            <a:ext cx="3643338" cy="657225"/>
          </a:xfrm>
          <a:prstGeom prst="rect">
            <a:avLst/>
          </a:prstGeom>
          <a:noFill/>
        </p:spPr>
      </p:pic>
      <p:pic>
        <p:nvPicPr>
          <p:cNvPr id="92161" name="Picture 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728" y="5715016"/>
            <a:ext cx="1071570" cy="504825"/>
          </a:xfrm>
          <a:prstGeom prst="rect">
            <a:avLst/>
          </a:prstGeom>
          <a:noFill/>
        </p:spPr>
      </p:pic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500034" y="3857628"/>
            <a:ext cx="164307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 знаем, что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92166" name="Rectangle 6"/>
          <p:cNvSpPr>
            <a:spLocks noChangeArrowheads="1"/>
          </p:cNvSpPr>
          <p:nvPr/>
        </p:nvSpPr>
        <p:spPr bwMode="auto">
          <a:xfrm>
            <a:off x="714348" y="421481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2167" name="Rectangle 7"/>
          <p:cNvSpPr>
            <a:spLocks noChangeArrowheads="1"/>
          </p:cNvSpPr>
          <p:nvPr/>
        </p:nvSpPr>
        <p:spPr bwMode="auto">
          <a:xfrm>
            <a:off x="457200" y="1352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2168" name="Rectangle 8"/>
          <p:cNvSpPr>
            <a:spLocks noChangeArrowheads="1"/>
          </p:cNvSpPr>
          <p:nvPr/>
        </p:nvSpPr>
        <p:spPr bwMode="auto">
          <a:xfrm>
            <a:off x="642910" y="5786454"/>
            <a:ext cx="78581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Ответ: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9217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2170" name="Picture 10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10" y="4929198"/>
            <a:ext cx="3714776" cy="7858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1"/>
          <p:cNvSpPr>
            <a:spLocks noChangeArrowheads="1"/>
          </p:cNvSpPr>
          <p:nvPr/>
        </p:nvSpPr>
        <p:spPr bwMode="auto">
          <a:xfrm>
            <a:off x="2214546" y="785794"/>
            <a:ext cx="421484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способ: Введение параметра.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93188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9322" y="1285860"/>
            <a:ext cx="1357322" cy="500066"/>
          </a:xfrm>
          <a:prstGeom prst="rect">
            <a:avLst/>
          </a:prstGeom>
          <a:noFill/>
        </p:spPr>
      </p:pic>
      <p:pic>
        <p:nvPicPr>
          <p:cNvPr id="9318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7686" y="2214554"/>
            <a:ext cx="1643074" cy="428628"/>
          </a:xfrm>
          <a:prstGeom prst="rect">
            <a:avLst/>
          </a:prstGeom>
          <a:noFill/>
        </p:spPr>
      </p:pic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3438" y="2928934"/>
            <a:ext cx="1028701" cy="331841"/>
          </a:xfrm>
          <a:prstGeom prst="rect">
            <a:avLst/>
          </a:prstGeom>
          <a:noFill/>
        </p:spPr>
      </p:pic>
      <p:sp>
        <p:nvSpPr>
          <p:cNvPr id="93189" name="Rectangle 5"/>
          <p:cNvSpPr>
            <a:spLocks noChangeArrowheads="1"/>
          </p:cNvSpPr>
          <p:nvPr/>
        </p:nvSpPr>
        <p:spPr bwMode="auto">
          <a:xfrm>
            <a:off x="428596" y="1357298"/>
            <a:ext cx="51471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Пример 3: Найдите множество значений функции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93190" name="Rectangle 6"/>
          <p:cNvSpPr>
            <a:spLocks noChangeArrowheads="1"/>
          </p:cNvSpPr>
          <p:nvPr/>
        </p:nvSpPr>
        <p:spPr bwMode="auto">
          <a:xfrm>
            <a:off x="571472" y="1857364"/>
            <a:ext cx="757242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Решение: Переформулируем задачу: «найдите все значения параметра а, для каждого из которых уравнение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191" name="Rectangle 7"/>
          <p:cNvSpPr>
            <a:spLocks noChangeArrowheads="1"/>
          </p:cNvSpPr>
          <p:nvPr/>
        </p:nvSpPr>
        <p:spPr bwMode="auto">
          <a:xfrm>
            <a:off x="500034" y="2643182"/>
            <a:ext cx="39290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имеет хотя бы одно решение».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Перепишем это уравнение. Поскольку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192" name="Rectangle 8"/>
          <p:cNvSpPr>
            <a:spLocks noChangeArrowheads="1"/>
          </p:cNvSpPr>
          <p:nvPr/>
        </p:nvSpPr>
        <p:spPr bwMode="auto">
          <a:xfrm>
            <a:off x="6072198" y="2857496"/>
            <a:ext cx="15001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получаем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93194" name="Picture 1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48" y="3327332"/>
            <a:ext cx="2071702" cy="387420"/>
          </a:xfrm>
          <a:prstGeom prst="rect">
            <a:avLst/>
          </a:prstGeom>
          <a:noFill/>
        </p:spPr>
      </p:pic>
      <p:pic>
        <p:nvPicPr>
          <p:cNvPr id="93193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48" y="3786190"/>
            <a:ext cx="2371725" cy="357190"/>
          </a:xfrm>
          <a:prstGeom prst="rect">
            <a:avLst/>
          </a:prstGeom>
          <a:noFill/>
        </p:spPr>
      </p:pic>
      <p:sp>
        <p:nvSpPr>
          <p:cNvPr id="9319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3198" name="Rectangle 14"/>
          <p:cNvSpPr>
            <a:spLocks noChangeArrowheads="1"/>
          </p:cNvSpPr>
          <p:nvPr/>
        </p:nvSpPr>
        <p:spPr bwMode="auto">
          <a:xfrm>
            <a:off x="500034" y="4286256"/>
            <a:ext cx="55721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 а = 1 это уравнение имеет решение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- 1.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93201" name="Picture 17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58082" y="4714884"/>
            <a:ext cx="311470" cy="428628"/>
          </a:xfrm>
          <a:prstGeom prst="rect">
            <a:avLst/>
          </a:prstGeom>
          <a:noFill/>
        </p:spPr>
      </p:pic>
      <p:pic>
        <p:nvPicPr>
          <p:cNvPr id="93200" name="Picture 16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818" y="4786322"/>
            <a:ext cx="214314" cy="382704"/>
          </a:xfrm>
          <a:prstGeom prst="rect">
            <a:avLst/>
          </a:prstGeom>
          <a:noFill/>
        </p:spPr>
      </p:pic>
      <p:pic>
        <p:nvPicPr>
          <p:cNvPr id="93199" name="Picture 15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43900" y="5072074"/>
            <a:ext cx="142876" cy="675686"/>
          </a:xfrm>
          <a:prstGeom prst="rect">
            <a:avLst/>
          </a:prstGeom>
          <a:noFill/>
        </p:spPr>
      </p:pic>
      <p:sp>
        <p:nvSpPr>
          <p:cNvPr id="93202" name="Rectangle 18"/>
          <p:cNvSpPr>
            <a:spLocks noChangeArrowheads="1"/>
          </p:cNvSpPr>
          <p:nvPr/>
        </p:nvSpPr>
        <p:spPr bwMode="auto">
          <a:xfrm>
            <a:off x="571472" y="4786322"/>
            <a:ext cx="53578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 а ≠ 1 условие существования решения :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93203" name="Rectangle 19"/>
          <p:cNvSpPr>
            <a:spLocks noChangeArrowheads="1"/>
          </p:cNvSpPr>
          <p:nvPr/>
        </p:nvSpPr>
        <p:spPr bwMode="auto">
          <a:xfrm>
            <a:off x="5572132" y="4714884"/>
            <a:ext cx="207170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  или а (4 – 3а)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204" name="Rectangle 20"/>
          <p:cNvSpPr>
            <a:spLocks noChangeArrowheads="1"/>
          </p:cNvSpPr>
          <p:nvPr/>
        </p:nvSpPr>
        <p:spPr bwMode="auto">
          <a:xfrm>
            <a:off x="5357818" y="5214950"/>
            <a:ext cx="28575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т. е.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(3а – 4) ≤ 0,  0 ≤ а ≤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205" name="Rectangle 21"/>
          <p:cNvSpPr>
            <a:spLocks noChangeArrowheads="1"/>
          </p:cNvSpPr>
          <p:nvPr/>
        </p:nvSpPr>
        <p:spPr bwMode="auto">
          <a:xfrm>
            <a:off x="571472" y="5715016"/>
            <a:ext cx="67151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Поскольку особое значение а = 1 входит в этот отрезок,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715272" y="471488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3207" name="Picture 23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1802" y="6072206"/>
            <a:ext cx="642942" cy="352425"/>
          </a:xfrm>
          <a:prstGeom prst="rect">
            <a:avLst/>
          </a:prstGeom>
          <a:noFill/>
        </p:spPr>
      </p:pic>
      <p:pic>
        <p:nvPicPr>
          <p:cNvPr id="93206" name="Picture 2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43702" y="6000768"/>
            <a:ext cx="857256" cy="352425"/>
          </a:xfrm>
          <a:prstGeom prst="rect">
            <a:avLst/>
          </a:prstGeom>
          <a:noFill/>
        </p:spPr>
      </p:pic>
      <p:sp>
        <p:nvSpPr>
          <p:cNvPr id="93208" name="Rectangle 24"/>
          <p:cNvSpPr>
            <a:spLocks noChangeArrowheads="1"/>
          </p:cNvSpPr>
          <p:nvPr/>
        </p:nvSpPr>
        <p:spPr bwMode="auto">
          <a:xfrm>
            <a:off x="714348" y="6072206"/>
            <a:ext cx="25003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заключаем, что Е(у) =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93209" name="Rectangle 25"/>
          <p:cNvSpPr>
            <a:spLocks noChangeArrowheads="1"/>
          </p:cNvSpPr>
          <p:nvPr/>
        </p:nvSpPr>
        <p:spPr bwMode="auto">
          <a:xfrm>
            <a:off x="5715008" y="6072206"/>
            <a:ext cx="9715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Ответ: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357158" y="928670"/>
            <a:ext cx="49292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 action="ppaction://hlinksldjump"/>
              </a:rPr>
              <a:t>Пример 4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найти область значений функции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9420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628" y="1000108"/>
            <a:ext cx="3286148" cy="258345"/>
          </a:xfrm>
          <a:prstGeom prst="rect">
            <a:avLst/>
          </a:prstGeom>
          <a:noFill/>
        </p:spPr>
      </p:pic>
      <p:sp>
        <p:nvSpPr>
          <p:cNvPr id="94211" name="Rectangle 3"/>
          <p:cNvSpPr>
            <a:spLocks noChangeArrowheads="1"/>
          </p:cNvSpPr>
          <p:nvPr/>
        </p:nvSpPr>
        <p:spPr bwMode="auto">
          <a:xfrm>
            <a:off x="45720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4213" name="Rectangle 5"/>
          <p:cNvSpPr>
            <a:spLocks noChangeArrowheads="1"/>
          </p:cNvSpPr>
          <p:nvPr/>
        </p:nvSpPr>
        <p:spPr bwMode="auto">
          <a:xfrm>
            <a:off x="428596" y="1500174"/>
            <a:ext cx="18573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Решение: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94212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43042" y="1571612"/>
            <a:ext cx="3680490" cy="285752"/>
          </a:xfrm>
          <a:prstGeom prst="rect">
            <a:avLst/>
          </a:prstGeom>
          <a:noFill/>
        </p:spPr>
      </p:pic>
      <p:sp>
        <p:nvSpPr>
          <p:cNvPr id="94214" name="Rectangle 6"/>
          <p:cNvSpPr>
            <a:spLocks noChangeArrowheads="1"/>
          </p:cNvSpPr>
          <p:nvPr/>
        </p:nvSpPr>
        <p:spPr bwMode="auto">
          <a:xfrm>
            <a:off x="45720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421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94215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71604" y="2000240"/>
            <a:ext cx="5154966" cy="285752"/>
          </a:xfrm>
          <a:prstGeom prst="rect">
            <a:avLst/>
          </a:prstGeom>
          <a:noFill/>
        </p:spPr>
      </p:pic>
      <p:sp>
        <p:nvSpPr>
          <p:cNvPr id="94219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4218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43042" y="2428868"/>
            <a:ext cx="4492021" cy="285752"/>
          </a:xfrm>
          <a:prstGeom prst="rect">
            <a:avLst/>
          </a:prstGeom>
          <a:noFill/>
        </p:spPr>
      </p:pic>
      <p:sp>
        <p:nvSpPr>
          <p:cNvPr id="94222" name="Rectangle 14"/>
          <p:cNvSpPr>
            <a:spLocks noChangeArrowheads="1"/>
          </p:cNvSpPr>
          <p:nvPr/>
        </p:nvSpPr>
        <p:spPr bwMode="auto">
          <a:xfrm>
            <a:off x="642910" y="2857496"/>
            <a:ext cx="26432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а = 2 уравнение        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94221" name="Picture 1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1802" y="2928933"/>
            <a:ext cx="2714644" cy="279285"/>
          </a:xfrm>
          <a:prstGeom prst="rect">
            <a:avLst/>
          </a:prstGeom>
          <a:noFill/>
        </p:spPr>
      </p:pic>
      <p:sp>
        <p:nvSpPr>
          <p:cNvPr id="94223" name="Rectangle 15"/>
          <p:cNvSpPr>
            <a:spLocks noChangeArrowheads="1"/>
          </p:cNvSpPr>
          <p:nvPr/>
        </p:nvSpPr>
        <p:spPr bwMode="auto">
          <a:xfrm>
            <a:off x="5857884" y="2857496"/>
            <a:ext cx="242889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имеет решение.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94225" name="Rectangle 17"/>
          <p:cNvSpPr>
            <a:spLocks noChangeArrowheads="1"/>
          </p:cNvSpPr>
          <p:nvPr/>
        </p:nvSpPr>
        <p:spPr bwMode="auto">
          <a:xfrm>
            <a:off x="714348" y="3429000"/>
            <a:ext cx="40005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 а ≠ 2 уравнение принимает вид: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4224" name="Picture 16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2" y="3429000"/>
            <a:ext cx="3000396" cy="371339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928662" y="4000504"/>
            <a:ext cx="43577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= 36 – 4(2 –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)(10 –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 = - 4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baseline="30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+ 48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44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4229" name="Picture 21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2976" y="4500570"/>
            <a:ext cx="160021" cy="285752"/>
          </a:xfrm>
          <a:prstGeom prst="rect">
            <a:avLst/>
          </a:prstGeom>
          <a:noFill/>
        </p:spPr>
      </p:pic>
      <p:pic>
        <p:nvPicPr>
          <p:cNvPr id="94228" name="Picture 20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0" y="4500570"/>
            <a:ext cx="357190" cy="309564"/>
          </a:xfrm>
          <a:prstGeom prst="rect">
            <a:avLst/>
          </a:prstGeom>
          <a:noFill/>
        </p:spPr>
      </p:pic>
      <p:pic>
        <p:nvPicPr>
          <p:cNvPr id="94227" name="Picture 19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29190" y="4500570"/>
            <a:ext cx="142876" cy="297658"/>
          </a:xfrm>
          <a:prstGeom prst="rect">
            <a:avLst/>
          </a:prstGeom>
          <a:noFill/>
        </p:spPr>
      </p:pic>
      <p:pic>
        <p:nvPicPr>
          <p:cNvPr id="94226" name="Picture 18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86446" y="4429132"/>
            <a:ext cx="214314" cy="412142"/>
          </a:xfrm>
          <a:prstGeom prst="rect">
            <a:avLst/>
          </a:prstGeom>
          <a:noFill/>
        </p:spPr>
      </p:pic>
      <p:sp>
        <p:nvSpPr>
          <p:cNvPr id="94230" name="Rectangle 22"/>
          <p:cNvSpPr>
            <a:spLocks noChangeArrowheads="1"/>
          </p:cNvSpPr>
          <p:nvPr/>
        </p:nvSpPr>
        <p:spPr bwMode="auto">
          <a:xfrm>
            <a:off x="785786" y="4429132"/>
            <a:ext cx="35719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94231" name="Rectangle 23"/>
          <p:cNvSpPr>
            <a:spLocks noChangeArrowheads="1"/>
          </p:cNvSpPr>
          <p:nvPr/>
        </p:nvSpPr>
        <p:spPr bwMode="auto">
          <a:xfrm>
            <a:off x="1357290" y="4429132"/>
            <a:ext cx="271464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0, значит, (а – 1)(а – 11)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4232" name="Rectangle 24"/>
          <p:cNvSpPr>
            <a:spLocks noChangeArrowheads="1"/>
          </p:cNvSpPr>
          <p:nvPr/>
        </p:nvSpPr>
        <p:spPr bwMode="auto">
          <a:xfrm>
            <a:off x="4357686" y="4429132"/>
            <a:ext cx="57150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а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94233" name="Rectangle 25"/>
          <p:cNvSpPr>
            <a:spLocks noChangeArrowheads="1"/>
          </p:cNvSpPr>
          <p:nvPr/>
        </p:nvSpPr>
        <p:spPr bwMode="auto">
          <a:xfrm>
            <a:off x="5072066" y="4429132"/>
            <a:ext cx="7143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[1;2)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94234" name="Rectangle 26"/>
          <p:cNvSpPr>
            <a:spLocks noChangeArrowheads="1"/>
          </p:cNvSpPr>
          <p:nvPr/>
        </p:nvSpPr>
        <p:spPr bwMode="auto">
          <a:xfrm>
            <a:off x="6072198" y="4429132"/>
            <a:ext cx="100013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(2; 11].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1"/>
          <p:cNvSpPr>
            <a:spLocks noChangeArrowheads="1"/>
          </p:cNvSpPr>
          <p:nvPr/>
        </p:nvSpPr>
        <p:spPr bwMode="auto">
          <a:xfrm>
            <a:off x="1714480" y="642918"/>
            <a:ext cx="600076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sng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Биссектриса треугольника</a:t>
            </a:r>
            <a:endParaRPr kumimoji="0" lang="ru-RU" sz="2000" b="0" i="0" u="sng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142984"/>
            <a:ext cx="294322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500430" y="128586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Пусть АВС – произвольный треугольник. Проведем биссектрису угла ВАС; она пересекает сторону ВС в точке М. Отрезок биссектрисы внутреннего угла треугольника называют </a:t>
            </a: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биссектрисой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треугольника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5235" name="Rectangle 3"/>
          <p:cNvSpPr>
            <a:spLocks noChangeArrowheads="1"/>
          </p:cNvSpPr>
          <p:nvPr/>
        </p:nvSpPr>
        <p:spPr bwMode="auto">
          <a:xfrm>
            <a:off x="571472" y="3214686"/>
            <a:ext cx="792961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Свойства биссектрисы угла треугольника: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Три биссектрисы треугольника пересекаются в одной точке , являющейся центром вписанной окружности.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2.Биссектриса делит противоположную сторону на части, пропорциональные прилежащим сторонам. Так, для треугольника АВС: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5234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00760" y="4357694"/>
            <a:ext cx="857256" cy="404813"/>
          </a:xfrm>
          <a:prstGeom prst="rect">
            <a:avLst/>
          </a:prstGeom>
          <a:noFill/>
        </p:spPr>
      </p:pic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0" y="790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5238" name="Rectangle 6"/>
          <p:cNvSpPr>
            <a:spLocks noChangeArrowheads="1"/>
          </p:cNvSpPr>
          <p:nvPr/>
        </p:nvSpPr>
        <p:spPr bwMode="auto">
          <a:xfrm>
            <a:off x="571472" y="5000636"/>
            <a:ext cx="7715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3.Биссектриса треугольника делит площадь треугольника в отношении, пропорциональном прилежащим сторонам: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5237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3504" y="5286388"/>
            <a:ext cx="1000132" cy="513581"/>
          </a:xfrm>
          <a:prstGeom prst="rect">
            <a:avLst/>
          </a:prstGeom>
          <a:noFill/>
        </p:spPr>
      </p:pic>
      <p:sp>
        <p:nvSpPr>
          <p:cNvPr id="95239" name="Rectangle 7"/>
          <p:cNvSpPr>
            <a:spLocks noChangeArrowheads="1"/>
          </p:cNvSpPr>
          <p:nvPr/>
        </p:nvSpPr>
        <p:spPr bwMode="auto">
          <a:xfrm>
            <a:off x="0" y="819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1"/>
          <p:cNvSpPr>
            <a:spLocks noChangeArrowheads="1"/>
          </p:cNvSpPr>
          <p:nvPr/>
        </p:nvSpPr>
        <p:spPr bwMode="auto">
          <a:xfrm>
            <a:off x="857224" y="714356"/>
            <a:ext cx="750095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Задача1: В треугольнике АВС   АВ = 13, ВС = 21, АС = 20. Найдите площадь треугольника, образованного  стороной АС, медианой ВМ и биссектрисой СК данного треугольника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Решение:  АМ = МС = 10.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857364"/>
            <a:ext cx="2457450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5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2" y="2143116"/>
            <a:ext cx="125731" cy="285752"/>
          </a:xfrm>
          <a:prstGeom prst="rect">
            <a:avLst/>
          </a:prstGeom>
          <a:noFill/>
        </p:spPr>
      </p:pic>
      <p:pic>
        <p:nvPicPr>
          <p:cNvPr id="9625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15074" y="2477576"/>
            <a:ext cx="1500198" cy="477335"/>
          </a:xfrm>
          <a:prstGeom prst="rect">
            <a:avLst/>
          </a:prstGeom>
          <a:noFill/>
        </p:spPr>
      </p:pic>
      <p:sp>
        <p:nvSpPr>
          <p:cNvPr id="9626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6262" name="Rectangle 6"/>
          <p:cNvSpPr>
            <a:spLocks noChangeArrowheads="1"/>
          </p:cNvSpPr>
          <p:nvPr/>
        </p:nvSpPr>
        <p:spPr bwMode="auto">
          <a:xfrm>
            <a:off x="3071802" y="2071678"/>
            <a:ext cx="192882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 – биссектриса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6263" name="Rectangle 7"/>
          <p:cNvSpPr>
            <a:spLocks noChangeArrowheads="1"/>
          </p:cNvSpPr>
          <p:nvPr/>
        </p:nvSpPr>
        <p:spPr bwMode="auto">
          <a:xfrm>
            <a:off x="5000628" y="2071678"/>
            <a:ext cx="33575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ВСМ. По свойству биссектрисы имеем: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6266" name="Rectangle 10"/>
          <p:cNvSpPr>
            <a:spLocks noChangeArrowheads="1"/>
          </p:cNvSpPr>
          <p:nvPr/>
        </p:nvSpPr>
        <p:spPr bwMode="auto">
          <a:xfrm>
            <a:off x="3428992" y="3143248"/>
            <a:ext cx="7143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96265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00496" y="3167338"/>
            <a:ext cx="3786214" cy="333098"/>
          </a:xfrm>
          <a:prstGeom prst="rect">
            <a:avLst/>
          </a:prstGeom>
          <a:noFill/>
        </p:spPr>
      </p:pic>
      <p:sp>
        <p:nvSpPr>
          <p:cNvPr id="96267" name="Rectangle 11"/>
          <p:cNvSpPr>
            <a:spLocks noChangeArrowheads="1"/>
          </p:cNvSpPr>
          <p:nvPr/>
        </p:nvSpPr>
        <p:spPr bwMode="auto">
          <a:xfrm>
            <a:off x="457200" y="742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6269" name="Rectangle 13"/>
          <p:cNvSpPr>
            <a:spLocks noChangeArrowheads="1"/>
          </p:cNvSpPr>
          <p:nvPr/>
        </p:nvSpPr>
        <p:spPr bwMode="auto">
          <a:xfrm>
            <a:off x="500034" y="3571876"/>
            <a:ext cx="421484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 как ВМ – медиана, то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</a:t>
            </a:r>
            <a:r>
              <a:rPr kumimoji="0" lang="ru-RU" b="0" i="0" u="none" strike="noStrike" cap="none" normalizeH="0" baseline="-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</a:t>
            </a:r>
            <a:r>
              <a:rPr kumimoji="0" lang="ru-RU" b="0" i="0" u="none" strike="noStrike" cap="none" normalizeH="0" baseline="-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ВМС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6268" name="Picture 1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3571876"/>
            <a:ext cx="714380" cy="510271"/>
          </a:xfrm>
          <a:prstGeom prst="rect">
            <a:avLst/>
          </a:prstGeom>
          <a:noFill/>
        </p:spPr>
      </p:pic>
      <p:sp>
        <p:nvSpPr>
          <p:cNvPr id="96271" name="Rectangle 15"/>
          <p:cNvSpPr>
            <a:spLocks noChangeArrowheads="1"/>
          </p:cNvSpPr>
          <p:nvPr/>
        </p:nvSpPr>
        <p:spPr bwMode="auto">
          <a:xfrm>
            <a:off x="6000760" y="3643314"/>
            <a:ext cx="171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</a:t>
            </a:r>
            <a:r>
              <a:rPr kumimoji="0" lang="ru-RU" b="0" i="0" u="none" strike="noStrike" cap="none" normalizeH="0" baseline="-3000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ВМС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63.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6273" name="Picture 1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14612" y="4071942"/>
            <a:ext cx="157164" cy="357190"/>
          </a:xfrm>
          <a:prstGeom prst="rect">
            <a:avLst/>
          </a:prstGeom>
          <a:noFill/>
        </p:spPr>
      </p:pic>
      <p:pic>
        <p:nvPicPr>
          <p:cNvPr id="96272" name="Picture 16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00496" y="4071942"/>
            <a:ext cx="2071702" cy="428628"/>
          </a:xfrm>
          <a:prstGeom prst="rect">
            <a:avLst/>
          </a:prstGeom>
          <a:noFill/>
        </p:spPr>
      </p:pic>
      <p:sp>
        <p:nvSpPr>
          <p:cNvPr id="96274" name="Rectangle 18"/>
          <p:cNvSpPr>
            <a:spLocks noChangeArrowheads="1"/>
          </p:cNvSpPr>
          <p:nvPr/>
        </p:nvSpPr>
        <p:spPr bwMode="auto">
          <a:xfrm>
            <a:off x="642910" y="4071942"/>
            <a:ext cx="242889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 – биссектриса  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6275" name="Rectangle 19"/>
          <p:cNvSpPr>
            <a:spLocks noChangeArrowheads="1"/>
          </p:cNvSpPr>
          <p:nvPr/>
        </p:nvSpPr>
        <p:spPr bwMode="auto">
          <a:xfrm>
            <a:off x="2786050" y="4071942"/>
            <a:ext cx="15716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ВСМ,  то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6278" name="Rectangle 22"/>
          <p:cNvSpPr>
            <a:spLocks noChangeArrowheads="1"/>
          </p:cNvSpPr>
          <p:nvPr/>
        </p:nvSpPr>
        <p:spPr bwMode="auto">
          <a:xfrm>
            <a:off x="571472" y="4572008"/>
            <a:ext cx="457203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 обеим частям равенства прибавляем 1. 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6277" name="Picture 2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4942" y="4572008"/>
            <a:ext cx="2286016" cy="361950"/>
          </a:xfrm>
          <a:prstGeom prst="rect">
            <a:avLst/>
          </a:prstGeom>
          <a:noFill/>
        </p:spPr>
      </p:pic>
      <p:sp>
        <p:nvSpPr>
          <p:cNvPr id="96279" name="Rectangle 23"/>
          <p:cNvSpPr>
            <a:spLocks noChangeArrowheads="1"/>
          </p:cNvSpPr>
          <p:nvPr/>
        </p:nvSpPr>
        <p:spPr bwMode="auto">
          <a:xfrm>
            <a:off x="457200" y="819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6281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96280" name="Picture 24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10" y="5072074"/>
            <a:ext cx="1643074" cy="428628"/>
          </a:xfrm>
          <a:prstGeom prst="rect">
            <a:avLst/>
          </a:prstGeom>
          <a:noFill/>
        </p:spPr>
      </p:pic>
      <p:sp>
        <p:nvSpPr>
          <p:cNvPr id="96282" name="Rectangle 26"/>
          <p:cNvSpPr>
            <a:spLocks noChangeArrowheads="1"/>
          </p:cNvSpPr>
          <p:nvPr/>
        </p:nvSpPr>
        <p:spPr bwMode="auto">
          <a:xfrm>
            <a:off x="2357422" y="5072074"/>
            <a:ext cx="28572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6284" name="Rectangle 28"/>
          <p:cNvSpPr>
            <a:spLocks noChangeArrowheads="1"/>
          </p:cNvSpPr>
          <p:nvPr/>
        </p:nvSpPr>
        <p:spPr bwMode="auto">
          <a:xfrm>
            <a:off x="2571736" y="5072074"/>
            <a:ext cx="42862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96283" name="Picture 27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14678" y="5143512"/>
            <a:ext cx="1714512" cy="264585"/>
          </a:xfrm>
          <a:prstGeom prst="rect">
            <a:avLst/>
          </a:prstGeom>
          <a:noFill/>
        </p:spPr>
      </p:pic>
      <p:sp>
        <p:nvSpPr>
          <p:cNvPr id="96287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6286" name="Picture 30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472" y="5643578"/>
            <a:ext cx="2071702" cy="466725"/>
          </a:xfrm>
          <a:prstGeom prst="rect">
            <a:avLst/>
          </a:prstGeom>
          <a:noFill/>
        </p:spPr>
      </p:pic>
      <p:sp>
        <p:nvSpPr>
          <p:cNvPr id="96289" name="Rectangle 33"/>
          <p:cNvSpPr>
            <a:spLocks noChangeArrowheads="1"/>
          </p:cNvSpPr>
          <p:nvPr/>
        </p:nvSpPr>
        <p:spPr bwMode="auto">
          <a:xfrm>
            <a:off x="3143240" y="5786454"/>
            <a:ext cx="78578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</a:t>
            </a:r>
            <a:r>
              <a:rPr kumimoji="0" lang="ru-RU" sz="1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СОМ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=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96288" name="Picture 32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0" y="5715014"/>
            <a:ext cx="1214446" cy="404815"/>
          </a:xfrm>
          <a:prstGeom prst="rect">
            <a:avLst/>
          </a:prstGeom>
          <a:noFill/>
        </p:spPr>
      </p:pic>
      <p:sp>
        <p:nvSpPr>
          <p:cNvPr id="96292" name="Rectangle 36"/>
          <p:cNvSpPr>
            <a:spLocks noChangeArrowheads="1"/>
          </p:cNvSpPr>
          <p:nvPr/>
        </p:nvSpPr>
        <p:spPr bwMode="auto">
          <a:xfrm>
            <a:off x="5500694" y="6000768"/>
            <a:ext cx="92869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Ответ: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96291" name="Picture 35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388" y="6000768"/>
            <a:ext cx="500066" cy="448777"/>
          </a:xfrm>
          <a:prstGeom prst="rect">
            <a:avLst/>
          </a:prstGeom>
          <a:noFill/>
        </p:spPr>
      </p:pic>
      <p:sp>
        <p:nvSpPr>
          <p:cNvPr id="96293" name="Rectangle 37"/>
          <p:cNvSpPr>
            <a:spLocks noChangeArrowheads="1"/>
          </p:cNvSpPr>
          <p:nvPr/>
        </p:nvSpPr>
        <p:spPr bwMode="auto">
          <a:xfrm>
            <a:off x="457200" y="790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224</TotalTime>
  <Words>1786</Words>
  <PresentationFormat>Экран (4:3)</PresentationFormat>
  <Paragraphs>184</Paragraphs>
  <Slides>21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Аспект</vt:lpstr>
      <vt:lpstr>Формула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www.PHILka.RU</cp:lastModifiedBy>
  <cp:revision>27</cp:revision>
  <dcterms:modified xsi:type="dcterms:W3CDTF">2011-03-29T12:13:27Z</dcterms:modified>
</cp:coreProperties>
</file>