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3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57214"/>
            <a:ext cx="9144000" cy="721521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40494" y="-428652"/>
            <a:ext cx="9144000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ru-RU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Развитие </a:t>
            </a:r>
          </a:p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познавательного интереса,</a:t>
            </a:r>
          </a:p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интеллектуально – творческого потенциала</a:t>
            </a:r>
          </a:p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детей дошкольного возраста путем развития </a:t>
            </a:r>
          </a:p>
          <a:p>
            <a:pPr algn="ctr"/>
            <a:r>
              <a:rPr lang="ru-RU" sz="4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креативного</a:t>
            </a:r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потенциала</a:t>
            </a:r>
          </a:p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педагогических кадр</a:t>
            </a:r>
            <a:r>
              <a:rPr lang="ru-RU" sz="4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ов»</a:t>
            </a:r>
            <a:endParaRPr lang="ru-RU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43306" y="500042"/>
            <a:ext cx="202955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3200" b="1" cap="none" spc="0" dirty="0" smtClean="0">
              <a:ln w="11430"/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420327"/>
            <a:ext cx="91844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/>
          </a:p>
        </p:txBody>
      </p:sp>
      <p:pic>
        <p:nvPicPr>
          <p:cNvPr id="3074" name="Picture 2" descr="http://www.greenmama.ru/dn_images/02/60/04/48/12708047251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6692" y="4812339"/>
            <a:ext cx="1817308" cy="204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7430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147" y="188640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создание 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нового из того, что уже есть.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b="1" dirty="0">
                <a:solidFill>
                  <a:srgbClr val="FF9900"/>
                </a:solidFill>
              </a:rPr>
              <a:t> </a:t>
            </a:r>
            <a:r>
              <a:rPr lang="ru-RU" sz="2400" dirty="0">
                <a:solidFill>
                  <a:srgbClr val="FF9900"/>
                </a:solidFill>
              </a:rPr>
              <a:t>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решение проблем совершенно </a:t>
            </a:r>
            <a:r>
              <a:rPr lang="ru-RU" sz="2400" b="1" dirty="0" smtClean="0">
                <a:solidFill>
                  <a:schemeClr val="bg1"/>
                </a:solidFill>
              </a:rPr>
              <a:t>новым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                                  </a:t>
            </a:r>
            <a:r>
              <a:rPr lang="ru-RU" sz="2400" b="1" dirty="0">
                <a:solidFill>
                  <a:schemeClr val="bg1"/>
                </a:solidFill>
              </a:rPr>
              <a:t>неординарным способом.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b="1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отказ от стереотипного мышления.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 </a:t>
            </a:r>
            <a:r>
              <a:rPr lang="ru-RU" sz="2400" dirty="0">
                <a:solidFill>
                  <a:srgbClr val="FF9900"/>
                </a:solidFill>
              </a:rPr>
              <a:t>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гибкость и оригинальность.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предрасположенность к анализу и синтезу.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способность интуитивно </a:t>
            </a:r>
            <a:r>
              <a:rPr lang="ru-RU" sz="2400" b="1" dirty="0" smtClean="0">
                <a:solidFill>
                  <a:schemeClr val="bg1"/>
                </a:solidFill>
              </a:rPr>
              <a:t>почувствовать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                                 </a:t>
            </a:r>
            <a:r>
              <a:rPr lang="ru-RU" sz="2400" b="1" dirty="0">
                <a:solidFill>
                  <a:schemeClr val="bg1"/>
                </a:solidFill>
              </a:rPr>
              <a:t>правильное направление мысли.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умение генерировать большое количество идей.</a:t>
            </a:r>
          </a:p>
        </p:txBody>
      </p:sp>
      <p:pic>
        <p:nvPicPr>
          <p:cNvPr id="2052" name="Picture 4" descr="http://bigbuzzy.ru/f/p/406/472/mainpi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761108"/>
            <a:ext cx="5459171" cy="30968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58756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6" y="3140968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 smtClean="0">
                <a:solidFill>
                  <a:prstClr val="white"/>
                </a:solidFill>
              </a:rPr>
              <a:t>«… </a:t>
            </a:r>
            <a:r>
              <a:rPr lang="ru-RU" sz="2200" b="1" dirty="0">
                <a:solidFill>
                  <a:prstClr val="white"/>
                </a:solidFill>
              </a:rPr>
              <a:t>креативность — это не просто творческий акт, это образ жизни. Креативность требует внутренней свободы, желания рисковать и умения существовать в хаосе. Поэтому креативность начинается не с практических приемов, а с мировоззрения</a:t>
            </a:r>
            <a:r>
              <a:rPr lang="ru-RU" sz="2200" b="1" dirty="0" smtClean="0">
                <a:solidFill>
                  <a:prstClr val="white"/>
                </a:solidFill>
              </a:rPr>
              <a:t>.»                                     </a:t>
            </a:r>
            <a:r>
              <a:rPr lang="ru-RU" sz="2000" b="1" dirty="0" err="1" smtClean="0">
                <a:solidFill>
                  <a:prstClr val="black"/>
                </a:solidFill>
              </a:rPr>
              <a:t>Лутц</a:t>
            </a:r>
            <a:r>
              <a:rPr lang="ru-RU" sz="2000" b="1" dirty="0" smtClean="0">
                <a:solidFill>
                  <a:prstClr val="black"/>
                </a:solidFill>
              </a:rPr>
              <a:t> </a:t>
            </a:r>
            <a:r>
              <a:rPr lang="ru-RU" sz="2000" b="1" dirty="0">
                <a:solidFill>
                  <a:prstClr val="black"/>
                </a:solidFill>
              </a:rPr>
              <a:t>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260648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i="1" dirty="0">
                <a:solidFill>
                  <a:prstClr val="white"/>
                </a:solidFill>
              </a:rPr>
              <a:t>Креативность – это значит копать глубже, смотреть лучше, исправлять ошибки, беседовать с кошкой, нырять в глубину, проходить сквозь стены, зажигать солнце, строить замок на песке, приветствовать будущее.”</a:t>
            </a:r>
            <a:r>
              <a:rPr lang="ru-RU" i="1" dirty="0">
                <a:solidFill>
                  <a:prstClr val="black"/>
                </a:solidFill>
              </a:rPr>
              <a:t> </a:t>
            </a:r>
            <a:r>
              <a:rPr lang="ru-RU" i="1" dirty="0" smtClean="0">
                <a:solidFill>
                  <a:prstClr val="black"/>
                </a:solidFill>
              </a:rPr>
              <a:t>                                                                       </a:t>
            </a:r>
            <a:r>
              <a:rPr lang="ru-RU" b="1" i="1" dirty="0" smtClean="0">
                <a:solidFill>
                  <a:prstClr val="black"/>
                </a:solidFill>
              </a:rPr>
              <a:t> </a:t>
            </a:r>
            <a:r>
              <a:rPr lang="ru-RU" b="1" i="1" dirty="0">
                <a:solidFill>
                  <a:prstClr val="black"/>
                </a:solidFill>
              </a:rPr>
              <a:t>Пол </a:t>
            </a:r>
            <a:r>
              <a:rPr lang="ru-RU" b="1" i="1" dirty="0" err="1">
                <a:solidFill>
                  <a:prstClr val="black"/>
                </a:solidFill>
              </a:rPr>
              <a:t>Торренс</a:t>
            </a:r>
            <a:r>
              <a:rPr lang="ru-RU" b="1" i="1" dirty="0">
                <a:solidFill>
                  <a:prstClr val="black"/>
                </a:solidFill>
              </a:rPr>
              <a:t> 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16652" y="2075619"/>
            <a:ext cx="92930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solidFill>
                  <a:prstClr val="white"/>
                </a:solidFill>
              </a:rPr>
              <a:t>“Никогда не делайте так, как конкуренты. Никогда не делайте лучше конкурентов. Всегда делайте ИНАЧЕ, чем они.” </a:t>
            </a:r>
            <a:r>
              <a:rPr lang="ru-RU" sz="2200" b="1" i="1" dirty="0" smtClean="0">
                <a:solidFill>
                  <a:prstClr val="white"/>
                </a:solidFill>
              </a:rPr>
              <a:t>            </a:t>
            </a:r>
            <a:r>
              <a:rPr lang="ru-RU" b="1" i="1" dirty="0" smtClean="0">
                <a:solidFill>
                  <a:prstClr val="black"/>
                </a:solidFill>
              </a:rPr>
              <a:t>Виталий </a:t>
            </a:r>
            <a:r>
              <a:rPr lang="ru-RU" b="1" i="1" dirty="0">
                <a:solidFill>
                  <a:prstClr val="black"/>
                </a:solidFill>
              </a:rPr>
              <a:t>Ильинский 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413" y="5199583"/>
            <a:ext cx="667602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solidFill>
                  <a:prstClr val="white"/>
                </a:solidFill>
              </a:rPr>
              <a:t>Люди всегда креативны настолько, насколько это позволяет им структура</a:t>
            </a:r>
            <a:r>
              <a:rPr lang="ru-RU" sz="2200" b="1" dirty="0" smtClean="0">
                <a:solidFill>
                  <a:prstClr val="white"/>
                </a:solidFill>
              </a:rPr>
              <a:t>.</a:t>
            </a:r>
          </a:p>
          <a:p>
            <a:r>
              <a:rPr lang="ru-RU" b="1" dirty="0" smtClean="0">
                <a:solidFill>
                  <a:prstClr val="black"/>
                </a:solidFill>
              </a:rPr>
              <a:t>                                                                                                     </a:t>
            </a:r>
            <a:r>
              <a:rPr lang="ru-RU" b="1" dirty="0" err="1" smtClean="0">
                <a:solidFill>
                  <a:prstClr val="black"/>
                </a:solidFill>
              </a:rPr>
              <a:t>Рик</a:t>
            </a:r>
            <a:r>
              <a:rPr lang="ru-RU" b="1" dirty="0" smtClean="0">
                <a:solidFill>
                  <a:prstClr val="black"/>
                </a:solidFill>
              </a:rPr>
              <a:t> Уоррен</a:t>
            </a:r>
            <a:endParaRPr lang="ru-RU" b="1" dirty="0">
              <a:solidFill>
                <a:prstClr val="black"/>
              </a:solidFill>
            </a:endParaRPr>
          </a:p>
        </p:txBody>
      </p:sp>
      <p:pic>
        <p:nvPicPr>
          <p:cNvPr id="6146" name="Picture 2" descr="http://prosto.portals.org.ua/wp-content/uploads/2012/02/3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446"/>
          <a:stretch/>
        </p:blipFill>
        <p:spPr bwMode="auto">
          <a:xfrm>
            <a:off x="6649922" y="4807708"/>
            <a:ext cx="2494078" cy="21437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674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57214"/>
            <a:ext cx="9144000" cy="721521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40494" y="0"/>
            <a:ext cx="9144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СИНКВЕЙН</a:t>
            </a:r>
          </a:p>
          <a:p>
            <a:pPr algn="ctr"/>
            <a:endParaRPr lang="ru-RU" sz="4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43306" y="500042"/>
            <a:ext cx="202955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3200" b="1" cap="none" spc="0" dirty="0" smtClean="0">
              <a:ln w="11430"/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420327"/>
            <a:ext cx="91844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/>
          </a:p>
        </p:txBody>
      </p:sp>
      <p:pic>
        <p:nvPicPr>
          <p:cNvPr id="3074" name="Picture 2" descr="http://www.greenmama.ru/dn_images/02/60/04/48/12708047251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6692" y="4812339"/>
            <a:ext cx="1817308" cy="204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584776"/>
            <a:ext cx="8715404" cy="767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Первая строка одно слово-существительное  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Вторая  строка два слова -прилагательные             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Третья  строка три слова - глаголы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Четвертая строка фраза или предложение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из 4х слов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Пятая  строка одно слово, то есть резюме</a:t>
            </a:r>
          </a:p>
          <a:p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ошкольное, качественное</a:t>
            </a:r>
          </a:p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азвивает,  обобщает, воспитывает</a:t>
            </a:r>
          </a:p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 всегда и везде помогает</a:t>
            </a:r>
          </a:p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Стандарт</a:t>
            </a:r>
          </a:p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430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57214"/>
            <a:ext cx="9144000" cy="721521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40494" y="-214338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Кредо творческих педагогов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43306" y="500042"/>
            <a:ext cx="202955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3200" b="1" cap="none" spc="0" dirty="0" smtClean="0">
              <a:ln w="11430"/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420327"/>
            <a:ext cx="91844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endParaRPr lang="ru-RU" sz="2400" b="1" dirty="0"/>
          </a:p>
        </p:txBody>
      </p:sp>
      <p:pic>
        <p:nvPicPr>
          <p:cNvPr id="3074" name="Picture 2" descr="http://www.greenmama.ru/dn_images/02/60/04/48/12708047251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6692" y="4812339"/>
            <a:ext cx="1817308" cy="204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0"/>
            <a:ext cx="8715404" cy="5524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Мы имеем творческий потенциал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Мы хотим реализовать его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Мы уверены, что у нас всё получится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Мы склонны рисковать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Мы умеем видеть проблему и возможности её преодоления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Мы имеем критическое и гибкое мышление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Мы в поиске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Мы воспитываем творческих людей!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430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147" y="188640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создание 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нового из того, что уже есть.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b="1" dirty="0">
                <a:solidFill>
                  <a:srgbClr val="FF9900"/>
                </a:solidFill>
              </a:rPr>
              <a:t> </a:t>
            </a:r>
            <a:r>
              <a:rPr lang="ru-RU" sz="2400" dirty="0">
                <a:solidFill>
                  <a:srgbClr val="FF9900"/>
                </a:solidFill>
              </a:rPr>
              <a:t>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решение проблем совершенно </a:t>
            </a:r>
            <a:r>
              <a:rPr lang="ru-RU" sz="2400" b="1" dirty="0" smtClean="0">
                <a:solidFill>
                  <a:schemeClr val="bg1"/>
                </a:solidFill>
              </a:rPr>
              <a:t>новым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                                  </a:t>
            </a:r>
            <a:r>
              <a:rPr lang="ru-RU" sz="2400" b="1" dirty="0">
                <a:solidFill>
                  <a:schemeClr val="bg1"/>
                </a:solidFill>
              </a:rPr>
              <a:t>неординарным способом.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b="1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отказ от стереотипного мышления.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 </a:t>
            </a:r>
            <a:r>
              <a:rPr lang="ru-RU" sz="2400" dirty="0">
                <a:solidFill>
                  <a:srgbClr val="FF9900"/>
                </a:solidFill>
              </a:rPr>
              <a:t>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гибкость и оригинальность.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предрасположенность к анализу и синтезу.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способность интуитивно </a:t>
            </a:r>
            <a:r>
              <a:rPr lang="ru-RU" sz="2400" b="1" dirty="0" smtClean="0">
                <a:solidFill>
                  <a:schemeClr val="bg1"/>
                </a:solidFill>
              </a:rPr>
              <a:t>почувствовать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                                 </a:t>
            </a:r>
            <a:r>
              <a:rPr lang="ru-RU" sz="2400" b="1" dirty="0">
                <a:solidFill>
                  <a:schemeClr val="bg1"/>
                </a:solidFill>
              </a:rPr>
              <a:t>правильное направление мысли.</a:t>
            </a:r>
          </a:p>
          <a:p>
            <a:r>
              <a:rPr lang="ru-RU" sz="2400" b="1" i="1" dirty="0">
                <a:solidFill>
                  <a:srgbClr val="FF9900"/>
                </a:solidFill>
              </a:rPr>
              <a:t>Креативность</a:t>
            </a:r>
            <a:r>
              <a:rPr lang="ru-RU" sz="2400" dirty="0">
                <a:solidFill>
                  <a:srgbClr val="FF9900"/>
                </a:solidFill>
              </a:rPr>
              <a:t> –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это умение генерировать большое количество идей.</a:t>
            </a:r>
          </a:p>
        </p:txBody>
      </p:sp>
      <p:pic>
        <p:nvPicPr>
          <p:cNvPr id="2052" name="Picture 4" descr="http://bigbuzzy.ru/f/p/406/472/mainpi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761108"/>
            <a:ext cx="5459171" cy="30968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D:\Рабочий стол\03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58756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370</Words>
  <PresentationFormat>Экран (4:3)</PresentationFormat>
  <Paragraphs>72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SPEEDxp</cp:lastModifiedBy>
  <cp:revision>7</cp:revision>
  <dcterms:modified xsi:type="dcterms:W3CDTF">2019-11-12T17:22:49Z</dcterms:modified>
</cp:coreProperties>
</file>