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82" r:id="rId3"/>
    <p:sldId id="283" r:id="rId4"/>
    <p:sldId id="258" r:id="rId5"/>
    <p:sldId id="297" r:id="rId6"/>
    <p:sldId id="298" r:id="rId7"/>
    <p:sldId id="299" r:id="rId8"/>
    <p:sldId id="296" r:id="rId9"/>
    <p:sldId id="288" r:id="rId10"/>
    <p:sldId id="287" r:id="rId11"/>
    <p:sldId id="286" r:id="rId12"/>
    <p:sldId id="290" r:id="rId13"/>
    <p:sldId id="294" r:id="rId14"/>
    <p:sldId id="295" r:id="rId15"/>
    <p:sldId id="293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375E"/>
    <a:srgbClr val="385D8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7" autoAdjust="0"/>
    <p:restoredTop sz="85099" autoAdjust="0"/>
  </p:normalViewPr>
  <p:slideViewPr>
    <p:cSldViewPr snapToGrid="0">
      <p:cViewPr varScale="1">
        <p:scale>
          <a:sx n="66" d="100"/>
          <a:sy n="66" d="100"/>
        </p:scale>
        <p:origin x="-1704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6954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38B1E748-A309-44FF-8FA3-D161FF37EA45}" type="datetimeFigureOut">
              <a:rPr lang="ru-RU"/>
              <a:pPr>
                <a:defRPr/>
              </a:pPr>
              <a:t>13.01.2021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5DFE1CA-C50E-4154-8085-8107633FC5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DFE1CA-C50E-4154-8085-8107633FC51B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978792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0146" y="3486151"/>
            <a:ext cx="3429031" cy="1609725"/>
          </a:xfrm>
        </p:spPr>
        <p:txBody>
          <a:bodyPr anchor="ctr">
            <a:normAutofit/>
          </a:bodyPr>
          <a:lstStyle>
            <a:lvl1pPr marL="0" indent="0" algn="l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Образец подзаголовка</a:t>
            </a:r>
            <a:endParaRPr lang="ru-RU" dirty="0"/>
          </a:p>
        </p:txBody>
      </p:sp>
      <p:sp>
        <p:nvSpPr>
          <p:cNvPr id="9" name="Текст 8"/>
          <p:cNvSpPr>
            <a:spLocks noGrp="1"/>
          </p:cNvSpPr>
          <p:nvPr>
            <p:ph type="body" sz="quarter" idx="10"/>
          </p:nvPr>
        </p:nvSpPr>
        <p:spPr>
          <a:xfrm>
            <a:off x="1381125" y="590551"/>
            <a:ext cx="6772275" cy="2828925"/>
          </a:xfrm>
        </p:spPr>
        <p:txBody>
          <a:bodyPr anchor="ctr">
            <a:normAutofit/>
          </a:bodyPr>
          <a:lstStyle>
            <a:lvl1pPr marL="0" indent="0">
              <a:buNone/>
              <a:tabLst/>
              <a:defRPr sz="2800" b="1">
                <a:solidFill>
                  <a:schemeClr val="accent2">
                    <a:lumMod val="7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BA740-02D2-4415-B3B5-D49A431B9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1057276"/>
            <a:ext cx="7772400" cy="334962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4930-EC0E-403F-93C2-337BDE50682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lang="ru-RU" sz="2000" kern="1200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>
              <a:defRPr lang="ru-RU" sz="1800" kern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>
              <a:defRPr lang="ru-RU" sz="16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>
              <a:defRPr lang="ru-RU" sz="14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>
              <a:defRPr lang="ru-RU" sz="1400" kern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552B3-1851-4362-8630-356B2B151E2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8B17E-1EE8-4415-9C16-783DB2B6424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F21C5E-435E-4EA6-AF47-B2712F5BD0B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2C8953-D261-4D7A-AA13-833EB3499E1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996534"/>
            <a:ext cx="3008313" cy="101959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990601"/>
            <a:ext cx="5111751" cy="5135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2010192"/>
            <a:ext cx="3008313" cy="411597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94D9F1-88CC-4227-A74B-0C8667C9C70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800601"/>
            <a:ext cx="8610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33375" y="612775"/>
            <a:ext cx="8553451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04800" y="5367339"/>
            <a:ext cx="8610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C60A27-9E67-49B3-977B-BE0D13B3441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9BA994-C534-4EE6-BC83-B44046AA8C6E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038225"/>
            <a:ext cx="6019800" cy="50879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8D2347-F49A-4296-9E19-DD52C314A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8458200" cy="887412"/>
          </a:xfrm>
          <a:prstGeom prst="rect">
            <a:avLst/>
          </a:prstGeom>
          <a:effectLst>
            <a:outerShdw blurRad="25400" dist="25400" dir="2400000" algn="ctr" rotWithShape="0">
              <a:schemeClr val="tx1">
                <a:lumMod val="65000"/>
                <a:lumOff val="35000"/>
                <a:alpha val="71000"/>
              </a:scheme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076325"/>
            <a:ext cx="8458200" cy="504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43937" y="6446839"/>
            <a:ext cx="4619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b="0" smtClean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4B0685BF-2026-4054-AB4C-33523FFEEFDB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ransition>
    <p:dissolve/>
  </p:transition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800" b="1" kern="1200">
          <a:solidFill>
            <a:srgbClr val="DD7E0E"/>
          </a:solidFill>
          <a:latin typeface="Arial" pitchFamily="34" charset="0"/>
          <a:ea typeface="+mj-ea"/>
          <a:cs typeface="Arial" pitchFamily="34" charset="0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5pPr>
      <a:lvl6pPr marL="457189"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6pPr>
      <a:lvl7pPr marL="914378"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7pPr>
      <a:lvl8pPr marL="1371566"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8pPr>
      <a:lvl9pPr marL="1828754" algn="l" rtl="0" fontAlgn="base">
        <a:spcBef>
          <a:spcPct val="0"/>
        </a:spcBef>
        <a:spcAft>
          <a:spcPct val="0"/>
        </a:spcAft>
        <a:defRPr sz="2800" b="1">
          <a:solidFill>
            <a:srgbClr val="DD7E0E"/>
          </a:solidFill>
          <a:latin typeface="Arial" charset="0"/>
          <a:cs typeface="Arial" charset="0"/>
        </a:defRPr>
      </a:lvl9pPr>
    </p:titleStyle>
    <p:bodyStyle>
      <a:lvl1pPr marL="179384" indent="-179384" algn="l" rtl="0" fontAlgn="base">
        <a:spcBef>
          <a:spcPct val="20000"/>
        </a:spcBef>
        <a:spcAft>
          <a:spcPct val="0"/>
        </a:spcAft>
        <a:buClr>
          <a:srgbClr val="DD7E0E"/>
        </a:buClr>
        <a:buSzPct val="80000"/>
        <a:buFont typeface="Wingdings" pitchFamily="2" charset="2"/>
        <a:buChar char="§"/>
        <a:tabLst>
          <a:tab pos="179384" algn="l"/>
        </a:tabLst>
        <a:defRPr sz="2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538150" indent="-273044" algn="l" rtl="0" fontAlgn="base">
        <a:spcBef>
          <a:spcPct val="20000"/>
        </a:spcBef>
        <a:spcAft>
          <a:spcPct val="0"/>
        </a:spcAft>
        <a:buClr>
          <a:srgbClr val="DD7E0E"/>
        </a:buClr>
        <a:buFont typeface="Arial" charset="0"/>
        <a:buChar char="–"/>
        <a:defRPr kern="1200">
          <a:solidFill>
            <a:srgbClr val="404040"/>
          </a:solidFill>
          <a:latin typeface="Arial" pitchFamily="34" charset="0"/>
          <a:ea typeface="+mn-ea"/>
          <a:cs typeface="Arial" pitchFamily="34" charset="0"/>
        </a:defRPr>
      </a:lvl2pPr>
      <a:lvl3pPr marL="717532" indent="-179384" algn="l" rtl="0" fontAlgn="base">
        <a:spcBef>
          <a:spcPct val="20000"/>
        </a:spcBef>
        <a:spcAft>
          <a:spcPct val="0"/>
        </a:spcAft>
        <a:buClr>
          <a:srgbClr val="DD7E0E"/>
        </a:buClr>
        <a:buFont typeface="Arial" charset="0"/>
        <a:buChar char="•"/>
        <a:defRPr sz="16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3pPr>
      <a:lvl4pPr marL="896915" indent="-179384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4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4pPr>
      <a:lvl5pPr marL="1076298" indent="-273044" algn="l" rtl="0" fontAlgn="base">
        <a:spcBef>
          <a:spcPct val="20000"/>
        </a:spcBef>
        <a:spcAft>
          <a:spcPct val="0"/>
        </a:spcAft>
        <a:buFont typeface="Arial" charset="0"/>
        <a:buChar char="»"/>
        <a:defRPr sz="1200" kern="1200">
          <a:solidFill>
            <a:srgbClr val="595959"/>
          </a:solidFill>
          <a:latin typeface="Arial" pitchFamily="34" charset="0"/>
          <a:ea typeface="+mn-ea"/>
          <a:cs typeface="Arial" pitchFamily="34" charset="0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91570" y="4094328"/>
            <a:ext cx="2418990" cy="2197290"/>
          </a:xfrm>
        </p:spPr>
        <p:txBody>
          <a:bodyPr rtlCol="0">
            <a:noAutofit/>
          </a:bodyPr>
          <a:lstStyle/>
          <a:p>
            <a:r>
              <a:rPr lang="ru-RU" sz="1600" b="1" dirty="0" smtClean="0">
                <a:solidFill>
                  <a:schemeClr val="tx1"/>
                </a:solidFill>
              </a:rPr>
              <a:t>Подготовила учитель-логопед</a:t>
            </a:r>
            <a:r>
              <a:rPr lang="ru-RU" sz="1600" b="1" dirty="0">
                <a:solidFill>
                  <a:schemeClr val="tx1"/>
                </a:solidFill>
              </a:rPr>
              <a:t>:</a:t>
            </a:r>
          </a:p>
          <a:p>
            <a:r>
              <a:rPr lang="ru-RU" sz="1600" b="1" dirty="0" err="1">
                <a:solidFill>
                  <a:schemeClr val="tx1"/>
                </a:solidFill>
              </a:rPr>
              <a:t>Кутилина</a:t>
            </a:r>
            <a:endParaRPr lang="ru-RU" sz="1600" b="1" dirty="0">
              <a:solidFill>
                <a:schemeClr val="tx1"/>
              </a:solidFill>
            </a:endParaRPr>
          </a:p>
          <a:p>
            <a:r>
              <a:rPr lang="ru-RU" sz="1600" b="1" dirty="0">
                <a:solidFill>
                  <a:schemeClr val="tx1"/>
                </a:solidFill>
              </a:rPr>
              <a:t>Наталья Николаевна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0"/>
          </p:nvPr>
        </p:nvSpPr>
        <p:spPr>
          <a:xfrm>
            <a:off x="341194" y="368491"/>
            <a:ext cx="8598090" cy="3357349"/>
          </a:xfrm>
        </p:spPr>
        <p:txBody>
          <a:bodyPr rtlCol="0">
            <a:normAutofit fontScale="92500"/>
          </a:bodyPr>
          <a:lstStyle/>
          <a:p>
            <a:pPr algn="ctr">
              <a:lnSpc>
                <a:spcPct val="110000"/>
              </a:lnSpc>
            </a:pPr>
            <a:r>
              <a:rPr lang="ru-RU" sz="1600" dirty="0">
                <a:solidFill>
                  <a:schemeClr val="tx1"/>
                </a:solidFill>
              </a:rPr>
              <a:t>Муниципальное бюджетное учреждение дополнительного образования </a:t>
            </a:r>
          </a:p>
          <a:p>
            <a:pPr algn="ctr">
              <a:lnSpc>
                <a:spcPct val="110000"/>
              </a:lnSpc>
            </a:pPr>
            <a:r>
              <a:rPr lang="ru-RU" sz="1600" dirty="0">
                <a:solidFill>
                  <a:schemeClr val="tx1"/>
                </a:solidFill>
              </a:rPr>
              <a:t>Дворец детско-юношеского творчества</a:t>
            </a:r>
          </a:p>
          <a:p>
            <a:pPr algn="ctr">
              <a:lnSpc>
                <a:spcPct val="110000"/>
              </a:lnSpc>
            </a:pPr>
            <a:r>
              <a:rPr lang="ru-RU" sz="1600" dirty="0">
                <a:solidFill>
                  <a:schemeClr val="tx1"/>
                </a:solidFill>
              </a:rPr>
              <a:t>г. Кстово</a:t>
            </a: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endParaRPr lang="ru-RU" sz="1600" dirty="0">
              <a:solidFill>
                <a:schemeClr val="tx1"/>
              </a:solidFill>
            </a:endParaRPr>
          </a:p>
          <a:p>
            <a:pPr algn="ctr"/>
            <a:r>
              <a:rPr lang="ru-RU" sz="3000" dirty="0" smtClean="0">
                <a:solidFill>
                  <a:schemeClr val="tx1"/>
                </a:solidFill>
              </a:rPr>
              <a:t>Формирование фразовой речи у </a:t>
            </a:r>
            <a:r>
              <a:rPr lang="ru-RU" sz="3000" dirty="0" err="1" smtClean="0">
                <a:solidFill>
                  <a:schemeClr val="tx1"/>
                </a:solidFill>
              </a:rPr>
              <a:t>безречевых</a:t>
            </a:r>
            <a:r>
              <a:rPr lang="ru-RU" sz="3000" dirty="0" smtClean="0">
                <a:solidFill>
                  <a:schemeClr val="tx1"/>
                </a:solidFill>
              </a:rPr>
              <a:t> детей </a:t>
            </a:r>
            <a:r>
              <a:rPr lang="ru-RU" sz="3000" dirty="0">
                <a:solidFill>
                  <a:schemeClr val="tx1"/>
                </a:solidFill>
              </a:rPr>
              <a:t>с </a:t>
            </a:r>
            <a:r>
              <a:rPr lang="ru-RU" sz="3000" dirty="0" smtClean="0">
                <a:solidFill>
                  <a:schemeClr val="tx1"/>
                </a:solidFill>
              </a:rPr>
              <a:t>ограниченными возможностями здоровья и детей-инвалидов</a:t>
            </a:r>
            <a:endParaRPr lang="ru-RU" sz="3000" dirty="0">
              <a:solidFill>
                <a:schemeClr val="tx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434080" y="6106952"/>
            <a:ext cx="6156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г</a:t>
            </a:r>
            <a:r>
              <a:rPr lang="ru-RU" dirty="0" smtClean="0"/>
              <a:t>. Кстово, 2021 год</a:t>
            </a:r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ОСОБЕННОСТИ ЛОГОПЕДИЧЕСКОЙ РАБОТЫ С ДЕТЬМИ С ОВЗ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b="1" dirty="0"/>
              <a:t>К сожалению, в последние годы </a:t>
            </a:r>
            <a:r>
              <a:rPr lang="ru-RU" b="1" dirty="0" smtClean="0"/>
              <a:t>стремительно растет количество детей, имеющих различные нарушения устной и письменной речи. Среди логопатов - как дети с нормальным психофизическим развитием, так и дети с ограниченными возможностями здоровья.</a:t>
            </a:r>
          </a:p>
          <a:p>
            <a:pPr marL="0" indent="0" algn="just">
              <a:buNone/>
            </a:pPr>
            <a:endParaRPr lang="ru-RU" b="1" dirty="0" smtClean="0"/>
          </a:p>
          <a:p>
            <a:pPr marL="0" indent="0" algn="just">
              <a:buNone/>
            </a:pPr>
            <a:r>
              <a:rPr lang="ru-RU" b="1" dirty="0" smtClean="0"/>
              <a:t>Причины роста: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b="1" dirty="0" smtClean="0"/>
              <a:t>плохая экологическая обстановка;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b="1" dirty="0" smtClean="0"/>
              <a:t> </a:t>
            </a:r>
            <a:r>
              <a:rPr lang="ru-RU" b="1" dirty="0"/>
              <a:t>снижение здоровья молодого </a:t>
            </a:r>
            <a:r>
              <a:rPr lang="ru-RU" b="1" dirty="0" smtClean="0"/>
              <a:t>поколения;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b="1" dirty="0" smtClean="0"/>
              <a:t>генетическая предрасположенность и др. </a:t>
            </a:r>
          </a:p>
          <a:p>
            <a:pPr marL="0" indent="0" algn="just">
              <a:buNone/>
            </a:pPr>
            <a:endParaRPr lang="ru-RU" b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2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88564541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ОСОБЕННОСТИ ЛОГОПЕДИЧЕСКОЙ РАБОТЫ С ДЕТЬМИ С ОВЗ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ru-RU" b="1" dirty="0" smtClean="0"/>
              <a:t>Для того чтобы организовать качественную работу по коррекции речевого нарушения у ребенка с ОВЗ учителю-логопеду необходимо помнить о следующих особенностях таких детей:</a:t>
            </a:r>
            <a:endParaRPr lang="ru-RU" b="1" dirty="0"/>
          </a:p>
          <a:p>
            <a:pPr algn="just"/>
            <a:r>
              <a:rPr lang="ru-RU" dirty="0"/>
              <a:t>н</a:t>
            </a:r>
            <a:r>
              <a:rPr lang="ru-RU" dirty="0" smtClean="0"/>
              <a:t>арушения речи у детей с проблемами в развитии всегда носят системный характер, они затрагивают все компоненты речи: фонетико-фонематическую сторону, лексико-грамматический строй, семантику; </a:t>
            </a:r>
          </a:p>
          <a:p>
            <a:pPr algn="just"/>
            <a:r>
              <a:rPr lang="ru-RU" dirty="0"/>
              <a:t>к</a:t>
            </a:r>
            <a:r>
              <a:rPr lang="ru-RU" dirty="0" smtClean="0"/>
              <a:t>ак правило у таких детей нарушены:  </a:t>
            </a:r>
            <a:r>
              <a:rPr lang="ru-RU" dirty="0"/>
              <a:t>восприятие, внимание, память, </a:t>
            </a:r>
            <a:r>
              <a:rPr lang="ru-RU" dirty="0" smtClean="0"/>
              <a:t>способность классифицировать и анализировать;</a:t>
            </a:r>
          </a:p>
          <a:p>
            <a:pPr algn="just"/>
            <a:r>
              <a:rPr lang="ru-RU" dirty="0" smtClean="0"/>
              <a:t> </a:t>
            </a:r>
            <a:r>
              <a:rPr lang="ru-RU" dirty="0"/>
              <a:t>ч</a:t>
            </a:r>
            <a:r>
              <a:rPr lang="ru-RU" dirty="0" smtClean="0"/>
              <a:t>асто </a:t>
            </a:r>
            <a:r>
              <a:rPr lang="ru-RU" dirty="0"/>
              <a:t>проявляются нарушения эмоционально-волевой сферы, </a:t>
            </a:r>
            <a:r>
              <a:rPr lang="ru-RU" dirty="0" smtClean="0"/>
              <a:t>мотивация </a:t>
            </a:r>
            <a:r>
              <a:rPr lang="ru-RU" dirty="0"/>
              <a:t>к учебной деятельности </a:t>
            </a:r>
            <a:r>
              <a:rPr lang="ru-RU" dirty="0" smtClean="0"/>
              <a:t>отсутствует</a:t>
            </a:r>
            <a:r>
              <a:rPr lang="ru-RU" dirty="0"/>
              <a:t>;</a:t>
            </a:r>
            <a:endParaRPr lang="ru-RU" dirty="0" smtClean="0"/>
          </a:p>
          <a:p>
            <a:pPr algn="just"/>
            <a:r>
              <a:rPr lang="ru-RU" dirty="0" smtClean="0"/>
              <a:t> </a:t>
            </a:r>
            <a:r>
              <a:rPr lang="ru-RU" dirty="0"/>
              <a:t>у</a:t>
            </a:r>
            <a:r>
              <a:rPr lang="ru-RU" dirty="0" smtClean="0"/>
              <a:t> </a:t>
            </a:r>
            <a:r>
              <a:rPr lang="ru-RU" dirty="0"/>
              <a:t>учащихся наблюдается повышение утомляемости, снижение работоспособности. 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3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7235845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840" y="160339"/>
            <a:ext cx="8671560" cy="667382"/>
          </a:xfrm>
        </p:spPr>
        <p:txBody>
          <a:bodyPr>
            <a:normAutofit/>
          </a:bodyPr>
          <a:lstStyle/>
          <a:p>
            <a:pPr algn="just"/>
            <a:r>
              <a:rPr lang="ru-RU" sz="2000" dirty="0"/>
              <a:t>ОСОБЕННОСТИ ЛОГОПЕДИЧЕСКОЙ РАБОТЫ С ДЕТЬМИ С ОВЗ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43840" y="827721"/>
            <a:ext cx="8671560" cy="5735639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b="1" dirty="0"/>
              <a:t>Специфика логопедической работы с учащимися с ОВЗ заключается в следующем: </a:t>
            </a:r>
            <a:endParaRPr lang="ru-RU" dirty="0"/>
          </a:p>
          <a:p>
            <a:pPr algn="just"/>
            <a:r>
              <a:rPr lang="ru-RU" dirty="0" smtClean="0"/>
              <a:t>работа </a:t>
            </a:r>
            <a:r>
              <a:rPr lang="ru-RU" dirty="0"/>
              <a:t>над </a:t>
            </a:r>
            <a:r>
              <a:rPr lang="ru-RU" dirty="0" smtClean="0"/>
              <a:t>речевой </a:t>
            </a:r>
            <a:r>
              <a:rPr lang="ru-RU" dirty="0"/>
              <a:t>системой в целом </a:t>
            </a:r>
            <a:r>
              <a:rPr lang="ru-RU" dirty="0" smtClean="0"/>
              <a:t>(развитие фонетико-</a:t>
            </a:r>
            <a:r>
              <a:rPr lang="ru-RU" dirty="0" err="1" smtClean="0"/>
              <a:t>фонематичечской</a:t>
            </a:r>
            <a:r>
              <a:rPr lang="ru-RU" dirty="0" smtClean="0"/>
              <a:t> стороны речи, </a:t>
            </a:r>
            <a:r>
              <a:rPr lang="ru-RU" dirty="0"/>
              <a:t>лексико-грамматического строя, связной речи, чтения и письма</a:t>
            </a:r>
            <a:r>
              <a:rPr lang="ru-RU" dirty="0" smtClean="0"/>
              <a:t>);</a:t>
            </a:r>
            <a:endParaRPr lang="ru-RU" dirty="0"/>
          </a:p>
          <a:p>
            <a:pPr algn="just"/>
            <a:r>
              <a:rPr lang="ru-RU" dirty="0"/>
              <a:t>м</a:t>
            </a:r>
            <a:r>
              <a:rPr lang="ru-RU" dirty="0" smtClean="0"/>
              <a:t>аксимальное использование всех сохранных анализаторов: зрительного, слухового, тактильного;</a:t>
            </a:r>
            <a:endParaRPr lang="ru-RU" dirty="0"/>
          </a:p>
          <a:p>
            <a:pPr algn="just"/>
            <a:r>
              <a:rPr lang="ru-RU" dirty="0"/>
              <a:t>ч</a:t>
            </a:r>
            <a:r>
              <a:rPr lang="ru-RU" dirty="0" smtClean="0"/>
              <a:t>астый </a:t>
            </a:r>
            <a:r>
              <a:rPr lang="ru-RU" dirty="0"/>
              <a:t>повтор упражнений с элементами </a:t>
            </a:r>
            <a:r>
              <a:rPr lang="ru-RU" dirty="0" smtClean="0"/>
              <a:t>новизны;</a:t>
            </a:r>
            <a:endParaRPr lang="ru-RU" dirty="0"/>
          </a:p>
          <a:p>
            <a:pPr algn="just"/>
            <a:r>
              <a:rPr lang="ru-RU" dirty="0"/>
              <a:t>ч</a:t>
            </a:r>
            <a:r>
              <a:rPr lang="ru-RU" dirty="0" smtClean="0"/>
              <a:t>астая </a:t>
            </a:r>
            <a:r>
              <a:rPr lang="ru-RU" dirty="0"/>
              <a:t>смена видов деятельности </a:t>
            </a:r>
            <a:r>
              <a:rPr lang="ru-RU" dirty="0" smtClean="0"/>
              <a:t>из-за быстрой утомляемости ребенка;</a:t>
            </a:r>
            <a:endParaRPr lang="ru-RU" dirty="0"/>
          </a:p>
          <a:p>
            <a:pPr algn="just"/>
            <a:r>
              <a:rPr lang="ru-RU" dirty="0"/>
              <a:t>к</a:t>
            </a:r>
            <a:r>
              <a:rPr lang="ru-RU" dirty="0" smtClean="0"/>
              <a:t>онкретность </a:t>
            </a:r>
            <a:r>
              <a:rPr lang="ru-RU" dirty="0"/>
              <a:t>и доступность </a:t>
            </a:r>
            <a:r>
              <a:rPr lang="ru-RU" dirty="0" smtClean="0"/>
              <a:t>заданий; умеренный </a:t>
            </a:r>
            <a:r>
              <a:rPr lang="ru-RU" dirty="0"/>
              <a:t>темп </a:t>
            </a:r>
            <a:r>
              <a:rPr lang="ru-RU" dirty="0" smtClean="0"/>
              <a:t>работы;</a:t>
            </a:r>
            <a:endParaRPr lang="ru-RU" dirty="0"/>
          </a:p>
          <a:p>
            <a:pPr algn="just"/>
            <a:r>
              <a:rPr lang="ru-RU" dirty="0"/>
              <a:t>п</a:t>
            </a:r>
            <a:r>
              <a:rPr lang="ru-RU" dirty="0" smtClean="0"/>
              <a:t>остоянное </a:t>
            </a:r>
            <a:r>
              <a:rPr lang="ru-RU" dirty="0"/>
              <a:t>поддержание интереса к занятиям </a:t>
            </a:r>
            <a:r>
              <a:rPr lang="ru-RU" dirty="0" smtClean="0"/>
              <a:t>(эмоциональность</a:t>
            </a:r>
            <a:r>
              <a:rPr lang="ru-RU" dirty="0"/>
              <a:t>, игровые методы и приемы, наглядность и т.д.)</a:t>
            </a:r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pPr algn="just"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4</a:t>
            </a:fld>
            <a:endParaRPr lang="ru-RU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ПЕРВЫЙ ЭТАП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 eaLnBrk="1" hangingPunct="1">
              <a:buNone/>
            </a:pPr>
            <a:r>
              <a:rPr lang="ru-RU" altLang="ru-RU" b="1" dirty="0" smtClean="0"/>
              <a:t>Вызов гласных и согласных звуков</a:t>
            </a:r>
            <a:r>
              <a:rPr lang="ru-RU" altLang="ru-RU" b="1" dirty="0"/>
              <a:t>, </a:t>
            </a:r>
            <a:r>
              <a:rPr lang="ru-RU" altLang="ru-RU" b="1" dirty="0" smtClean="0"/>
              <a:t>сочетаний </a:t>
            </a:r>
            <a:r>
              <a:rPr lang="ru-RU" altLang="ru-RU" b="1" dirty="0"/>
              <a:t>звуков: </a:t>
            </a:r>
            <a:endParaRPr lang="ru-RU" altLang="ru-RU" b="1" dirty="0" smtClean="0"/>
          </a:p>
          <a:p>
            <a:pPr marL="0" indent="0" algn="ctr" eaLnBrk="1" hangingPunct="1">
              <a:buNone/>
            </a:pPr>
            <a:r>
              <a:rPr lang="ru-RU" altLang="ru-RU" b="1" dirty="0" smtClean="0"/>
              <a:t>Г</a:t>
            </a:r>
            <a:r>
              <a:rPr lang="ru-RU" altLang="ru-RU" b="1" dirty="0"/>
              <a:t>, С, </a:t>
            </a:r>
            <a:r>
              <a:rPr lang="ru-RU" altLang="ru-RU" b="1" dirty="0" smtClean="0"/>
              <a:t>СГ, ГС, СГС (с опорой на наглядный материал)</a:t>
            </a:r>
          </a:p>
          <a:p>
            <a:pPr marL="0" indent="0" algn="ctr" eaLnBrk="1" hangingPunct="1">
              <a:buNone/>
            </a:pPr>
            <a:r>
              <a:rPr lang="ru-RU" altLang="ru-RU" b="1" dirty="0" smtClean="0"/>
              <a:t>Способы вызова:</a:t>
            </a:r>
          </a:p>
          <a:p>
            <a:pPr eaLnBrk="1" hangingPunct="1"/>
            <a:r>
              <a:rPr lang="ru-RU" altLang="ru-RU" dirty="0"/>
              <a:t>1. Качаем звуки.</a:t>
            </a:r>
          </a:p>
          <a:p>
            <a:pPr eaLnBrk="1" hangingPunct="1"/>
            <a:r>
              <a:rPr lang="ru-RU" altLang="ru-RU" dirty="0"/>
              <a:t>2. Ловим звуки.</a:t>
            </a:r>
          </a:p>
          <a:p>
            <a:pPr eaLnBrk="1" hangingPunct="1"/>
            <a:r>
              <a:rPr lang="ru-RU" altLang="ru-RU" dirty="0"/>
              <a:t>3. Прыгаем на </a:t>
            </a:r>
            <a:r>
              <a:rPr lang="ru-RU" altLang="ru-RU" dirty="0" smtClean="0"/>
              <a:t>звуках.</a:t>
            </a:r>
            <a:endParaRPr lang="ru-RU" altLang="ru-RU" dirty="0"/>
          </a:p>
          <a:p>
            <a:pPr eaLnBrk="1" hangingPunct="1"/>
            <a:r>
              <a:rPr lang="ru-RU" altLang="ru-RU" dirty="0"/>
              <a:t>4. Баюкаем </a:t>
            </a:r>
            <a:r>
              <a:rPr lang="ru-RU" altLang="ru-RU" dirty="0" smtClean="0"/>
              <a:t>звуки.</a:t>
            </a:r>
          </a:p>
          <a:p>
            <a:pPr eaLnBrk="1" hangingPunct="1"/>
            <a:r>
              <a:rPr lang="ru-RU" altLang="ru-RU" dirty="0" smtClean="0"/>
              <a:t>5. Пишем буквы с </a:t>
            </a:r>
          </a:p>
          <a:p>
            <a:pPr marL="0" indent="0" eaLnBrk="1" hangingPunct="1">
              <a:buNone/>
            </a:pPr>
            <a:r>
              <a:rPr lang="ru-RU" altLang="ru-RU" dirty="0" smtClean="0"/>
              <a:t>проговариванием.</a:t>
            </a:r>
            <a:endParaRPr lang="ru-RU" altLang="ru-RU" dirty="0"/>
          </a:p>
          <a:p>
            <a:pPr eaLnBrk="1" hangingPunct="1"/>
            <a:endParaRPr lang="ru-RU" altLang="ru-RU" dirty="0"/>
          </a:p>
          <a:p>
            <a:pPr eaLnBrk="1" hangingPunct="1"/>
            <a:endParaRPr lang="ru-RU" alt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5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8149" y="2337235"/>
            <a:ext cx="5307251" cy="398043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7896688"/>
      </p:ext>
    </p:extLst>
  </p:cSld>
  <p:clrMapOvr>
    <a:masterClrMapping/>
  </p:clrMapOvr>
  <p:transition>
    <p:dissolv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ВТОРОЙ ЭТАП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Вызов </a:t>
            </a:r>
            <a:r>
              <a:rPr lang="ru-RU" dirty="0" err="1"/>
              <a:t>лепетных</a:t>
            </a:r>
            <a:r>
              <a:rPr lang="ru-RU" dirty="0"/>
              <a:t> слов, звукоподражаний </a:t>
            </a:r>
            <a:r>
              <a:rPr lang="ru-RU" dirty="0" smtClean="0"/>
              <a:t>посредством специальных дидактических игр и упражнений.</a:t>
            </a:r>
          </a:p>
          <a:p>
            <a:pPr marL="0" indent="0">
              <a:buNone/>
            </a:pPr>
            <a:r>
              <a:rPr lang="ru-RU" dirty="0" err="1" smtClean="0"/>
              <a:t>Ав-Ав</a:t>
            </a:r>
            <a:r>
              <a:rPr lang="ru-RU" dirty="0"/>
              <a:t>, </a:t>
            </a:r>
            <a:r>
              <a:rPr lang="ru-RU" dirty="0" smtClean="0"/>
              <a:t>Мяу, </a:t>
            </a:r>
            <a:r>
              <a:rPr lang="ru-RU" dirty="0" err="1"/>
              <a:t>Ме</a:t>
            </a:r>
            <a:r>
              <a:rPr lang="ru-RU" dirty="0"/>
              <a:t>, </a:t>
            </a:r>
            <a:r>
              <a:rPr lang="ru-RU" dirty="0" err="1" smtClean="0"/>
              <a:t>Бе</a:t>
            </a:r>
            <a:r>
              <a:rPr lang="ru-RU" dirty="0" smtClean="0"/>
              <a:t>, Ту-ту и т.д. 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Формирование </a:t>
            </a:r>
            <a:r>
              <a:rPr lang="ru-RU" dirty="0" smtClean="0"/>
              <a:t>элементарной фразы: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(глаголы НА/ДАЙ </a:t>
            </a:r>
            <a:r>
              <a:rPr lang="ru-RU" dirty="0"/>
              <a:t>+ звукоподражание: «Дай би-би</a:t>
            </a:r>
            <a:r>
              <a:rPr lang="ru-RU" dirty="0" smtClean="0"/>
              <a:t>»).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6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613440"/>
            <a:ext cx="4021282" cy="30159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863" y="3613441"/>
            <a:ext cx="4050723" cy="303804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81753108"/>
      </p:ext>
    </p:extLst>
  </p:cSld>
  <p:clrMapOvr>
    <a:masterClrMapping/>
  </p:clrMapOvr>
  <p:transition>
    <p:dissolv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ТРЕТИЙ ЭТАП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sz="3200" b="1" dirty="0" smtClean="0"/>
              <a:t>Формирование слоговой структуры слова </a:t>
            </a:r>
          </a:p>
          <a:p>
            <a:pPr marL="0" indent="0">
              <a:buNone/>
            </a:pPr>
            <a:r>
              <a:rPr lang="ru-RU" b="1" dirty="0" smtClean="0"/>
              <a:t>Работа с ритмами: </a:t>
            </a:r>
            <a:r>
              <a:rPr lang="ru-RU" b="1" dirty="0"/>
              <a:t>6 основных ритмов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dirty="0" smtClean="0"/>
              <a:t>Два </a:t>
            </a:r>
            <a:r>
              <a:rPr lang="ru-RU" dirty="0"/>
              <a:t>слога с первым </a:t>
            </a:r>
            <a:r>
              <a:rPr lang="ru-RU" dirty="0" smtClean="0"/>
              <a:t>ударным (вата)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Два слога со вторым </a:t>
            </a:r>
            <a:r>
              <a:rPr lang="ru-RU" dirty="0" smtClean="0"/>
              <a:t>ударным (коза)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Три слога с первым </a:t>
            </a:r>
            <a:r>
              <a:rPr lang="ru-RU" dirty="0" smtClean="0"/>
              <a:t>ударным (кубики)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Три слога со вторым </a:t>
            </a:r>
            <a:r>
              <a:rPr lang="ru-RU" dirty="0" smtClean="0"/>
              <a:t>слогом (газета)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Три слога с третьем </a:t>
            </a:r>
            <a:r>
              <a:rPr lang="ru-RU" dirty="0" smtClean="0"/>
              <a:t>слогом (сапоги)</a:t>
            </a:r>
            <a:endParaRPr lang="ru-RU" dirty="0"/>
          </a:p>
          <a:p>
            <a:pPr marL="0" indent="0">
              <a:buNone/>
            </a:pPr>
            <a:r>
              <a:rPr lang="ru-RU" dirty="0"/>
              <a:t>Один </a:t>
            </a:r>
            <a:r>
              <a:rPr lang="ru-RU" dirty="0" smtClean="0"/>
              <a:t>слог (мак, дуб, лес)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7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75595" y="3335482"/>
            <a:ext cx="3530305" cy="261042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28699502"/>
      </p:ext>
    </p:extLst>
  </p:cSld>
  <p:clrMapOvr>
    <a:masterClrMapping/>
  </p:clrMapOvr>
  <p:transition>
    <p:dissolv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ЧЕТВЕРТЫЙ ЭТАП РАБОТЫ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76324"/>
            <a:ext cx="8458200" cy="210329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/>
              <a:t>Д</a:t>
            </a:r>
            <a:r>
              <a:rPr lang="ru-RU" dirty="0" smtClean="0"/>
              <a:t>ля формирования и развития </a:t>
            </a:r>
            <a:r>
              <a:rPr lang="ru-RU" dirty="0"/>
              <a:t>фразовой </a:t>
            </a:r>
            <a:r>
              <a:rPr lang="ru-RU" dirty="0" smtClean="0"/>
              <a:t>речи мною </a:t>
            </a:r>
            <a:r>
              <a:rPr lang="ru-RU" dirty="0"/>
              <a:t>был разработан специальный конструктор – красочное, наглядное обучающее пособие, привлекающее и удерживающее внимание </a:t>
            </a:r>
            <a:r>
              <a:rPr lang="ru-RU" dirty="0" smtClean="0"/>
              <a:t>ребенка с ОВЗ. 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8</a:t>
            </a:fld>
            <a:endParaRPr lang="ru-RU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78" y="3013364"/>
            <a:ext cx="4855058" cy="364129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24155" y="3179618"/>
            <a:ext cx="2587336" cy="34163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0" indent="0" algn="just">
              <a:buNone/>
            </a:pPr>
            <a:r>
              <a:rPr lang="ru-RU" dirty="0"/>
              <a:t>Пособие состоит из двух </a:t>
            </a:r>
            <a:r>
              <a:rPr lang="ru-RU" dirty="0" smtClean="0"/>
              <a:t>альбомов ( формат А4). В первом альбоме -   </a:t>
            </a:r>
            <a:r>
              <a:rPr lang="ru-RU" dirty="0" err="1" smtClean="0"/>
              <a:t>заламинированные</a:t>
            </a:r>
            <a:r>
              <a:rPr lang="ru-RU" dirty="0" smtClean="0"/>
              <a:t> листы со схемами для построения фраз и  креплением для карточек. Второй альбом – хранилище для картинного материала.                        </a:t>
            </a:r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2117" y="2815935"/>
            <a:ext cx="2448129" cy="255980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4696401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РОЛЬ </a:t>
            </a:r>
            <a:r>
              <a:rPr lang="ru-RU" dirty="0"/>
              <a:t>ФРАЗОВОГО КОНСТРУКТОРА В ЛОГОПЕДИЧЕКОЙ РАБОТЕ С ДЕТЬМИ С ОВЗ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endParaRPr lang="ru-RU" b="1" dirty="0" smtClean="0"/>
          </a:p>
          <a:p>
            <a:pPr marL="0" indent="0" algn="just">
              <a:buNone/>
            </a:pPr>
            <a:r>
              <a:rPr lang="ru-RU" dirty="0" smtClean="0"/>
              <a:t>С помощью яркого  картинного материала пособия логопед в наиболее доступной для ребенка-инвалида форме – игровой – решает следующие задачи:</a:t>
            </a:r>
            <a:endParaRPr lang="ru-RU" dirty="0"/>
          </a:p>
          <a:p>
            <a:pPr algn="just">
              <a:buFontTx/>
              <a:buChar char="-"/>
            </a:pPr>
            <a:r>
              <a:rPr lang="ru-RU" dirty="0" smtClean="0"/>
              <a:t>развитие </a:t>
            </a:r>
            <a:r>
              <a:rPr lang="ru-RU" dirty="0"/>
              <a:t>у </a:t>
            </a:r>
            <a:r>
              <a:rPr lang="ru-RU" dirty="0" smtClean="0"/>
              <a:t>учащегося понимания обращенной речи: </a:t>
            </a:r>
            <a:r>
              <a:rPr lang="ru-RU" dirty="0"/>
              <a:t>обучение по инструкции логопеда узнавать, показывать и называть </a:t>
            </a:r>
            <a:r>
              <a:rPr lang="ru-RU" dirty="0" smtClean="0"/>
              <a:t>предметы;</a:t>
            </a:r>
            <a:endParaRPr lang="ru-RU" dirty="0"/>
          </a:p>
          <a:p>
            <a:pPr algn="just">
              <a:buFontTx/>
              <a:buChar char="-"/>
            </a:pPr>
            <a:r>
              <a:rPr lang="ru-RU" dirty="0" smtClean="0"/>
              <a:t>формирование фразовой речи;</a:t>
            </a:r>
          </a:p>
          <a:p>
            <a:pPr algn="just">
              <a:buFontTx/>
              <a:buChar char="-"/>
            </a:pPr>
            <a:r>
              <a:rPr lang="ru-RU" dirty="0" smtClean="0"/>
              <a:t>развитие лексико-грамматического строя речи;</a:t>
            </a:r>
          </a:p>
          <a:p>
            <a:pPr algn="just">
              <a:buFontTx/>
              <a:buChar char="-"/>
            </a:pPr>
            <a:r>
              <a:rPr lang="ru-RU" dirty="0"/>
              <a:t>развитие пространственной </a:t>
            </a:r>
            <a:r>
              <a:rPr lang="ru-RU" dirty="0" smtClean="0"/>
              <a:t>ориентации;</a:t>
            </a:r>
          </a:p>
          <a:p>
            <a:pPr algn="just">
              <a:buFontTx/>
              <a:buChar char="-"/>
            </a:pPr>
            <a:r>
              <a:rPr lang="ru-RU" dirty="0"/>
              <a:t>р</a:t>
            </a:r>
            <a:r>
              <a:rPr lang="ru-RU" dirty="0" smtClean="0"/>
              <a:t>азвитие внимания , памяти, мышления.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9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58178456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60338"/>
            <a:ext cx="8458200" cy="693102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Формирование и развитие фразовой речи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76324"/>
            <a:ext cx="4246880" cy="5639435"/>
          </a:xfrm>
        </p:spPr>
        <p:txBody>
          <a:bodyPr/>
          <a:lstStyle/>
          <a:p>
            <a:pPr algn="just"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sz="1800" b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/>
              <a:t>1 модель: глагол  + </a:t>
            </a:r>
            <a:r>
              <a:rPr lang="ru-RU" sz="1800" b="1" dirty="0" err="1"/>
              <a:t>сущ</a:t>
            </a:r>
            <a:r>
              <a:rPr lang="ru-RU" sz="1800" b="1" dirty="0"/>
              <a:t>-е </a:t>
            </a:r>
            <a:r>
              <a:rPr lang="ru-RU" sz="1800" b="1" dirty="0" smtClean="0"/>
              <a:t>, мест. + сущ. </a:t>
            </a:r>
            <a:r>
              <a:rPr lang="ru-RU" sz="1800" b="1" i="1" dirty="0" smtClean="0"/>
              <a:t>     </a:t>
            </a:r>
            <a:r>
              <a:rPr lang="ru-RU" sz="1800" b="1" i="1" dirty="0"/>
              <a:t>Дай кашу. </a:t>
            </a:r>
            <a:r>
              <a:rPr lang="ru-RU" sz="1800" b="1" i="1" dirty="0" smtClean="0"/>
              <a:t>Вот каша.</a:t>
            </a:r>
            <a:endParaRPr lang="ru-RU" sz="1800" b="1" i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i="1" dirty="0"/>
              <a:t>    </a:t>
            </a:r>
            <a:r>
              <a:rPr lang="ru-RU" sz="1800" b="1" dirty="0"/>
              <a:t>2 модель: </a:t>
            </a:r>
            <a:r>
              <a:rPr lang="ru-RU" sz="1800" b="1" dirty="0" err="1"/>
              <a:t>сущ</a:t>
            </a:r>
            <a:r>
              <a:rPr lang="ru-RU" sz="1800" b="1" dirty="0"/>
              <a:t>-е + глагол </a:t>
            </a:r>
          </a:p>
          <a:p>
            <a:pPr marL="0" indent="0">
              <a:buNone/>
            </a:pPr>
            <a:r>
              <a:rPr lang="ru-RU" sz="1800" b="1" dirty="0"/>
              <a:t>    </a:t>
            </a:r>
            <a:r>
              <a:rPr lang="ru-RU" sz="1800" b="1" i="1" dirty="0" smtClean="0"/>
              <a:t>Мама, иди.  </a:t>
            </a:r>
            <a:endParaRPr lang="ru-RU" sz="1800" b="1" i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sz="1800" b="1" dirty="0"/>
              <a:t>3 модель: </a:t>
            </a:r>
            <a:r>
              <a:rPr lang="ru-RU" sz="1800" b="1" dirty="0" err="1"/>
              <a:t>сущ</a:t>
            </a:r>
            <a:r>
              <a:rPr lang="ru-RU" sz="1800" b="1" dirty="0"/>
              <a:t>-е + глагол + </a:t>
            </a:r>
            <a:r>
              <a:rPr lang="ru-RU" sz="1800" b="1" dirty="0" err="1"/>
              <a:t>сущ</a:t>
            </a:r>
            <a:r>
              <a:rPr lang="ru-RU" sz="1800" b="1" dirty="0"/>
              <a:t>-е      </a:t>
            </a:r>
            <a:r>
              <a:rPr lang="ru-RU" sz="1800" b="1" i="1" dirty="0" smtClean="0"/>
              <a:t>Мама, дай молоко</a:t>
            </a:r>
            <a:r>
              <a:rPr lang="ru-RU" sz="1800" b="1" i="1" dirty="0"/>
              <a:t>.  </a:t>
            </a:r>
            <a:r>
              <a:rPr lang="ru-RU" sz="1800" b="1" i="1" dirty="0" smtClean="0"/>
              <a:t>***</a:t>
            </a:r>
            <a:endParaRPr lang="ru-RU" sz="1800" b="1" i="1" dirty="0"/>
          </a:p>
          <a:p>
            <a:pPr>
              <a:buFont typeface="Wingdings" panose="05000000000000000000" pitchFamily="2" charset="2"/>
              <a:buChar char="q"/>
            </a:pPr>
            <a:r>
              <a:rPr lang="ru-RU" sz="1400" b="1" dirty="0"/>
              <a:t>4 модель: </a:t>
            </a:r>
            <a:r>
              <a:rPr lang="ru-RU" sz="1400" dirty="0" err="1"/>
              <a:t>прил</a:t>
            </a:r>
            <a:r>
              <a:rPr lang="ru-RU" sz="1400" dirty="0"/>
              <a:t>-е + </a:t>
            </a:r>
            <a:r>
              <a:rPr lang="ru-RU" sz="1400" dirty="0" err="1"/>
              <a:t>сущ</a:t>
            </a:r>
            <a:r>
              <a:rPr lang="ru-RU" sz="1400" dirty="0"/>
              <a:t>-е + глагол.  </a:t>
            </a:r>
            <a:r>
              <a:rPr lang="ru-RU" sz="1400" i="1" dirty="0"/>
              <a:t>Маленький мальчик читает.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/>
              <a:t> </a:t>
            </a:r>
            <a:r>
              <a:rPr lang="ru-RU" sz="1400" b="1" dirty="0"/>
              <a:t>5 модель: </a:t>
            </a:r>
            <a:r>
              <a:rPr lang="ru-RU" sz="1400" dirty="0" err="1"/>
              <a:t>прил</a:t>
            </a:r>
            <a:r>
              <a:rPr lang="ru-RU" sz="1400" dirty="0"/>
              <a:t>-е + </a:t>
            </a:r>
            <a:r>
              <a:rPr lang="ru-RU" sz="1400" dirty="0" err="1"/>
              <a:t>сущ</a:t>
            </a:r>
            <a:r>
              <a:rPr lang="ru-RU" sz="1400" dirty="0"/>
              <a:t>-е + глагол +  </a:t>
            </a:r>
            <a:r>
              <a:rPr lang="ru-RU" sz="1400" dirty="0" err="1"/>
              <a:t>сущ</a:t>
            </a:r>
            <a:r>
              <a:rPr lang="ru-RU" sz="1400" dirty="0"/>
              <a:t>-е </a:t>
            </a:r>
          </a:p>
          <a:p>
            <a:pPr marL="0" indent="0">
              <a:buNone/>
            </a:pPr>
            <a:r>
              <a:rPr lang="ru-RU" sz="1400" dirty="0"/>
              <a:t>   </a:t>
            </a:r>
            <a:r>
              <a:rPr lang="ru-RU" sz="1400" i="1" dirty="0"/>
              <a:t>Маленький мальчик читает книгу.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1400" dirty="0"/>
              <a:t> </a:t>
            </a:r>
            <a:r>
              <a:rPr lang="ru-RU" sz="1400" b="1" dirty="0"/>
              <a:t>6 модель: </a:t>
            </a:r>
            <a:r>
              <a:rPr lang="ru-RU" sz="1400" dirty="0" err="1"/>
              <a:t>сущ</a:t>
            </a:r>
            <a:r>
              <a:rPr lang="ru-RU" sz="1400" dirty="0"/>
              <a:t>-е + глагол + слово категории состояния.  </a:t>
            </a:r>
          </a:p>
          <a:p>
            <a:pPr marL="0" indent="0">
              <a:buNone/>
            </a:pPr>
            <a:r>
              <a:rPr lang="ru-RU" sz="1800" dirty="0"/>
              <a:t>   </a:t>
            </a:r>
            <a:r>
              <a:rPr lang="ru-RU" sz="1400" i="1" dirty="0"/>
              <a:t>Дети поют весело.  </a:t>
            </a:r>
          </a:p>
          <a:p>
            <a:pPr marL="0" indent="0">
              <a:buNone/>
            </a:pP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10</a:t>
            </a:fld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704080" y="1280161"/>
            <a:ext cx="4328159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43" indent="-285743">
              <a:buFont typeface="Arial" panose="020B0604020202020204" pitchFamily="34" charset="0"/>
              <a:buChar char="•"/>
            </a:pPr>
            <a:endParaRPr lang="ru-RU" b="1" dirty="0" smtClean="0"/>
          </a:p>
          <a:p>
            <a:pPr marL="285743" indent="-285743">
              <a:buFont typeface="Arial" panose="020B0604020202020204" pitchFamily="34" charset="0"/>
              <a:buChar char="•"/>
            </a:pPr>
            <a:endParaRPr lang="ru-RU" b="1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b="1" dirty="0" smtClean="0"/>
              <a:t>7 </a:t>
            </a:r>
            <a:r>
              <a:rPr lang="ru-RU" sz="1400" b="1" dirty="0"/>
              <a:t>модель</a:t>
            </a:r>
            <a:r>
              <a:rPr lang="ru-RU" sz="1400" dirty="0"/>
              <a:t>: </a:t>
            </a:r>
            <a:r>
              <a:rPr lang="ru-RU" sz="1400" dirty="0" err="1" smtClean="0"/>
              <a:t>сущ</a:t>
            </a:r>
            <a:r>
              <a:rPr lang="ru-RU" sz="1400" dirty="0" smtClean="0"/>
              <a:t>-е </a:t>
            </a:r>
            <a:r>
              <a:rPr lang="ru-RU" sz="1400" dirty="0"/>
              <a:t>+ глагол + </a:t>
            </a:r>
          </a:p>
          <a:p>
            <a:r>
              <a:rPr lang="ru-RU" sz="1400" dirty="0" smtClean="0"/>
              <a:t>     предлог + </a:t>
            </a:r>
            <a:r>
              <a:rPr lang="ru-RU" sz="1400" dirty="0" err="1" smtClean="0"/>
              <a:t>сущ</a:t>
            </a:r>
            <a:r>
              <a:rPr lang="ru-RU" sz="1400" dirty="0" smtClean="0"/>
              <a:t>-е (</a:t>
            </a:r>
            <a:r>
              <a:rPr lang="ru-RU" sz="1400" dirty="0" err="1" smtClean="0"/>
              <a:t>дополн</a:t>
            </a:r>
            <a:r>
              <a:rPr lang="ru-RU" sz="1400" dirty="0" smtClean="0"/>
              <a:t>-е).</a:t>
            </a:r>
          </a:p>
          <a:p>
            <a:r>
              <a:rPr lang="ru-RU" sz="1400" i="1" dirty="0" smtClean="0"/>
              <a:t>Петушок сидит на заборе.  </a:t>
            </a:r>
          </a:p>
          <a:p>
            <a:endParaRPr lang="ru-RU" sz="1400" i="1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b="1" dirty="0" smtClean="0"/>
              <a:t>8 </a:t>
            </a:r>
            <a:r>
              <a:rPr lang="ru-RU" sz="1400" b="1" dirty="0"/>
              <a:t>модель</a:t>
            </a:r>
            <a:r>
              <a:rPr lang="ru-RU" sz="1400" dirty="0"/>
              <a:t>: </a:t>
            </a:r>
            <a:r>
              <a:rPr lang="ru-RU" sz="1400" dirty="0" err="1" smtClean="0"/>
              <a:t>прил</a:t>
            </a:r>
            <a:r>
              <a:rPr lang="ru-RU" sz="1400" dirty="0" smtClean="0"/>
              <a:t>-е </a:t>
            </a:r>
            <a:r>
              <a:rPr lang="ru-RU" sz="1400" dirty="0"/>
              <a:t>+ </a:t>
            </a:r>
            <a:r>
              <a:rPr lang="ru-RU" sz="1400" dirty="0" err="1" smtClean="0"/>
              <a:t>сущ</a:t>
            </a:r>
            <a:r>
              <a:rPr lang="ru-RU" sz="1400" dirty="0" smtClean="0"/>
              <a:t>-е </a:t>
            </a:r>
            <a:r>
              <a:rPr lang="ru-RU" sz="1400" dirty="0"/>
              <a:t>+ глагол + предлог </a:t>
            </a:r>
            <a:r>
              <a:rPr lang="ru-RU" sz="1400" dirty="0" smtClean="0"/>
              <a:t>+</a:t>
            </a:r>
            <a:r>
              <a:rPr lang="ru-RU" sz="1400" dirty="0" err="1" smtClean="0"/>
              <a:t>сущ</a:t>
            </a:r>
            <a:r>
              <a:rPr lang="ru-RU" sz="1400" dirty="0" smtClean="0"/>
              <a:t>-е.</a:t>
            </a:r>
          </a:p>
          <a:p>
            <a:r>
              <a:rPr lang="ru-RU" sz="1400" dirty="0" smtClean="0"/>
              <a:t>  </a:t>
            </a:r>
            <a:r>
              <a:rPr lang="ru-RU" sz="1400" i="1" dirty="0" smtClean="0"/>
              <a:t>Красивый петушок сидит на заборе.</a:t>
            </a:r>
          </a:p>
          <a:p>
            <a:endParaRPr lang="ru-RU" sz="1400" i="1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b="1" dirty="0" smtClean="0"/>
              <a:t>9 </a:t>
            </a:r>
            <a:r>
              <a:rPr lang="ru-RU" sz="1400" b="1" dirty="0"/>
              <a:t>модель</a:t>
            </a:r>
            <a:r>
              <a:rPr lang="ru-RU" sz="1400" b="1" dirty="0" smtClean="0"/>
              <a:t>:</a:t>
            </a:r>
            <a:r>
              <a:rPr lang="ru-RU" sz="1400" dirty="0" smtClean="0"/>
              <a:t> </a:t>
            </a:r>
            <a:r>
              <a:rPr lang="ru-RU" sz="1400" dirty="0" err="1" smtClean="0"/>
              <a:t>сущ</a:t>
            </a:r>
            <a:r>
              <a:rPr lang="ru-RU" sz="1400" dirty="0" smtClean="0"/>
              <a:t>-е </a:t>
            </a:r>
            <a:r>
              <a:rPr lang="ru-RU" sz="1400" dirty="0"/>
              <a:t>+глагол + глагол; </a:t>
            </a:r>
            <a:r>
              <a:rPr lang="ru-RU" sz="1400" i="1" dirty="0" smtClean="0"/>
              <a:t>Девочка </a:t>
            </a:r>
            <a:r>
              <a:rPr lang="ru-RU" sz="1400" i="1" dirty="0"/>
              <a:t>идет искать. </a:t>
            </a:r>
            <a:endParaRPr lang="ru-RU" sz="1400" i="1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endParaRPr lang="ru-RU" sz="1400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dirty="0" smtClean="0"/>
              <a:t> </a:t>
            </a:r>
            <a:r>
              <a:rPr lang="ru-RU" sz="1400" b="1" dirty="0" smtClean="0"/>
              <a:t>10модель</a:t>
            </a:r>
            <a:r>
              <a:rPr lang="ru-RU" sz="1400" b="1" dirty="0"/>
              <a:t>: </a:t>
            </a:r>
            <a:r>
              <a:rPr lang="ru-RU" sz="1400" dirty="0" smtClean="0"/>
              <a:t>появление союзов</a:t>
            </a:r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b="1" dirty="0" smtClean="0"/>
              <a:t>11 </a:t>
            </a:r>
            <a:r>
              <a:rPr lang="ru-RU" sz="1400" b="1" dirty="0"/>
              <a:t>модель</a:t>
            </a:r>
            <a:r>
              <a:rPr lang="ru-RU" sz="1400" dirty="0"/>
              <a:t>: </a:t>
            </a:r>
            <a:r>
              <a:rPr lang="ru-RU" sz="1400" dirty="0" smtClean="0"/>
              <a:t>появление сложносочиненных предложений</a:t>
            </a:r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b="1" dirty="0" smtClean="0"/>
              <a:t>12 </a:t>
            </a:r>
            <a:r>
              <a:rPr lang="ru-RU" sz="1400" b="1" dirty="0"/>
              <a:t>модель</a:t>
            </a:r>
            <a:r>
              <a:rPr lang="ru-RU" sz="1400" dirty="0"/>
              <a:t>: предложения с элементами подчинения. </a:t>
            </a:r>
            <a:endParaRPr lang="ru-RU" sz="1400" dirty="0" smtClean="0"/>
          </a:p>
          <a:p>
            <a:pPr marL="285743" indent="-285743">
              <a:buFont typeface="Wingdings" panose="05000000000000000000" pitchFamily="2" charset="2"/>
              <a:buChar char="q"/>
            </a:pPr>
            <a:endParaRPr lang="ru-RU" sz="1400" dirty="0"/>
          </a:p>
          <a:p>
            <a:pPr marL="285743" indent="-285743">
              <a:buFont typeface="Wingdings" panose="05000000000000000000" pitchFamily="2" charset="2"/>
              <a:buChar char="q"/>
            </a:pPr>
            <a:r>
              <a:rPr lang="ru-RU" sz="1400" dirty="0" smtClean="0"/>
              <a:t>*** В основном для формирования фразовой речи у </a:t>
            </a:r>
            <a:r>
              <a:rPr lang="ru-RU" sz="1400" dirty="0" err="1" smtClean="0"/>
              <a:t>безречевых</a:t>
            </a:r>
            <a:r>
              <a:rPr lang="ru-RU" sz="1400" dirty="0" smtClean="0"/>
              <a:t> детей с ОВЗ с системными нарушениями берутся первые 3 модели предложения</a:t>
            </a:r>
            <a:endParaRPr lang="ru-RU" sz="1400" dirty="0"/>
          </a:p>
        </p:txBody>
      </p:sp>
      <p:sp>
        <p:nvSpPr>
          <p:cNvPr id="7" name="TextBox 6"/>
          <p:cNvSpPr txBox="1"/>
          <p:nvPr/>
        </p:nvSpPr>
        <p:spPr>
          <a:xfrm>
            <a:off x="457200" y="888375"/>
            <a:ext cx="8209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/>
              <a:t>Работа по формированию фразовой речи ведется с опорой на схему, предложенную Валерией Ивановной </a:t>
            </a:r>
            <a:r>
              <a:rPr lang="ru-RU" sz="2000" b="1" dirty="0" err="1"/>
              <a:t>Балаевой</a:t>
            </a:r>
            <a:r>
              <a:rPr lang="ru-RU" sz="2000" b="1" dirty="0"/>
              <a:t>:</a:t>
            </a:r>
          </a:p>
        </p:txBody>
      </p:sp>
    </p:spTree>
    <p:extLst>
      <p:ext uri="{BB962C8B-B14F-4D97-AF65-F5344CB8AC3E}">
        <p14:creationId xmlns="" xmlns:p14="http://schemas.microsoft.com/office/powerpoint/2010/main" val="2004572752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645" y="160338"/>
            <a:ext cx="8738755" cy="1055398"/>
          </a:xfrm>
        </p:spPr>
        <p:txBody>
          <a:bodyPr>
            <a:noAutofit/>
          </a:bodyPr>
          <a:lstStyle/>
          <a:p>
            <a:pPr algn="just"/>
            <a:r>
              <a:rPr lang="ru-RU" sz="2400" dirty="0" smtClean="0"/>
              <a:t>ПРИМЕР ИСПОЛЬЗОВАНИЕ </a:t>
            </a:r>
            <a:r>
              <a:rPr lang="ru-RU" sz="2400" dirty="0"/>
              <a:t>ФРАЗОВОГО КОНСТРУКТОРА В ЛОГОПЕДИЧЕКОЙ РАБОТЕ С ДЕТЬМИ С ОВЗ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49482"/>
            <a:ext cx="8458200" cy="5076681"/>
          </a:xfrm>
        </p:spPr>
        <p:txBody>
          <a:bodyPr/>
          <a:lstStyle/>
          <a:p>
            <a:pPr marL="0" indent="0" algn="just">
              <a:buNone/>
            </a:pPr>
            <a:endParaRPr lang="ru-RU" b="1" dirty="0" smtClean="0"/>
          </a:p>
          <a:p>
            <a:pPr marL="0" indent="0" algn="just">
              <a:buNone/>
            </a:pPr>
            <a:r>
              <a:rPr lang="ru-RU" b="1" dirty="0" smtClean="0"/>
              <a:t>Работа по формированию фразовой речи начинается с развитие понимания обращенной </a:t>
            </a:r>
            <a:r>
              <a:rPr lang="ru-RU" b="1" dirty="0"/>
              <a:t>речи у </a:t>
            </a:r>
            <a:r>
              <a:rPr lang="ru-RU" b="1" dirty="0" smtClean="0"/>
              <a:t>учащегося </a:t>
            </a:r>
          </a:p>
          <a:p>
            <a:pPr marL="0" indent="0" algn="just">
              <a:buNone/>
            </a:pPr>
            <a:r>
              <a:rPr lang="ru-RU" dirty="0" smtClean="0"/>
              <a:t>- обучение </a:t>
            </a:r>
            <a:r>
              <a:rPr lang="ru-RU" dirty="0"/>
              <a:t>по инструкции логопеда узнавать, показывать и называть </a:t>
            </a:r>
            <a:r>
              <a:rPr lang="ru-RU" dirty="0" smtClean="0"/>
              <a:t>предметы ( </a:t>
            </a:r>
            <a:r>
              <a:rPr lang="ru-RU" dirty="0"/>
              <a:t>- Кто это ? </a:t>
            </a:r>
            <a:r>
              <a:rPr lang="ru-RU" dirty="0" smtClean="0"/>
              <a:t>–Это </a:t>
            </a:r>
            <a:r>
              <a:rPr lang="ru-RU" dirty="0"/>
              <a:t>д</a:t>
            </a:r>
            <a:r>
              <a:rPr lang="ru-RU" dirty="0" smtClean="0"/>
              <a:t>ядя/ Это тетя. </a:t>
            </a:r>
            <a:r>
              <a:rPr lang="ru-RU" dirty="0"/>
              <a:t>и</a:t>
            </a:r>
            <a:r>
              <a:rPr lang="ru-RU" dirty="0" smtClean="0"/>
              <a:t> т.д. )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11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8288" y="2922438"/>
            <a:ext cx="4465681" cy="3203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509134"/>
            <a:ext cx="4293773" cy="322326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514237184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/>
              <a:t>ИСПОЛЬЗОВАНИЕ ФРАЗОВОГО КОНСТРУКТОРА В ЛОГОПЕДИЧЕКОЙ РАБОТЕ С ДЕТЬМИ С ОВЗ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2" y="1047750"/>
            <a:ext cx="8762998" cy="5078413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 smtClean="0"/>
              <a:t>Для построения предложения из трех слов (затем четырех) были взяты основные понятные детям лексические темы: «еда», «улица», «магазин», «игровая площадка», «школа». Каждой теме соответствует место в пособии и набор картинок для построения фраз.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12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2" y="3277971"/>
            <a:ext cx="4682975" cy="333652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8360" y="2916453"/>
            <a:ext cx="4482596" cy="320971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04800" y="6126163"/>
            <a:ext cx="441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/>
              <a:t>Дима, купи хлеб. 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689600" y="6126163"/>
            <a:ext cx="260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Дима, ешь суп.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5664408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9171" y="3990843"/>
            <a:ext cx="3514766" cy="248175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55" y="4039957"/>
            <a:ext cx="3337445" cy="236030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ПРИМЕРЫ </a:t>
            </a:r>
            <a:r>
              <a:rPr lang="ru-RU" dirty="0"/>
              <a:t>ИСПОЛЬЗОВАНИЯ </a:t>
            </a:r>
            <a:r>
              <a:rPr lang="ru-RU" dirty="0" smtClean="0"/>
              <a:t>КОНСТРУКТОРА ДЛЯ ФОРМИРОВАНИЯ ФРАЗЫ У ДЕТЕЙ </a:t>
            </a:r>
            <a:r>
              <a:rPr lang="ru-RU" dirty="0"/>
              <a:t>С ОВЗ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13</a:t>
            </a:fld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0556" y="1159028"/>
            <a:ext cx="3491429" cy="2495605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8750" y="1170634"/>
            <a:ext cx="3522269" cy="24504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986402" y="3644001"/>
            <a:ext cx="178050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Аня, дай мяч.</a:t>
            </a:r>
            <a:endParaRPr lang="ru-RU" dirty="0"/>
          </a:p>
        </p:txBody>
      </p:sp>
      <p:sp>
        <p:nvSpPr>
          <p:cNvPr id="18" name="TextBox 17"/>
          <p:cNvSpPr txBox="1"/>
          <p:nvPr/>
        </p:nvSpPr>
        <p:spPr>
          <a:xfrm>
            <a:off x="5760720" y="3644001"/>
            <a:ext cx="2600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Вова, дай книги.</a:t>
            </a:r>
            <a:endParaRPr lang="ru-RU" dirty="0"/>
          </a:p>
        </p:txBody>
      </p:sp>
      <p:sp>
        <p:nvSpPr>
          <p:cNvPr id="19" name="TextBox 18"/>
          <p:cNvSpPr txBox="1"/>
          <p:nvPr/>
        </p:nvSpPr>
        <p:spPr>
          <a:xfrm>
            <a:off x="5974080" y="6411435"/>
            <a:ext cx="2387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Аня видит машину.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518592" y="6400262"/>
            <a:ext cx="4236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Машина под столом. Мяч в коробке.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926442949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2400" dirty="0" smtClean="0"/>
              <a:t>ВЗАИМОДЕЙСТВИЕ С РОДИТЕЛЯМИ ДЕТЕЙ С ОВЗ</a:t>
            </a: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3839" y="1076325"/>
            <a:ext cx="8567651" cy="537051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dirty="0" smtClean="0"/>
              <a:t>Видеозаписи уроков по </a:t>
            </a:r>
            <a:r>
              <a:rPr lang="ru-RU" dirty="0"/>
              <a:t>формированию </a:t>
            </a:r>
            <a:r>
              <a:rPr lang="ru-RU" dirty="0" smtClean="0"/>
              <a:t>речи </a:t>
            </a:r>
            <a:r>
              <a:rPr lang="ru-RU" dirty="0"/>
              <a:t>с помощью </a:t>
            </a:r>
            <a:r>
              <a:rPr lang="ru-RU" dirty="0" smtClean="0"/>
              <a:t>различных пособий отправляются родителям воспитанников через электронные ресурсы для изучения и использования в качестве образца для выполнения домашнего задания.  Это позволяет оптимизировать коррекционно-</a:t>
            </a:r>
          </a:p>
          <a:p>
            <a:pPr marL="0" indent="0" algn="just">
              <a:buNone/>
            </a:pPr>
            <a:r>
              <a:rPr lang="ru-RU" dirty="0"/>
              <a:t>о</a:t>
            </a:r>
            <a:r>
              <a:rPr lang="ru-RU" dirty="0" smtClean="0"/>
              <a:t>бразовательный процесс</a:t>
            </a:r>
            <a:r>
              <a:rPr lang="ru-RU" dirty="0"/>
              <a:t>, </a:t>
            </a:r>
            <a:endParaRPr lang="ru-RU" dirty="0" smtClean="0"/>
          </a:p>
          <a:p>
            <a:pPr marL="0" indent="0" algn="just">
              <a:buNone/>
            </a:pPr>
            <a:r>
              <a:rPr lang="ru-RU" dirty="0" smtClean="0"/>
              <a:t>сделать родителей его</a:t>
            </a:r>
          </a:p>
          <a:p>
            <a:pPr marL="0" indent="0" algn="just">
              <a:buNone/>
            </a:pPr>
            <a:r>
              <a:rPr lang="ru-RU" dirty="0" smtClean="0"/>
              <a:t> активными участниками. Ведь </a:t>
            </a:r>
          </a:p>
          <a:p>
            <a:pPr marL="0" indent="0" algn="just">
              <a:buNone/>
            </a:pPr>
            <a:r>
              <a:rPr lang="ru-RU" dirty="0" smtClean="0"/>
              <a:t>известно, что  эффективность </a:t>
            </a:r>
          </a:p>
          <a:p>
            <a:pPr marL="0" indent="0" algn="just">
              <a:buNone/>
            </a:pPr>
            <a:r>
              <a:rPr lang="ru-RU" dirty="0" smtClean="0"/>
              <a:t>логопедических занятий зависит </a:t>
            </a:r>
          </a:p>
          <a:p>
            <a:pPr marL="0" indent="0" algn="just">
              <a:buNone/>
            </a:pPr>
            <a:r>
              <a:rPr lang="ru-RU" dirty="0" smtClean="0"/>
              <a:t>от </a:t>
            </a:r>
            <a:r>
              <a:rPr lang="ru-RU" dirty="0"/>
              <a:t>усилий </a:t>
            </a:r>
            <a:r>
              <a:rPr lang="ru-RU" dirty="0" smtClean="0"/>
              <a:t>не </a:t>
            </a:r>
            <a:r>
              <a:rPr lang="ru-RU" dirty="0"/>
              <a:t>только ребенка </a:t>
            </a:r>
            <a:r>
              <a:rPr lang="ru-RU" dirty="0" smtClean="0"/>
              <a:t>и</a:t>
            </a:r>
          </a:p>
          <a:p>
            <a:pPr marL="0" indent="0" algn="just">
              <a:buNone/>
            </a:pPr>
            <a:r>
              <a:rPr lang="ru-RU" dirty="0" smtClean="0"/>
              <a:t> </a:t>
            </a:r>
            <a:r>
              <a:rPr lang="ru-RU" dirty="0"/>
              <a:t>педагогов, но и </a:t>
            </a:r>
            <a:r>
              <a:rPr lang="ru-RU" dirty="0" smtClean="0"/>
              <a:t>родителей, а </a:t>
            </a:r>
          </a:p>
          <a:p>
            <a:pPr marL="0" indent="0" algn="just">
              <a:buNone/>
            </a:pPr>
            <a:r>
              <a:rPr lang="ru-RU" dirty="0" smtClean="0"/>
              <a:t>также других членов семьи. </a:t>
            </a:r>
          </a:p>
          <a:p>
            <a:pPr marL="0" indent="0">
              <a:buNone/>
            </a:pPr>
            <a:endParaRPr lang="ru-RU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14</a:t>
            </a:fld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5127" y="2483428"/>
            <a:ext cx="3988811" cy="36160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680853215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ИСПОЛЬЗОВАНИЕ ФРАЗОВОГО КОНСТРУКТОРА В ЛОГОПЕДИЧЕКОЙ РАБОТЕ С ДЕТЬМИ С ОВЗ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38" y="1047750"/>
            <a:ext cx="8458200" cy="5507355"/>
          </a:xfrm>
        </p:spPr>
      </p:pic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36BA740-02D2-4415-B3B5-D49A431B9BAF}" type="slidenum">
              <a:rPr lang="ru-RU" smtClean="0"/>
              <a:pPr>
                <a:defRPr/>
              </a:pPr>
              <a:t>15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259840" y="2763520"/>
            <a:ext cx="4531360" cy="13539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СПАСИБО ЗА ВНИМАНИЕ!</a:t>
            </a:r>
            <a:endParaRPr lang="ru-RU" sz="40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85880511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8064</TotalTime>
  <Words>963</Words>
  <Application>Microsoft Office PowerPoint</Application>
  <PresentationFormat>Экран (4:3)</PresentationFormat>
  <Paragraphs>138</Paragraphs>
  <Slides>15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ОСОБЕННОСТИ ЛОГОПЕДИЧЕСКОЙ РАБОТЫ С ДЕТЬМИ С ОВЗ</vt:lpstr>
      <vt:lpstr>ОСОБЕННОСТИ ЛОГОПЕДИЧЕСКОЙ РАБОТЫ С ДЕТЬМИ С ОВЗ</vt:lpstr>
      <vt:lpstr>ОСОБЕННОСТИ ЛОГОПЕДИЧЕСКОЙ РАБОТЫ С ДЕТЬМИ С ОВЗ</vt:lpstr>
      <vt:lpstr>ПЕРВЫЙ ЭТАП РАБОТЫ</vt:lpstr>
      <vt:lpstr>ВТОРОЙ ЭТАП РАБОТЫ</vt:lpstr>
      <vt:lpstr>ТРЕТИЙ ЭТАП РАБОТЫ</vt:lpstr>
      <vt:lpstr>ЧЕТВЕРТЫЙ ЭТАП РАБОТЫ</vt:lpstr>
      <vt:lpstr>РОЛЬ ФРАЗОВОГО КОНСТРУКТОРА В ЛОГОПЕДИЧЕКОЙ РАБОТЕ С ДЕТЬМИ С ОВЗ</vt:lpstr>
      <vt:lpstr>Формирование и развитие фразовой речи</vt:lpstr>
      <vt:lpstr>ПРИМЕР ИСПОЛЬЗОВАНИЕ ФРАЗОВОГО КОНСТРУКТОРА В ЛОГОПЕДИЧЕКОЙ РАБОТЕ С ДЕТЬМИ С ОВЗ</vt:lpstr>
      <vt:lpstr>ИСПОЛЬЗОВАНИЕ ФРАЗОВОГО КОНСТРУКТОРА В ЛОГОПЕДИЧЕКОЙ РАБОТЕ С ДЕТЬМИ С ОВЗ</vt:lpstr>
      <vt:lpstr>ПРИМЕРЫ ИСПОЛЬЗОВАНИЯ КОНСТРУКТОРА ДЛЯ ФОРМИРОВАНИЯ ФРАЗЫ У ДЕТЕЙ С ОВЗ</vt:lpstr>
      <vt:lpstr>ВЗАИМОДЕЙСТВИЕ С РОДИТЕЛЯМИ ДЕТЕЙ С ОВЗ</vt:lpstr>
      <vt:lpstr>ИСПОЛЬЗОВАНИЕ ФРАЗОВОГО КОНСТРУКТОРА В ЛОГОПЕДИЧЕКОЙ РАБОТЕ С ДЕТЬМИ С ОВЗ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Wolf</dc:creator>
  <cp:lastModifiedBy>kut</cp:lastModifiedBy>
  <cp:revision>569</cp:revision>
  <dcterms:created xsi:type="dcterms:W3CDTF">2010-06-18T09:27:04Z</dcterms:created>
  <dcterms:modified xsi:type="dcterms:W3CDTF">2021-01-13T13:55:08Z</dcterms:modified>
</cp:coreProperties>
</file>