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9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2" r:id="rId7"/>
    <p:sldId id="272" r:id="rId8"/>
    <p:sldId id="273" r:id="rId9"/>
    <p:sldId id="263" r:id="rId10"/>
    <p:sldId id="274" r:id="rId11"/>
    <p:sldId id="278" r:id="rId12"/>
    <p:sldId id="277" r:id="rId13"/>
    <p:sldId id="271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34DACE-3D48-4391-8436-10337213A94B}" type="datetimeFigureOut">
              <a:rPr lang="ru-RU" smtClean="0"/>
              <a:t>23.03.2024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D896C1-AF6F-41B2-8235-2E519F4CF8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335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D896C1-AF6F-41B2-8235-2E519F4CF836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8000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1874265-C129-4159-B8CD-7C07D60A08C7}" type="datetimeFigureOut">
              <a:rPr lang="ru-RU" smtClean="0"/>
              <a:t>23.03.2024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F63D9B2-AE4C-4C05-BF08-FD663AE487E7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9788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74265-C129-4159-B8CD-7C07D60A08C7}" type="datetimeFigureOut">
              <a:rPr lang="ru-RU" smtClean="0"/>
              <a:t>23.03.2024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3D9B2-AE4C-4C05-BF08-FD663AE487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7354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74265-C129-4159-B8CD-7C07D60A08C7}" type="datetimeFigureOut">
              <a:rPr lang="ru-RU" smtClean="0"/>
              <a:t>23.03.2024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3D9B2-AE4C-4C05-BF08-FD663AE487E7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6002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74265-C129-4159-B8CD-7C07D60A08C7}" type="datetimeFigureOut">
              <a:rPr lang="ru-RU" smtClean="0"/>
              <a:t>23.03.2024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3D9B2-AE4C-4C05-BF08-FD663AE487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2659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74265-C129-4159-B8CD-7C07D60A08C7}" type="datetimeFigureOut">
              <a:rPr lang="ru-RU" smtClean="0"/>
              <a:t>23.03.2024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3D9B2-AE4C-4C05-BF08-FD663AE487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3067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74265-C129-4159-B8CD-7C07D60A08C7}" type="datetimeFigureOut">
              <a:rPr lang="ru-RU" smtClean="0"/>
              <a:t>23.03.2024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3D9B2-AE4C-4C05-BF08-FD663AE487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3302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74265-C129-4159-B8CD-7C07D60A08C7}" type="datetimeFigureOut">
              <a:rPr lang="ru-RU" smtClean="0"/>
              <a:t>23.03.2024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3D9B2-AE4C-4C05-BF08-FD663AE487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10786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74265-C129-4159-B8CD-7C07D60A08C7}" type="datetimeFigureOut">
              <a:rPr lang="ru-RU" smtClean="0"/>
              <a:t>23.03.2024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3D9B2-AE4C-4C05-BF08-FD663AE487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38568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74265-C129-4159-B8CD-7C07D60A08C7}" type="datetimeFigureOut">
              <a:rPr lang="ru-RU" smtClean="0"/>
              <a:t>23.03.2024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3D9B2-AE4C-4C05-BF08-FD663AE487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54250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74265-C129-4159-B8CD-7C07D60A08C7}" type="datetimeFigureOut">
              <a:rPr lang="ru-RU" smtClean="0"/>
              <a:t>23.03.2024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3D9B2-AE4C-4C05-BF08-FD663AE487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4989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74265-C129-4159-B8CD-7C07D60A08C7}" type="datetimeFigureOut">
              <a:rPr lang="ru-RU" smtClean="0"/>
              <a:t>23.03.2024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63D9B2-AE4C-4C05-BF08-FD663AE487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742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1874265-C129-4159-B8CD-7C07D60A08C7}" type="datetimeFigureOut">
              <a:rPr lang="ru-RU" smtClean="0"/>
              <a:t>23.03.2024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2F63D9B2-AE4C-4C05-BF08-FD663AE487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7653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DE7213-3396-B326-48A5-B3DCB1C29BE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История театрального искусства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14B0B84-8785-AFF6-1012-9E5B1FD42CE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Викторина</a:t>
            </a:r>
          </a:p>
        </p:txBody>
      </p:sp>
    </p:spTree>
    <p:extLst>
      <p:ext uri="{BB962C8B-B14F-4D97-AF65-F5344CB8AC3E}">
        <p14:creationId xmlns:p14="http://schemas.microsoft.com/office/powerpoint/2010/main" val="24492289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2384B312-E65A-E592-7EDA-80A06DEF0F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1) Какой древнегреческий бог связан с театральным искусством? 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7D0EA6B-B38A-0794-8AF4-5156F6A03B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32572" y="3050058"/>
            <a:ext cx="4754880" cy="2796786"/>
          </a:xfrm>
        </p:spPr>
        <p:txBody>
          <a:bodyPr>
            <a:normAutofit/>
          </a:bodyPr>
          <a:lstStyle/>
          <a:p>
            <a:r>
              <a:rPr lang="ru-RU" sz="4800" dirty="0"/>
              <a:t>Дионис (Вакх, Бахус)</a:t>
            </a:r>
          </a:p>
        </p:txBody>
      </p:sp>
      <p:pic>
        <p:nvPicPr>
          <p:cNvPr id="1026" name="Picture 2" descr="Дионис Античная мифология и история">
            <a:extLst>
              <a:ext uri="{FF2B5EF4-FFF2-40B4-BE49-F238E27FC236}">
                <a16:creationId xmlns:a16="http://schemas.microsoft.com/office/drawing/2014/main" id="{883ED076-682F-74AA-5A81-AFE7625911EA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746" y="2058035"/>
            <a:ext cx="2888110" cy="402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милый мальчик мультяшный персонаж как бог дионис Иллюстрация вектора -  иллюстрации насчитывающей выпито, мило: 219826975">
            <a:extLst>
              <a:ext uri="{FF2B5EF4-FFF2-40B4-BE49-F238E27FC236}">
                <a16:creationId xmlns:a16="http://schemas.microsoft.com/office/drawing/2014/main" id="{88815B3D-1C18-6C49-302A-C8D2B0E7FD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055" y="4069397"/>
            <a:ext cx="2577802" cy="2722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8272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9A70E0-3F5B-EF8D-3B4C-0BFB59110A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2)Найди лишнее: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262C976-30B2-15F6-52A8-A68E2FACCD1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3600" dirty="0"/>
              <a:t>1) Оркестра</a:t>
            </a:r>
          </a:p>
          <a:p>
            <a:pPr marL="45720" indent="0">
              <a:buNone/>
            </a:pPr>
            <a:r>
              <a:rPr lang="ru-RU" sz="3600" dirty="0"/>
              <a:t>2) Сцена</a:t>
            </a:r>
          </a:p>
          <a:p>
            <a:pPr marL="45720" indent="0">
              <a:buNone/>
            </a:pPr>
            <a:r>
              <a:rPr lang="ru-RU" sz="3600" dirty="0"/>
              <a:t>3) Скена</a:t>
            </a:r>
          </a:p>
          <a:p>
            <a:pPr marL="45720" indent="0">
              <a:buNone/>
            </a:pPr>
            <a:r>
              <a:rPr lang="ru-RU" sz="3600" dirty="0"/>
              <a:t>4) Пространство для зрителей</a:t>
            </a:r>
          </a:p>
        </p:txBody>
      </p:sp>
      <p:pic>
        <p:nvPicPr>
          <p:cNvPr id="2050" name="Picture 2" descr="Театры древней Греции: список">
            <a:extLst>
              <a:ext uri="{FF2B5EF4-FFF2-40B4-BE49-F238E27FC236}">
                <a16:creationId xmlns:a16="http://schemas.microsoft.com/office/drawing/2014/main" id="{9BD24332-0DDF-ABEB-416A-137C6694A4D0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4122" y="1724501"/>
            <a:ext cx="4772596" cy="3408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6698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9B1B6D-DB82-7D89-703B-58AEEC2B8E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3)Литургическая драма, мистерии, миракли – в какую эпоху они возникли?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AF33E5F-7262-4846-71AF-256A9C0D8F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502920" indent="-457200">
              <a:buAutoNum type="arabicParenR"/>
            </a:pPr>
            <a:r>
              <a:rPr lang="ru-RU" sz="2800" dirty="0"/>
              <a:t>Античный театр</a:t>
            </a:r>
          </a:p>
          <a:p>
            <a:pPr marL="502920" indent="-457200">
              <a:buAutoNum type="arabicParenR"/>
            </a:pPr>
            <a:r>
              <a:rPr lang="ru-RU" sz="2800" dirty="0"/>
              <a:t>Театр Средневековья</a:t>
            </a:r>
          </a:p>
          <a:p>
            <a:pPr marL="502920" indent="-457200">
              <a:buAutoNum type="arabicParenR"/>
            </a:pPr>
            <a:r>
              <a:rPr lang="ru-RU" sz="2800" dirty="0"/>
              <a:t>Театр эпохи Возрождения</a:t>
            </a:r>
          </a:p>
          <a:p>
            <a:pPr marL="502920" indent="-457200">
              <a:buAutoNum type="arabicParenR"/>
            </a:pPr>
            <a:r>
              <a:rPr lang="ru-RU" sz="2800" dirty="0"/>
              <a:t>Театр </a:t>
            </a:r>
            <a:r>
              <a:rPr lang="en-US" sz="2800" dirty="0"/>
              <a:t>XVIII</a:t>
            </a:r>
            <a:r>
              <a:rPr lang="ru-RU" sz="2800" dirty="0"/>
              <a:t> века</a:t>
            </a:r>
          </a:p>
          <a:p>
            <a:pPr marL="502920" indent="-457200">
              <a:buAutoNum type="arabicParenR"/>
            </a:pPr>
            <a:r>
              <a:rPr lang="ru-RU" sz="2800" dirty="0"/>
              <a:t>Театр начала </a:t>
            </a:r>
            <a:r>
              <a:rPr lang="en-US" sz="2800" dirty="0"/>
              <a:t>XIX </a:t>
            </a:r>
            <a:r>
              <a:rPr lang="ru-RU" sz="2800" dirty="0"/>
              <a:t>века</a:t>
            </a:r>
          </a:p>
          <a:p>
            <a:pPr marL="502920" indent="-457200">
              <a:buFont typeface="Corbel" pitchFamily="34" charset="0"/>
              <a:buAutoNum type="arabicParenR"/>
            </a:pPr>
            <a:r>
              <a:rPr lang="ru-RU" sz="2800" dirty="0"/>
              <a:t>Театр конца </a:t>
            </a:r>
            <a:r>
              <a:rPr lang="en-US" sz="2800" dirty="0"/>
              <a:t>XIX </a:t>
            </a:r>
            <a:r>
              <a:rPr lang="ru-RU" sz="2800" dirty="0"/>
              <a:t>века – начала </a:t>
            </a:r>
            <a:r>
              <a:rPr lang="en-US" sz="2800" dirty="0"/>
              <a:t>XX</a:t>
            </a:r>
            <a:r>
              <a:rPr lang="ru-RU" sz="2800" dirty="0"/>
              <a:t> века</a:t>
            </a:r>
          </a:p>
          <a:p>
            <a:pPr marL="502920" indent="-457200">
              <a:buAutoNum type="arabicParenR"/>
            </a:pPr>
            <a:r>
              <a:rPr lang="ru-RU" sz="2800" dirty="0"/>
              <a:t>Театр </a:t>
            </a:r>
            <a:r>
              <a:rPr lang="en-US" sz="2800" dirty="0"/>
              <a:t>XX </a:t>
            </a:r>
            <a:r>
              <a:rPr lang="ru-RU" sz="2800" dirty="0"/>
              <a:t>века</a:t>
            </a:r>
          </a:p>
          <a:p>
            <a:pPr marL="502920" indent="-457200">
              <a:buAutoNum type="arabicParenR"/>
            </a:pPr>
            <a:r>
              <a:rPr lang="ru-RU" sz="2800" dirty="0"/>
              <a:t>Они появились совсем недавно</a:t>
            </a:r>
          </a:p>
        </p:txBody>
      </p:sp>
      <p:pic>
        <p:nvPicPr>
          <p:cNvPr id="9218" name="Picture 2" descr="Как священники актерами были. Литургическая и полулитургическая драма |  Манжета театроведа | Дзен">
            <a:extLst>
              <a:ext uri="{FF2B5EF4-FFF2-40B4-BE49-F238E27FC236}">
                <a16:creationId xmlns:a16="http://schemas.microsoft.com/office/drawing/2014/main" id="{7588B531-2E2D-705E-7BA9-798494DABB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2323" y="2189421"/>
            <a:ext cx="3146919" cy="4250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1881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363FCE-2871-8A50-B0B0-0BC974E41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4)Кто это? В каком театре он работал? В какой стране? Назови его пьесы.</a:t>
            </a:r>
          </a:p>
        </p:txBody>
      </p:sp>
      <p:sp>
        <p:nvSpPr>
          <p:cNvPr id="9" name="Объект 8">
            <a:extLst>
              <a:ext uri="{FF2B5EF4-FFF2-40B4-BE49-F238E27FC236}">
                <a16:creationId xmlns:a16="http://schemas.microsoft.com/office/drawing/2014/main" id="{6D3BB153-62C0-2712-ADEF-A07FB6B019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997842" y="2046768"/>
            <a:ext cx="3759320" cy="4364664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2800" dirty="0"/>
              <a:t>Уильям Шекспир</a:t>
            </a:r>
          </a:p>
          <a:p>
            <a:pPr marL="45720" indent="0">
              <a:buNone/>
            </a:pPr>
            <a:endParaRPr lang="ru-RU" sz="2800" dirty="0"/>
          </a:p>
          <a:p>
            <a:pPr marL="45720" indent="0">
              <a:buNone/>
            </a:pPr>
            <a:r>
              <a:rPr lang="ru-RU" sz="2800" dirty="0"/>
              <a:t>Глобус</a:t>
            </a:r>
          </a:p>
          <a:p>
            <a:pPr marL="45720" indent="0">
              <a:buNone/>
            </a:pPr>
            <a:endParaRPr lang="ru-RU" sz="2800" dirty="0"/>
          </a:p>
          <a:p>
            <a:pPr marL="45720" indent="0">
              <a:buNone/>
            </a:pPr>
            <a:r>
              <a:rPr lang="ru-RU" sz="2800" dirty="0"/>
              <a:t>Англия </a:t>
            </a:r>
          </a:p>
          <a:p>
            <a:pPr marL="45720" indent="0">
              <a:buNone/>
            </a:pPr>
            <a:r>
              <a:rPr lang="ru-RU" sz="2800" dirty="0"/>
              <a:t>Отелло, Макбет, Ромео и Джульетта, Гамлет, Король Лир и др.</a:t>
            </a:r>
          </a:p>
        </p:txBody>
      </p:sp>
      <p:pic>
        <p:nvPicPr>
          <p:cNvPr id="8194" name="Picture 2" descr="Шекспир, Уильям — Википедия">
            <a:extLst>
              <a:ext uri="{FF2B5EF4-FFF2-40B4-BE49-F238E27FC236}">
                <a16:creationId xmlns:a16="http://schemas.microsoft.com/office/drawing/2014/main" id="{C7C64DCB-B1F5-AF16-2095-A86ED52B7A13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876" y="1876647"/>
            <a:ext cx="2840790" cy="402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Театр Шекспира">
            <a:extLst>
              <a:ext uri="{FF2B5EF4-FFF2-40B4-BE49-F238E27FC236}">
                <a16:creationId xmlns:a16="http://schemas.microsoft.com/office/drawing/2014/main" id="{CC1A693E-2B09-0E5B-752D-DD6718900F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2985" y="2417622"/>
            <a:ext cx="4097388" cy="2643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7970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56D943-4CFA-98C9-C628-981FE0876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5)Кто из французских актёров </a:t>
            </a:r>
            <a:r>
              <a:rPr lang="en-US" dirty="0"/>
              <a:t>XIX</a:t>
            </a:r>
            <a:r>
              <a:rPr lang="ru-RU" dirty="0"/>
              <a:t> века первым начал использовать исторический костюм?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4C6839A-F4EC-B0CD-FA36-BE06A7EC3F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4000" dirty="0"/>
              <a:t>1)Франсуа-Жозеф Тальма</a:t>
            </a:r>
          </a:p>
          <a:p>
            <a:pPr marL="45720" indent="0">
              <a:buNone/>
            </a:pPr>
            <a:r>
              <a:rPr lang="ru-RU" sz="4000" dirty="0"/>
              <a:t>2) Мари </a:t>
            </a:r>
            <a:r>
              <a:rPr lang="ru-RU" sz="4000" dirty="0" err="1"/>
              <a:t>Дорваль</a:t>
            </a:r>
            <a:endParaRPr lang="ru-RU" sz="4000" dirty="0"/>
          </a:p>
          <a:p>
            <a:pPr marL="45720" indent="0">
              <a:buNone/>
            </a:pPr>
            <a:r>
              <a:rPr lang="ru-RU" sz="4000" dirty="0"/>
              <a:t>3) Пьер </a:t>
            </a:r>
            <a:r>
              <a:rPr lang="ru-RU" sz="4000" dirty="0" err="1"/>
              <a:t>Бокаж</a:t>
            </a:r>
            <a:endParaRPr lang="ru-RU" sz="4000" dirty="0"/>
          </a:p>
          <a:p>
            <a:pPr marL="45720" indent="0">
              <a:buNone/>
            </a:pPr>
            <a:r>
              <a:rPr lang="ru-RU" sz="4000" dirty="0"/>
              <a:t>4) Элиза Рашель</a:t>
            </a:r>
          </a:p>
        </p:txBody>
      </p:sp>
      <p:pic>
        <p:nvPicPr>
          <p:cNvPr id="11266" name="Picture 2" descr="15 января 1763 г. родился Франсуа-Жозеф Тальма 2022, Луховицкий район —  дата и место проведения, программа мероприятия.">
            <a:extLst>
              <a:ext uri="{FF2B5EF4-FFF2-40B4-BE49-F238E27FC236}">
                <a16:creationId xmlns:a16="http://schemas.microsoft.com/office/drawing/2014/main" id="{5E4D7106-A9E2-AE81-FA9A-8ACDCCA544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6822" y="2858386"/>
            <a:ext cx="4631780" cy="3237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7049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47D4F7-297C-8E97-801A-BF22F5C9F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6) Чем выделялись французские актрисы Мари </a:t>
            </a:r>
            <a:r>
              <a:rPr lang="ru-RU" dirty="0" err="1"/>
              <a:t>Дорваль</a:t>
            </a:r>
            <a:r>
              <a:rPr lang="ru-RU" dirty="0"/>
              <a:t> и Элиза Рашель?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59E5BA0-D34C-9619-63C4-29EE6CBD1D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3200" dirty="0"/>
              <a:t>Они были некрасивыми, но талантливыми актрисами</a:t>
            </a:r>
          </a:p>
        </p:txBody>
      </p:sp>
      <p:pic>
        <p:nvPicPr>
          <p:cNvPr id="12290" name="Picture 2" descr="Дорваль, Мари — Википедия">
            <a:extLst>
              <a:ext uri="{FF2B5EF4-FFF2-40B4-BE49-F238E27FC236}">
                <a16:creationId xmlns:a16="http://schemas.microsoft.com/office/drawing/2014/main" id="{5DAF4393-AA88-E393-D22B-A387424E6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6861" y="2638500"/>
            <a:ext cx="2697790" cy="360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Элиза Рашель. Совершенная трагедия // Jewish.Ru — Глобальный еврейский  онлайн центр">
            <a:extLst>
              <a:ext uri="{FF2B5EF4-FFF2-40B4-BE49-F238E27FC236}">
                <a16:creationId xmlns:a16="http://schemas.microsoft.com/office/drawing/2014/main" id="{A02C8B24-9021-9811-A3E9-BBD2F044A5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3453" y="2638501"/>
            <a:ext cx="4587581" cy="360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8629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BBE125-6463-896B-D94C-638E181D2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7)Этот актёр играл в романтических драмах. Создавал образы мстителей, возвышенных героев.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498D4B63-E7E3-7C8C-DFB8-0945468FCF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2551" y="3625702"/>
            <a:ext cx="4754880" cy="236361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4400" dirty="0"/>
              <a:t>Пьер </a:t>
            </a:r>
            <a:r>
              <a:rPr lang="ru-RU" sz="4400" dirty="0" err="1"/>
              <a:t>Бокаж</a:t>
            </a:r>
            <a:endParaRPr lang="ru-RU" sz="4400" dirty="0"/>
          </a:p>
        </p:txBody>
      </p:sp>
      <p:pic>
        <p:nvPicPr>
          <p:cNvPr id="13314" name="Picture 2" descr="Бокаж, Пьер — Википедия">
            <a:extLst>
              <a:ext uri="{FF2B5EF4-FFF2-40B4-BE49-F238E27FC236}">
                <a16:creationId xmlns:a16="http://schemas.microsoft.com/office/drawing/2014/main" id="{1287EA52-ABD8-BAC1-C2BE-2CF509BCAA75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2301" y="2329612"/>
            <a:ext cx="2521584" cy="4122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6956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70CB13-7761-3B8B-741E-89CD6AA4A4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8) Кто автор оперы «Кармен»?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FD54E65-B3B8-CD4F-7F95-BB0689766F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02920" indent="-457200">
              <a:buAutoNum type="arabicParenR"/>
            </a:pPr>
            <a:r>
              <a:rPr lang="ru-RU" sz="4800" dirty="0"/>
              <a:t>Эдмон Ростан</a:t>
            </a:r>
          </a:p>
          <a:p>
            <a:pPr marL="502920" indent="-457200">
              <a:buAutoNum type="arabicParenR"/>
            </a:pPr>
            <a:r>
              <a:rPr lang="ru-RU" sz="4800" dirty="0"/>
              <a:t>Виктор Гюго</a:t>
            </a:r>
          </a:p>
          <a:p>
            <a:pPr marL="502920" indent="-457200">
              <a:buAutoNum type="arabicParenR"/>
            </a:pPr>
            <a:r>
              <a:rPr lang="ru-RU" sz="4800" dirty="0"/>
              <a:t>Эмиль Золя</a:t>
            </a:r>
          </a:p>
          <a:p>
            <a:pPr marL="502920" indent="-457200">
              <a:buAutoNum type="arabicParenR"/>
            </a:pPr>
            <a:r>
              <a:rPr lang="ru-RU" sz="4800" dirty="0"/>
              <a:t>Жорж Бизе</a:t>
            </a:r>
          </a:p>
        </p:txBody>
      </p:sp>
      <p:pic>
        <p:nvPicPr>
          <p:cNvPr id="14338" name="Picture 2" descr="Жорж Бизе (Georges Bizet) | Belcanto.ru">
            <a:extLst>
              <a:ext uri="{FF2B5EF4-FFF2-40B4-BE49-F238E27FC236}">
                <a16:creationId xmlns:a16="http://schemas.microsoft.com/office/drawing/2014/main" id="{633E57A6-5298-A926-C22B-484E1CEA08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3943" y="1547771"/>
            <a:ext cx="3065057" cy="4226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3471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D8857A-E654-F37D-6DC1-9B396F7A16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9)Что такое либретто?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B6FD40-E46D-5808-AED9-2C772D6E8F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4000" dirty="0"/>
              <a:t>Текст музыкально-сценического произведения, например, оперы, балета, оперетты и т. п.</a:t>
            </a:r>
          </a:p>
        </p:txBody>
      </p:sp>
    </p:spTree>
    <p:extLst>
      <p:ext uri="{BB962C8B-B14F-4D97-AF65-F5344CB8AC3E}">
        <p14:creationId xmlns:p14="http://schemas.microsoft.com/office/powerpoint/2010/main" val="2086265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AF40CD-B092-AA5C-BD3C-0EB87DEBAA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10)Какой английский поэт </a:t>
            </a:r>
            <a:r>
              <a:rPr lang="en-US" dirty="0"/>
              <a:t>XIX</a:t>
            </a:r>
            <a:r>
              <a:rPr lang="ru-RU" dirty="0"/>
              <a:t> века возродил поэтическую драму?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46183E5-669E-435B-FE84-83DB5E60FA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43000" y="3125971"/>
            <a:ext cx="4754880" cy="2954787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5400" dirty="0"/>
              <a:t>Джордж Гордон Байрон</a:t>
            </a:r>
          </a:p>
        </p:txBody>
      </p:sp>
      <p:pic>
        <p:nvPicPr>
          <p:cNvPr id="16386" name="Picture 2" descr="Джордж Г. Байрон одновременно был и великим поэтом, и развратником, который  соблазнил родную сестру | Леди-Не-Леди | Дзен">
            <a:extLst>
              <a:ext uri="{FF2B5EF4-FFF2-40B4-BE49-F238E27FC236}">
                <a16:creationId xmlns:a16="http://schemas.microsoft.com/office/drawing/2014/main" id="{F69F8D2B-6F66-E6E2-E8BA-0D1CF1DF9C69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0073" y="2057400"/>
            <a:ext cx="3349317" cy="402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5172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B93C1F-285E-E649-A5F6-982712EFE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11) Актёр театра «</a:t>
            </a:r>
            <a:r>
              <a:rPr lang="ru-RU" dirty="0" err="1"/>
              <a:t>Друри</a:t>
            </a:r>
            <a:r>
              <a:rPr lang="ru-RU" dirty="0"/>
              <a:t>-Лейн», обожавший пьесы Шекспира.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0729E44-FEC4-54BD-86FF-FDE69D811D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43000" y="3572539"/>
            <a:ext cx="4754880" cy="2508219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4400" dirty="0"/>
              <a:t>Эдмунд Кин</a:t>
            </a:r>
          </a:p>
        </p:txBody>
      </p:sp>
      <p:pic>
        <p:nvPicPr>
          <p:cNvPr id="17410" name="Picture 2" descr="Кин, Эдмунд — Википедия">
            <a:extLst>
              <a:ext uri="{FF2B5EF4-FFF2-40B4-BE49-F238E27FC236}">
                <a16:creationId xmlns:a16="http://schemas.microsoft.com/office/drawing/2014/main" id="{D1B32F78-C779-207D-F005-8D502BF342FC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8771" y="1810912"/>
            <a:ext cx="3383006" cy="4437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1086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FAE9DE5D-DA48-5337-48A9-FB185E814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12)Как зовут персонажа и из какой он пьесы? Кто автор этой пьесы? Из какой он страны? Как зовут актера, исполнившего эту роль?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3C47501-8E17-B185-BFA7-6976D09869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67612" y="2519916"/>
            <a:ext cx="4754880" cy="3560844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4000" dirty="0"/>
              <a:t>1) Сирано де Бержерак</a:t>
            </a:r>
          </a:p>
          <a:p>
            <a:pPr marL="45720" indent="0">
              <a:buNone/>
            </a:pPr>
            <a:r>
              <a:rPr lang="ru-RU" sz="4000" dirty="0"/>
              <a:t>2) Эдмон Ростан</a:t>
            </a:r>
          </a:p>
          <a:p>
            <a:pPr marL="45720" indent="0">
              <a:buNone/>
            </a:pPr>
            <a:r>
              <a:rPr lang="ru-RU" sz="4000" dirty="0"/>
              <a:t>3) Франция</a:t>
            </a:r>
          </a:p>
          <a:p>
            <a:pPr marL="45720" indent="0">
              <a:buNone/>
            </a:pPr>
            <a:r>
              <a:rPr lang="ru-RU" sz="4000" dirty="0"/>
              <a:t>4) Сергей Безруков</a:t>
            </a:r>
          </a:p>
        </p:txBody>
      </p:sp>
      <p:pic>
        <p:nvPicPr>
          <p:cNvPr id="7" name="Picture 6" descr="Сирано де Бержерак»">
            <a:extLst>
              <a:ext uri="{FF2B5EF4-FFF2-40B4-BE49-F238E27FC236}">
                <a16:creationId xmlns:a16="http://schemas.microsoft.com/office/drawing/2014/main" id="{16587706-60FC-F01D-D37E-625566A50FEE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" t="-2626" r="25661" b="26620"/>
          <a:stretch/>
        </p:blipFill>
        <p:spPr bwMode="auto">
          <a:xfrm>
            <a:off x="1562987" y="2319792"/>
            <a:ext cx="3078525" cy="4277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6859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Базис">
  <a:themeElements>
    <a:clrScheme name="Индикатор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Базис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TM03457444[[fn=Базис]]</Template>
  <TotalTime>943</TotalTime>
  <Words>299</Words>
  <Application>Microsoft Office PowerPoint</Application>
  <PresentationFormat>Широкоэкранный</PresentationFormat>
  <Paragraphs>51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6" baseType="lpstr">
      <vt:lpstr>Calibri</vt:lpstr>
      <vt:lpstr>Corbel</vt:lpstr>
      <vt:lpstr>Базис</vt:lpstr>
      <vt:lpstr>История театрального искусства</vt:lpstr>
      <vt:lpstr>1) Какой древнегреческий бог связан с театральным искусством? </vt:lpstr>
      <vt:lpstr>2)Найди лишнее:</vt:lpstr>
      <vt:lpstr>3)Литургическая драма, мистерии, миракли – в какую эпоху они возникли?</vt:lpstr>
      <vt:lpstr>4)Кто это? В каком театре он работал? В какой стране? Назови его пьесы.</vt:lpstr>
      <vt:lpstr>5)Кто из французских актёров XIX века первым начал использовать исторический костюм?</vt:lpstr>
      <vt:lpstr>6) Чем выделялись французские актрисы Мари Дорваль и Элиза Рашель?</vt:lpstr>
      <vt:lpstr>7)Этот актёр играл в романтических драмах. Создавал образы мстителей, возвышенных героев.</vt:lpstr>
      <vt:lpstr>8) Кто автор оперы «Кармен»?</vt:lpstr>
      <vt:lpstr>9)Что такое либретто?</vt:lpstr>
      <vt:lpstr>10)Какой английский поэт XIX века возродил поэтическую драму?</vt:lpstr>
      <vt:lpstr>11) Актёр театра «Друри-Лейн», обожавший пьесы Шекспира.</vt:lpstr>
      <vt:lpstr>12)Как зовут персонажа и из какой он пьесы? Кто автор этой пьесы? Из какой он страны? Как зовут актера, исполнившего эту роль?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История театрального искусства</dc:title>
  <dc:creator>Vol Anton</dc:creator>
  <cp:lastModifiedBy>Vol Anton</cp:lastModifiedBy>
  <cp:revision>8</cp:revision>
  <dcterms:created xsi:type="dcterms:W3CDTF">2023-12-21T12:49:46Z</dcterms:created>
  <dcterms:modified xsi:type="dcterms:W3CDTF">2024-03-23T05:51:12Z</dcterms:modified>
</cp:coreProperties>
</file>