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7" r:id="rId4"/>
    <p:sldId id="268" r:id="rId5"/>
    <p:sldId id="260" r:id="rId6"/>
    <p:sldId id="261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2" autoAdjust="0"/>
    <p:restoredTop sz="94686" autoAdjust="0"/>
  </p:normalViewPr>
  <p:slideViewPr>
    <p:cSldViewPr>
      <p:cViewPr varScale="1">
        <p:scale>
          <a:sx n="69" d="100"/>
          <a:sy n="69" d="100"/>
        </p:scale>
        <p:origin x="-54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133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4809-EA73-4A63-A1BE-7684A662BB8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78F56-61ED-427E-BFB0-A74EEC23CF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4809-EA73-4A63-A1BE-7684A662BB8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78F56-61ED-427E-BFB0-A74EEC23CF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4809-EA73-4A63-A1BE-7684A662BB8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78F56-61ED-427E-BFB0-A74EEC23CF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4809-EA73-4A63-A1BE-7684A662BB8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78F56-61ED-427E-BFB0-A74EEC23CF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4809-EA73-4A63-A1BE-7684A662BB8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78F56-61ED-427E-BFB0-A74EEC23CF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4809-EA73-4A63-A1BE-7684A662BB8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6378F56-61ED-427E-BFB0-A74EEC23CF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4809-EA73-4A63-A1BE-7684A662BB8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78F56-61ED-427E-BFB0-A74EEC23CF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4809-EA73-4A63-A1BE-7684A662BB8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C6378F56-61ED-427E-BFB0-A74EEC23CF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577C4809-EA73-4A63-A1BE-7684A662BB8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78F56-61ED-427E-BFB0-A74EEC23CF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4809-EA73-4A63-A1BE-7684A662BB8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78F56-61ED-427E-BFB0-A74EEC23CF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4809-EA73-4A63-A1BE-7684A662BB8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78F56-61ED-427E-BFB0-A74EEC23CF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77C4809-EA73-4A63-A1BE-7684A662BB8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6378F56-61ED-427E-BFB0-A74EEC23CFF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836712"/>
            <a:ext cx="7704856" cy="4464496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Краевое государственное бюджетное профессиональное образовательное учреждение «Приморский строительный колледж»</a:t>
            </a:r>
          </a:p>
          <a:p>
            <a:pPr algn="ctr">
              <a:buNone/>
            </a:pPr>
            <a:endParaRPr 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Формирование универсальных универсальных учебных </a:t>
            </a: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действий</a:t>
            </a:r>
            <a:endParaRPr lang="ru-RU" sz="32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32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32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32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Привалова Елена Николаевна</a:t>
            </a:r>
          </a:p>
          <a:p>
            <a:pPr algn="r">
              <a:buNone/>
            </a:pP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преподаватель физики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332656"/>
            <a:ext cx="7529264" cy="62646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i="1" dirty="0" smtClean="0">
                <a:solidFill>
                  <a:srgbClr val="000000"/>
                </a:solidFill>
              </a:rPr>
              <a:t>        </a:t>
            </a:r>
          </a:p>
          <a:p>
            <a:pPr>
              <a:buNone/>
            </a:pPr>
            <a:r>
              <a:rPr lang="ru-RU" i="1" dirty="0" smtClean="0">
                <a:solidFill>
                  <a:srgbClr val="000000"/>
                </a:solidFill>
              </a:rPr>
              <a:t>        «</a:t>
            </a:r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Под универсальными учебными действиями (УУД) понимается совокупность действий учащегося, обеспечивающих социальную компетентность, способность к самостоятельному усвоению новых знаний и умений, включая организацию этого процесса, культурную идентичность и толерантность»</a:t>
            </a: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r">
              <a:buNone/>
            </a:pP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(А.Г. </a:t>
            </a:r>
            <a:r>
              <a:rPr lang="ru-RU" sz="2400" b="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Асмолов</a:t>
            </a: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>
              <a:buNone/>
            </a:pPr>
            <a:endParaRPr lang="ru-RU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7467600" cy="5411807"/>
          </a:xfrm>
        </p:spPr>
        <p:txBody>
          <a:bodyPr>
            <a:normAutofit/>
          </a:bodyPr>
          <a:lstStyle/>
          <a:p>
            <a:pPr lvl="0"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уметь самостоятельно приобретать знания;</a:t>
            </a:r>
          </a:p>
          <a:p>
            <a:pPr lvl="0"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применять их на практике для решения разнообразных проблем;</a:t>
            </a:r>
          </a:p>
          <a:p>
            <a:pPr lvl="0"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работать с различной информацией, анализировать, обобщать, аргументировать;</a:t>
            </a:r>
          </a:p>
          <a:p>
            <a:pPr lvl="0"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самостоятельно критически мыслить, искать рациональные пути в решении проблем;</a:t>
            </a:r>
          </a:p>
          <a:p>
            <a:pPr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быть коммуникабельным, контактным в различных социальных группах, гибким в меняющихся жизненных ситуациях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УНИВЕРСАЛЬНЫЕ УЧЕБНЫЕ ДЕЙСТВИЯ</a:t>
            </a:r>
            <a:endParaRPr lang="ru-RU" sz="3600" b="1" dirty="0">
              <a:solidFill>
                <a:schemeClr val="bg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одержимое 1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chemeClr val="tx2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4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личностные;</a:t>
            </a:r>
          </a:p>
          <a:p>
            <a:pPr>
              <a:buClr>
                <a:schemeClr val="tx2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4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регулятивные;</a:t>
            </a:r>
          </a:p>
          <a:p>
            <a:pPr>
              <a:buClr>
                <a:schemeClr val="tx2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4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познавательные;</a:t>
            </a:r>
          </a:p>
          <a:p>
            <a:pPr>
              <a:buClr>
                <a:schemeClr val="tx2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4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коммуникативные.</a:t>
            </a:r>
            <a:endParaRPr lang="ru-RU" sz="4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836712"/>
            <a:ext cx="8030126" cy="5164056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sz="2800" b="1" dirty="0" smtClean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Личностные универсальные учебные действия</a:t>
            </a:r>
          </a:p>
          <a:p>
            <a:pPr>
              <a:buNone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Личностные УУД способствуют формированию:</a:t>
            </a:r>
          </a:p>
          <a:p>
            <a:pPr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жизненного, личностного, профессионального самоопределения;</a:t>
            </a:r>
          </a:p>
          <a:p>
            <a:pPr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способности к ценностно-смысловой ориентации учащихся;</a:t>
            </a:r>
          </a:p>
          <a:p>
            <a:pPr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готовности к жизненному и личностному самоопределению;</a:t>
            </a:r>
          </a:p>
          <a:p>
            <a:pPr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знания моральных норм, умения выделить нравственный аспект поведения и соотносить поступки и события с принятыми этическими принципами, а также ориентации в социуме  и межличностных отношениях.</a:t>
            </a:r>
          </a:p>
          <a:p>
            <a:pPr algn="ctr">
              <a:buNone/>
            </a:pPr>
            <a:endParaRPr lang="ru-RU" sz="2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idx="1"/>
          </p:nvPr>
        </p:nvSpPr>
        <p:spPr>
          <a:xfrm>
            <a:off x="323528" y="333375"/>
            <a:ext cx="8463314" cy="6310335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9600" b="1" dirty="0" smtClean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Регулятивные универсальные учебные действия</a:t>
            </a:r>
          </a:p>
          <a:p>
            <a:pPr>
              <a:buNone/>
            </a:pPr>
            <a:r>
              <a:rPr lang="ru-RU" sz="8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действия, обеспечивающие организацию учащимися своей учебной деятельности:</a:t>
            </a:r>
          </a:p>
          <a:p>
            <a:pPr>
              <a:lnSpc>
                <a:spcPct val="110000"/>
              </a:lnSpc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80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целеполагание</a:t>
            </a:r>
            <a:r>
              <a:rPr lang="ru-RU" sz="8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как постановка учебной задачи на основе соотнесения того, что уже известно и усвоено учащимися, и того, что еще неизвестно;</a:t>
            </a:r>
          </a:p>
          <a:p>
            <a:pPr>
              <a:lnSpc>
                <a:spcPct val="110000"/>
              </a:lnSpc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8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планирование – определение последовательности промежуточных целей с учетом конечного результата; составление плана и последовательности действий;</a:t>
            </a:r>
          </a:p>
          <a:p>
            <a:pPr>
              <a:lnSpc>
                <a:spcPct val="110000"/>
              </a:lnSpc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8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прогнозирование – предвосхищение результата и уровня усвоения, его временных характеристик;</a:t>
            </a:r>
          </a:p>
          <a:p>
            <a:pPr>
              <a:lnSpc>
                <a:spcPct val="110000"/>
              </a:lnSpc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8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контроль в форме сравнения способа действия и его результата с заданным эталоном с целью обнаружения отклонений и отличий от эталона;</a:t>
            </a:r>
          </a:p>
          <a:p>
            <a:pPr>
              <a:lnSpc>
                <a:spcPct val="110000"/>
              </a:lnSpc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8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коррекция – внесение необходимых дополнений и корректив в план и способ действия в случае расхождения эталона, реального действия и его продукта;</a:t>
            </a:r>
          </a:p>
          <a:p>
            <a:pPr>
              <a:lnSpc>
                <a:spcPct val="110000"/>
              </a:lnSpc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8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оценка - выделение и осознание учащимися того, что уже усвоено и что еще подлежит усвоению, осознание качества и уровня усвоения;</a:t>
            </a:r>
          </a:p>
          <a:p>
            <a:pPr>
              <a:lnSpc>
                <a:spcPct val="110000"/>
              </a:lnSpc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8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волевая саморегуляция, как способность к волевому усилию, к преодолению препятствий.</a:t>
            </a:r>
          </a:p>
          <a:p>
            <a:pPr>
              <a:buNone/>
            </a:pPr>
            <a:endParaRPr lang="ru-RU" sz="2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115328" cy="5929354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3400" b="1" dirty="0" err="1" smtClean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Общеучебные</a:t>
            </a:r>
            <a:r>
              <a:rPr lang="ru-RU" sz="3400" b="1" dirty="0" smtClean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УУД включают в себя: </a:t>
            </a:r>
          </a:p>
          <a:p>
            <a:pPr>
              <a:lnSpc>
                <a:spcPct val="110000"/>
              </a:lnSpc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2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самостоятельное выделение и формирование познавательной цели; </a:t>
            </a:r>
          </a:p>
          <a:p>
            <a:pPr>
              <a:lnSpc>
                <a:spcPct val="110000"/>
              </a:lnSpc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2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поиск и выделение необходимой информации, с применением методов информационного поиска, в том числе с помощью компьютерных средств;</a:t>
            </a:r>
          </a:p>
          <a:p>
            <a:pPr>
              <a:lnSpc>
                <a:spcPct val="110000"/>
              </a:lnSpc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2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структурирование знаний;</a:t>
            </a:r>
          </a:p>
          <a:p>
            <a:pPr>
              <a:lnSpc>
                <a:spcPct val="110000"/>
              </a:lnSpc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2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выбор наиболее эффективных способов решения задач в зависимости от конкретных условий;</a:t>
            </a:r>
          </a:p>
          <a:p>
            <a:pPr>
              <a:lnSpc>
                <a:spcPct val="110000"/>
              </a:lnSpc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2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рефлексию способов и условий действия, контроль и оценку процесса и результатов деятельности;</a:t>
            </a:r>
          </a:p>
          <a:p>
            <a:pPr>
              <a:lnSpc>
                <a:spcPct val="110000"/>
              </a:lnSpc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2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смысловое чтение, при котором происходят процессы постижения учеником ценностно-смыслового содержания текста, т. е. осуществляется процесс интерпретации, наделения текста смыслом; </a:t>
            </a:r>
          </a:p>
          <a:p>
            <a:pPr>
              <a:lnSpc>
                <a:spcPct val="110000"/>
              </a:lnSpc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2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умение адекватно, осознанно и произвольно строить речевые высказывания в устной и письменной речи; </a:t>
            </a:r>
          </a:p>
          <a:p>
            <a:pPr>
              <a:lnSpc>
                <a:spcPct val="110000"/>
              </a:lnSpc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2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действие со </a:t>
            </a:r>
            <a:r>
              <a:rPr lang="ru-RU" sz="29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знаково</a:t>
            </a:r>
            <a:r>
              <a:rPr lang="ru-RU" sz="2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- символическими средствами (замещение, кодирование, декодирование, моделирование).</a:t>
            </a:r>
          </a:p>
          <a:p>
            <a:pPr>
              <a:buNone/>
            </a:pPr>
            <a:endParaRPr lang="ru-RU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7467600" cy="5911873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sz="2800" b="1" dirty="0" smtClean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Совокупность логических действий представляет собой: </a:t>
            </a:r>
          </a:p>
          <a:p>
            <a:pPr>
              <a:lnSpc>
                <a:spcPct val="110000"/>
              </a:lnSpc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сравнение конкретно-чувственных и иных данных, определения общих признаков и составление классификации; </a:t>
            </a:r>
          </a:p>
          <a:p>
            <a:pPr>
              <a:lnSpc>
                <a:spcPct val="110000"/>
              </a:lnSpc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анализ - выделение элементов, расчленение целого на части; </a:t>
            </a:r>
          </a:p>
          <a:p>
            <a:pPr>
              <a:lnSpc>
                <a:spcPct val="110000"/>
              </a:lnSpc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синтез - составление целого из частей; </a:t>
            </a:r>
          </a:p>
          <a:p>
            <a:pPr>
              <a:lnSpc>
                <a:spcPct val="110000"/>
              </a:lnSpc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28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сериация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- упорядочение объектов по выделенному основанию; </a:t>
            </a:r>
          </a:p>
          <a:p>
            <a:pPr>
              <a:lnSpc>
                <a:spcPct val="110000"/>
              </a:lnSpc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классификация - отношение предмета к группе на основе заданного признака; </a:t>
            </a:r>
          </a:p>
          <a:p>
            <a:pPr>
              <a:lnSpc>
                <a:spcPct val="110000"/>
              </a:lnSpc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обобщение - генерализация и выведение общности для целого ряда или класса единичных объектов на основе выделения сущностной связи; </a:t>
            </a:r>
          </a:p>
          <a:p>
            <a:pPr>
              <a:lnSpc>
                <a:spcPct val="110000"/>
              </a:lnSpc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доказательство, установление причинно - следственных связей, построение логической цепи рассуждений; </a:t>
            </a:r>
          </a:p>
          <a:p>
            <a:pPr>
              <a:lnSpc>
                <a:spcPct val="110000"/>
              </a:lnSpc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установление аналогий. </a:t>
            </a:r>
          </a:p>
          <a:p>
            <a:pPr>
              <a:buNone/>
            </a:pPr>
            <a:endParaRPr lang="ru-RU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7615262" cy="5840435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sz="3500" b="1" dirty="0" smtClean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Коммуникативные универсальные учебные действия</a:t>
            </a:r>
            <a:endParaRPr lang="ru-RU" dirty="0" smtClean="0">
              <a:solidFill>
                <a:schemeClr val="bg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состав коммуникативных действий входят:</a:t>
            </a:r>
          </a:p>
          <a:p>
            <a:pPr>
              <a:lnSpc>
                <a:spcPct val="110000"/>
              </a:lnSpc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планирование учебного сотрудничества с преподавателем  и сверстниками – определение цели; </a:t>
            </a:r>
          </a:p>
          <a:p>
            <a:pPr>
              <a:lnSpc>
                <a:spcPct val="110000"/>
              </a:lnSpc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постановка вопросов - сотрудничество в поиске и сборе информации; </a:t>
            </a:r>
          </a:p>
          <a:p>
            <a:pPr>
              <a:lnSpc>
                <a:spcPct val="110000"/>
              </a:lnSpc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управление поведением партнера - контроль, коррекция, оценка действий партнера; </a:t>
            </a:r>
          </a:p>
          <a:p>
            <a:pPr>
              <a:lnSpc>
                <a:spcPct val="110000"/>
              </a:lnSpc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умение с достаточной полнотой и точностью выражать свои мысли в соответствии с задачами и условиями коммуникации;</a:t>
            </a:r>
          </a:p>
          <a:p>
            <a:pPr>
              <a:lnSpc>
                <a:spcPct val="110000"/>
              </a:lnSpc>
              <a:buClr>
                <a:schemeClr val="bg1">
                  <a:lumMod val="75000"/>
                </a:schemeClr>
              </a:buClr>
              <a:buFont typeface="Wingdings" pitchFamily="2" charset="2"/>
              <a:buChar char="ü"/>
            </a:pP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владение монологической и диалогической формами речи. </a:t>
            </a:r>
          </a:p>
          <a:p>
            <a:pPr>
              <a:buNone/>
            </a:pPr>
            <a:endParaRPr lang="ru-RU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хническая">
  <a:themeElements>
    <a:clrScheme name="Другая 4">
      <a:dk1>
        <a:srgbClr val="1C01E1"/>
      </a:dk1>
      <a:lt1>
        <a:srgbClr val="FFFFFF"/>
      </a:lt1>
      <a:dk2>
        <a:srgbClr val="FFFFFF"/>
      </a:dk2>
      <a:lt2>
        <a:srgbClr val="1C01E1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330</TotalTime>
  <Words>313</Words>
  <Application>Microsoft Office PowerPoint</Application>
  <PresentationFormat>Экран (4:3)</PresentationFormat>
  <Paragraphs>64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Техническая</vt:lpstr>
      <vt:lpstr>Слайд 1</vt:lpstr>
      <vt:lpstr>Слайд 2</vt:lpstr>
      <vt:lpstr>Слайд 3</vt:lpstr>
      <vt:lpstr>УНИВЕРСАЛЬНЫЕ УЧЕБНЫЕ ДЕЙСТВИЯ</vt:lpstr>
      <vt:lpstr>Слайд 5</vt:lpstr>
      <vt:lpstr>Слайд 6</vt:lpstr>
      <vt:lpstr>Слайд 7</vt:lpstr>
      <vt:lpstr>Слайд 8</vt:lpstr>
      <vt:lpstr>Слайд 9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System User</dc:creator>
  <cp:lastModifiedBy>Пользователь</cp:lastModifiedBy>
  <cp:revision>35</cp:revision>
  <dcterms:created xsi:type="dcterms:W3CDTF">2013-05-19T00:22:27Z</dcterms:created>
  <dcterms:modified xsi:type="dcterms:W3CDTF">2022-01-19T13:38:49Z</dcterms:modified>
</cp:coreProperties>
</file>