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rgbClr val="11111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961003" y="256159"/>
            <a:ext cx="4434840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2629" y="1767281"/>
            <a:ext cx="10346740" cy="4227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rgbClr val="11111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Relationship Id="rId3" Type="http://schemas.openxmlformats.org/officeDocument/2006/relationships/image" Target="../media/image9.jpg"/><Relationship Id="rId4" Type="http://schemas.openxmlformats.org/officeDocument/2006/relationships/image" Target="../media/image10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70935" y="0"/>
            <a:ext cx="566991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15"/>
              <a:t>Актуальность</a:t>
            </a:r>
            <a:r>
              <a:rPr dirty="0" sz="4400" spc="-105"/>
              <a:t> </a:t>
            </a:r>
            <a:r>
              <a:rPr dirty="0" sz="4400"/>
              <a:t>проекта</a:t>
            </a:r>
            <a:endParaRPr sz="44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2710" rIns="0" bIns="0" rtlCol="0" vert="horz">
            <a:spAutoFit/>
          </a:bodyPr>
          <a:lstStyle/>
          <a:p>
            <a:pPr algn="ctr" marL="13335" marR="5080" indent="-5080">
              <a:lnSpc>
                <a:spcPct val="80000"/>
              </a:lnSpc>
              <a:spcBef>
                <a:spcPts val="730"/>
              </a:spcBef>
            </a:pPr>
            <a:r>
              <a:rPr dirty="0" spc="-15"/>
              <a:t>Проблема </a:t>
            </a:r>
            <a:r>
              <a:rPr dirty="0" spc="-15" b="1">
                <a:latin typeface="Times New Roman"/>
                <a:cs typeface="Times New Roman"/>
              </a:rPr>
              <a:t>экологического </a:t>
            </a:r>
            <a:r>
              <a:rPr dirty="0" spc="5"/>
              <a:t>воспитания </a:t>
            </a:r>
            <a:r>
              <a:rPr dirty="0" spc="-20"/>
              <a:t>дошкольника </a:t>
            </a:r>
            <a:r>
              <a:rPr dirty="0" spc="5"/>
              <a:t>относится </a:t>
            </a:r>
            <a:r>
              <a:rPr dirty="0"/>
              <a:t>к </a:t>
            </a:r>
            <a:r>
              <a:rPr dirty="0" spc="-5"/>
              <a:t>числу </a:t>
            </a:r>
            <a:r>
              <a:rPr dirty="0"/>
              <a:t> </a:t>
            </a:r>
            <a:r>
              <a:rPr dirty="0" spc="-15"/>
              <a:t>коренных </a:t>
            </a:r>
            <a:r>
              <a:rPr dirty="0" spc="-10"/>
              <a:t>проблем </a:t>
            </a:r>
            <a:r>
              <a:rPr dirty="0"/>
              <a:t>теории </a:t>
            </a:r>
            <a:r>
              <a:rPr dirty="0" spc="5"/>
              <a:t>воспитания </a:t>
            </a:r>
            <a:r>
              <a:rPr dirty="0"/>
              <a:t>и </a:t>
            </a:r>
            <a:r>
              <a:rPr dirty="0" spc="-5"/>
              <a:t>имеет </a:t>
            </a:r>
            <a:r>
              <a:rPr dirty="0" spc="-5" b="1">
                <a:latin typeface="Times New Roman"/>
                <a:cs typeface="Times New Roman"/>
              </a:rPr>
              <a:t>первостепенное </a:t>
            </a:r>
            <a:r>
              <a:rPr dirty="0" spc="-15"/>
              <a:t>значение </a:t>
            </a:r>
            <a:r>
              <a:rPr dirty="0" spc="-640"/>
              <a:t> </a:t>
            </a:r>
            <a:r>
              <a:rPr dirty="0" spc="-5"/>
              <a:t>для </a:t>
            </a:r>
            <a:r>
              <a:rPr dirty="0"/>
              <a:t>воспитательной </a:t>
            </a:r>
            <a:r>
              <a:rPr dirty="0" spc="-10"/>
              <a:t>работы. </a:t>
            </a:r>
            <a:r>
              <a:rPr dirty="0" spc="10"/>
              <a:t>Все </a:t>
            </a:r>
            <a:r>
              <a:rPr dirty="0"/>
              <a:t>выдающиеся </a:t>
            </a:r>
            <a:r>
              <a:rPr dirty="0" spc="-5"/>
              <a:t>мыслители </a:t>
            </a:r>
            <a:r>
              <a:rPr dirty="0"/>
              <a:t>и </a:t>
            </a:r>
            <a:r>
              <a:rPr dirty="0" spc="-15"/>
              <a:t>педагоги </a:t>
            </a:r>
            <a:r>
              <a:rPr dirty="0" spc="-10"/>
              <a:t> прошлого</a:t>
            </a:r>
            <a:r>
              <a:rPr dirty="0" spc="-45"/>
              <a:t> </a:t>
            </a:r>
            <a:r>
              <a:rPr dirty="0" spc="-10"/>
              <a:t>придавали</a:t>
            </a:r>
            <a:r>
              <a:rPr dirty="0" spc="-20"/>
              <a:t> </a:t>
            </a:r>
            <a:r>
              <a:rPr dirty="0" spc="-5"/>
              <a:t>большое</a:t>
            </a:r>
            <a:r>
              <a:rPr dirty="0" spc="-20"/>
              <a:t> </a:t>
            </a:r>
            <a:r>
              <a:rPr dirty="0" spc="-15"/>
              <a:t>значение </a:t>
            </a:r>
            <a:r>
              <a:rPr dirty="0" spc="-10"/>
              <a:t>природе</a:t>
            </a:r>
            <a:r>
              <a:rPr dirty="0" spc="-50"/>
              <a:t> </a:t>
            </a:r>
            <a:r>
              <a:rPr dirty="0" spc="-15"/>
              <a:t>как</a:t>
            </a:r>
            <a:r>
              <a:rPr dirty="0" spc="-10"/>
              <a:t> </a:t>
            </a:r>
            <a:r>
              <a:rPr dirty="0" spc="-20"/>
              <a:t>средству</a:t>
            </a:r>
          </a:p>
          <a:p>
            <a:pPr algn="ctr" marL="1270">
              <a:lnSpc>
                <a:spcPts val="2185"/>
              </a:lnSpc>
            </a:pPr>
            <a:r>
              <a:rPr dirty="0" spc="5"/>
              <a:t>воспитания</a:t>
            </a:r>
            <a:r>
              <a:rPr dirty="0" spc="-35"/>
              <a:t> </a:t>
            </a:r>
            <a:r>
              <a:rPr dirty="0" b="1">
                <a:latin typeface="Times New Roman"/>
                <a:cs typeface="Times New Roman"/>
              </a:rPr>
              <a:t>детей</a:t>
            </a:r>
            <a:r>
              <a:rPr dirty="0" spc="-15" b="1">
                <a:latin typeface="Times New Roman"/>
                <a:cs typeface="Times New Roman"/>
              </a:rPr>
              <a:t> </a:t>
            </a:r>
            <a:r>
              <a:rPr dirty="0"/>
              <a:t>:</a:t>
            </a:r>
            <a:r>
              <a:rPr dirty="0" spc="-5"/>
              <a:t> </a:t>
            </a:r>
            <a:r>
              <a:rPr dirty="0"/>
              <a:t>Я.</a:t>
            </a:r>
            <a:r>
              <a:rPr dirty="0" spc="5"/>
              <a:t> </a:t>
            </a:r>
            <a:r>
              <a:rPr dirty="0"/>
              <a:t>А.</a:t>
            </a:r>
            <a:r>
              <a:rPr dirty="0" spc="-10"/>
              <a:t> </a:t>
            </a:r>
            <a:r>
              <a:rPr dirty="0" spc="-25"/>
              <a:t>Коменский</a:t>
            </a:r>
            <a:r>
              <a:rPr dirty="0" spc="-30"/>
              <a:t> </a:t>
            </a:r>
            <a:r>
              <a:rPr dirty="0" spc="-5"/>
              <a:t>видел</a:t>
            </a:r>
            <a:r>
              <a:rPr dirty="0" spc="5"/>
              <a:t> </a:t>
            </a:r>
            <a:r>
              <a:rPr dirty="0"/>
              <a:t>в</a:t>
            </a:r>
            <a:r>
              <a:rPr dirty="0" spc="5"/>
              <a:t> </a:t>
            </a:r>
            <a:r>
              <a:rPr dirty="0" spc="-10"/>
              <a:t>природе</a:t>
            </a:r>
            <a:r>
              <a:rPr dirty="0" spc="-40"/>
              <a:t> </a:t>
            </a:r>
            <a:r>
              <a:rPr dirty="0" spc="-15"/>
              <a:t>источник</a:t>
            </a:r>
            <a:r>
              <a:rPr dirty="0" spc="-20"/>
              <a:t> </a:t>
            </a:r>
            <a:r>
              <a:rPr dirty="0" spc="-5"/>
              <a:t>знаний,</a:t>
            </a:r>
          </a:p>
          <a:p>
            <a:pPr algn="ctr" marL="254635" marR="250825" indent="1270">
              <a:lnSpc>
                <a:spcPct val="80000"/>
              </a:lnSpc>
              <a:spcBef>
                <a:spcPts val="310"/>
              </a:spcBef>
            </a:pPr>
            <a:r>
              <a:rPr dirty="0" spc="-10"/>
              <a:t>средство </a:t>
            </a:r>
            <a:r>
              <a:rPr dirty="0" spc="-5"/>
              <a:t>для </a:t>
            </a:r>
            <a:r>
              <a:rPr dirty="0"/>
              <a:t>развития </a:t>
            </a:r>
            <a:r>
              <a:rPr dirty="0" spc="-5"/>
              <a:t>ума, </a:t>
            </a:r>
            <a:r>
              <a:rPr dirty="0"/>
              <a:t>чувств и </a:t>
            </a:r>
            <a:r>
              <a:rPr dirty="0" spc="-15"/>
              <a:t>воли. </a:t>
            </a:r>
            <a:r>
              <a:rPr dirty="0"/>
              <a:t>К. </a:t>
            </a:r>
            <a:r>
              <a:rPr dirty="0" spc="-5"/>
              <a:t>Д. </a:t>
            </a:r>
            <a:r>
              <a:rPr dirty="0" spc="-35"/>
              <a:t>Ушинский </a:t>
            </a:r>
            <a:r>
              <a:rPr dirty="0"/>
              <a:t>был </a:t>
            </a:r>
            <a:r>
              <a:rPr dirty="0" spc="-5"/>
              <a:t>за </a:t>
            </a:r>
            <a:r>
              <a:rPr dirty="0" spc="-15"/>
              <a:t>то, </a:t>
            </a:r>
            <a:r>
              <a:rPr dirty="0" spc="-10"/>
              <a:t> чтобы </a:t>
            </a:r>
            <a:r>
              <a:rPr dirty="0" spc="-5" i="1">
                <a:latin typeface="Times New Roman"/>
                <a:cs typeface="Times New Roman"/>
              </a:rPr>
              <a:t>«вести </a:t>
            </a:r>
            <a:r>
              <a:rPr dirty="0" spc="-15" b="1" i="1">
                <a:latin typeface="Times New Roman"/>
                <a:cs typeface="Times New Roman"/>
              </a:rPr>
              <a:t>детей </a:t>
            </a:r>
            <a:r>
              <a:rPr dirty="0" b="1" i="1">
                <a:latin typeface="Times New Roman"/>
                <a:cs typeface="Times New Roman"/>
              </a:rPr>
              <a:t>в </a:t>
            </a:r>
            <a:r>
              <a:rPr dirty="0" spc="-10" b="1" i="1">
                <a:latin typeface="Times New Roman"/>
                <a:cs typeface="Times New Roman"/>
              </a:rPr>
              <a:t>природу</a:t>
            </a:r>
            <a:r>
              <a:rPr dirty="0" spc="-10" i="1">
                <a:latin typeface="Times New Roman"/>
                <a:cs typeface="Times New Roman"/>
              </a:rPr>
              <a:t>»</a:t>
            </a:r>
            <a:r>
              <a:rPr dirty="0" spc="-10"/>
              <a:t>, чтобы сообщать </a:t>
            </a:r>
            <a:r>
              <a:rPr dirty="0" spc="-5"/>
              <a:t>им </a:t>
            </a:r>
            <a:r>
              <a:rPr dirty="0"/>
              <a:t>все </a:t>
            </a:r>
            <a:r>
              <a:rPr dirty="0" spc="5"/>
              <a:t>доступное </a:t>
            </a:r>
            <a:r>
              <a:rPr dirty="0"/>
              <a:t>и </a:t>
            </a:r>
            <a:r>
              <a:rPr dirty="0" spc="-635"/>
              <a:t> </a:t>
            </a:r>
            <a:r>
              <a:rPr dirty="0"/>
              <a:t>полезное </a:t>
            </a:r>
            <a:r>
              <a:rPr dirty="0" spc="-5"/>
              <a:t>для их </a:t>
            </a:r>
            <a:r>
              <a:rPr dirty="0" spc="-10"/>
              <a:t>умственного </a:t>
            </a:r>
            <a:r>
              <a:rPr dirty="0"/>
              <a:t>и </a:t>
            </a:r>
            <a:r>
              <a:rPr dirty="0" spc="-5"/>
              <a:t>словесного </a:t>
            </a:r>
            <a:r>
              <a:rPr dirty="0"/>
              <a:t>развития. В </a:t>
            </a:r>
            <a:r>
              <a:rPr dirty="0" spc="-5"/>
              <a:t>современных </a:t>
            </a:r>
            <a:r>
              <a:rPr dirty="0"/>
              <a:t> условиях, </a:t>
            </a:r>
            <a:r>
              <a:rPr dirty="0" spc="-55"/>
              <a:t>когда </a:t>
            </a:r>
            <a:r>
              <a:rPr dirty="0" spc="5"/>
              <a:t>сфера </a:t>
            </a:r>
            <a:r>
              <a:rPr dirty="0" spc="-5"/>
              <a:t>воспитательного </a:t>
            </a:r>
            <a:r>
              <a:rPr dirty="0" spc="-10"/>
              <a:t>воздействия </a:t>
            </a:r>
            <a:r>
              <a:rPr dirty="0" spc="-15"/>
              <a:t>значительно </a:t>
            </a:r>
            <a:r>
              <a:rPr dirty="0" spc="-10"/>
              <a:t> </a:t>
            </a:r>
            <a:r>
              <a:rPr dirty="0"/>
              <a:t>расширяется, </a:t>
            </a:r>
            <a:r>
              <a:rPr dirty="0" spc="-15"/>
              <a:t>проблема </a:t>
            </a:r>
            <a:r>
              <a:rPr dirty="0" spc="-15" b="1">
                <a:latin typeface="Times New Roman"/>
                <a:cs typeface="Times New Roman"/>
              </a:rPr>
              <a:t>экологического </a:t>
            </a:r>
            <a:r>
              <a:rPr dirty="0" spc="5"/>
              <a:t>воспитания </a:t>
            </a:r>
            <a:r>
              <a:rPr dirty="0" spc="-30"/>
              <a:t>дошкольников </a:t>
            </a:r>
            <a:r>
              <a:rPr dirty="0" spc="-25"/>
              <a:t> </a:t>
            </a:r>
            <a:r>
              <a:rPr dirty="0"/>
              <a:t>приобретает</a:t>
            </a:r>
            <a:r>
              <a:rPr dirty="0" spc="-5"/>
              <a:t> </a:t>
            </a:r>
            <a:r>
              <a:rPr dirty="0" spc="-10"/>
              <a:t>особую</a:t>
            </a:r>
            <a:r>
              <a:rPr dirty="0" spc="-5"/>
              <a:t> остроту</a:t>
            </a:r>
            <a:r>
              <a:rPr dirty="0" spc="-15"/>
              <a:t> </a:t>
            </a:r>
            <a:r>
              <a:rPr dirty="0"/>
              <a:t>и</a:t>
            </a:r>
            <a:r>
              <a:rPr dirty="0" spc="10"/>
              <a:t> </a:t>
            </a:r>
            <a:r>
              <a:rPr dirty="0" spc="-5"/>
              <a:t>актуальность.</a:t>
            </a:r>
            <a:r>
              <a:rPr dirty="0" spc="-40"/>
              <a:t> </a:t>
            </a:r>
            <a:r>
              <a:rPr dirty="0" spc="5"/>
              <a:t>Дети</a:t>
            </a:r>
            <a:r>
              <a:rPr dirty="0" spc="-10"/>
              <a:t> </a:t>
            </a:r>
            <a:r>
              <a:rPr dirty="0"/>
              <a:t>самостоятельно</a:t>
            </a:r>
            <a:r>
              <a:rPr dirty="0" spc="-15"/>
              <a:t> </a:t>
            </a:r>
            <a:r>
              <a:rPr dirty="0" spc="-5"/>
              <a:t>не</a:t>
            </a:r>
          </a:p>
          <a:p>
            <a:pPr algn="ctr" marL="194945" marR="189865">
              <a:lnSpc>
                <a:spcPct val="80000"/>
              </a:lnSpc>
            </a:pPr>
            <a:r>
              <a:rPr dirty="0" spc="5"/>
              <a:t>могут </a:t>
            </a:r>
            <a:r>
              <a:rPr dirty="0" spc="-15"/>
              <a:t>объяснить </a:t>
            </a:r>
            <a:r>
              <a:rPr dirty="0"/>
              <a:t>многие интересующие </a:t>
            </a:r>
            <a:r>
              <a:rPr dirty="0" spc="-5"/>
              <a:t>их </a:t>
            </a:r>
            <a:r>
              <a:rPr dirty="0" spc="-10"/>
              <a:t>явления природы, </a:t>
            </a:r>
            <a:r>
              <a:rPr dirty="0"/>
              <a:t>а </a:t>
            </a:r>
            <a:r>
              <a:rPr dirty="0" spc="-20"/>
              <a:t>потому </a:t>
            </a:r>
            <a:r>
              <a:rPr dirty="0" spc="-635"/>
              <a:t> </a:t>
            </a:r>
            <a:r>
              <a:rPr dirty="0" spc="-15"/>
              <a:t>это </a:t>
            </a:r>
            <a:r>
              <a:rPr dirty="0"/>
              <a:t>обязанность</a:t>
            </a:r>
            <a:r>
              <a:rPr dirty="0" spc="-45"/>
              <a:t> </a:t>
            </a:r>
            <a:r>
              <a:rPr dirty="0" spc="5"/>
              <a:t>взрослых.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33520" y="93979"/>
            <a:ext cx="516064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35"/>
              <a:t>Цель</a:t>
            </a:r>
            <a:r>
              <a:rPr dirty="0" spc="-10"/>
              <a:t> </a:t>
            </a:r>
            <a:r>
              <a:rPr dirty="0" spc="-5"/>
              <a:t>и</a:t>
            </a:r>
            <a:r>
              <a:rPr dirty="0" spc="-15"/>
              <a:t> задачи</a:t>
            </a:r>
            <a:r>
              <a:rPr dirty="0" spc="-5"/>
              <a:t> проекта: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37258" y="1857247"/>
            <a:ext cx="9147175" cy="39706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ts val="245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b="1">
                <a:solidFill>
                  <a:srgbClr val="111111"/>
                </a:solidFill>
                <a:latin typeface="Times New Roman"/>
                <a:cs typeface="Times New Roman"/>
              </a:rPr>
              <a:t>Цель</a:t>
            </a:r>
            <a:r>
              <a:rPr dirty="0" sz="2400" spc="-5" b="1">
                <a:solidFill>
                  <a:srgbClr val="111111"/>
                </a:solidFill>
                <a:latin typeface="Times New Roman"/>
                <a:cs typeface="Times New Roman"/>
              </a:rPr>
              <a:t> проекта</a:t>
            </a:r>
            <a:r>
              <a:rPr dirty="0" sz="2400" spc="25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: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111111"/>
                </a:solidFill>
                <a:latin typeface="Times New Roman"/>
                <a:cs typeface="Times New Roman"/>
              </a:rPr>
              <a:t>Создать</a:t>
            </a:r>
            <a:r>
              <a:rPr dirty="0" sz="24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условия</a:t>
            </a:r>
            <a:r>
              <a:rPr dirty="0" sz="24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для 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развития</a:t>
            </a: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познавательных</a:t>
            </a:r>
            <a:r>
              <a:rPr dirty="0" sz="2400" spc="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и</a:t>
            </a:r>
            <a:endParaRPr sz="2400">
              <a:latin typeface="Times New Roman"/>
              <a:cs typeface="Times New Roman"/>
            </a:endParaRPr>
          </a:p>
          <a:p>
            <a:pPr marL="240665" marR="1691005">
              <a:lnSpc>
                <a:spcPct val="70000"/>
              </a:lnSpc>
              <a:spcBef>
                <a:spcPts val="430"/>
              </a:spcBef>
            </a:pP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творческих </a:t>
            </a:r>
            <a:r>
              <a:rPr dirty="0" sz="2400" spc="10">
                <a:solidFill>
                  <a:srgbClr val="111111"/>
                </a:solidFill>
                <a:latin typeface="Times New Roman"/>
                <a:cs typeface="Times New Roman"/>
              </a:rPr>
              <a:t>способностей </a:t>
            </a:r>
            <a:r>
              <a:rPr dirty="0" sz="2400" b="1">
                <a:solidFill>
                  <a:srgbClr val="111111"/>
                </a:solidFill>
                <a:latin typeface="Times New Roman"/>
                <a:cs typeface="Times New Roman"/>
              </a:rPr>
              <a:t>детей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в </a:t>
            </a: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процессе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реализации </a:t>
            </a:r>
            <a:r>
              <a:rPr dirty="0" sz="2400" spc="-5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5">
                <a:solidFill>
                  <a:srgbClr val="111111"/>
                </a:solidFill>
                <a:latin typeface="Times New Roman"/>
                <a:cs typeface="Times New Roman"/>
              </a:rPr>
              <a:t>образовательного</a:t>
            </a: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111111"/>
                </a:solidFill>
                <a:latin typeface="Times New Roman"/>
                <a:cs typeface="Times New Roman"/>
              </a:rPr>
              <a:t>проекта</a:t>
            </a:r>
            <a:r>
              <a:rPr dirty="0" sz="2400" spc="25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25" i="1">
                <a:solidFill>
                  <a:srgbClr val="111111"/>
                </a:solidFill>
                <a:latin typeface="Times New Roman"/>
                <a:cs typeface="Times New Roman"/>
              </a:rPr>
              <a:t>«</a:t>
            </a:r>
            <a:r>
              <a:rPr dirty="0" sz="2400" spc="-25" b="1" i="1">
                <a:solidFill>
                  <a:srgbClr val="111111"/>
                </a:solidFill>
                <a:latin typeface="Times New Roman"/>
                <a:cs typeface="Times New Roman"/>
              </a:rPr>
              <a:t>Насекомые</a:t>
            </a:r>
            <a:r>
              <a:rPr dirty="0" sz="2400" spc="-10" b="1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5" b="1" i="1">
                <a:solidFill>
                  <a:srgbClr val="111111"/>
                </a:solidFill>
                <a:latin typeface="Times New Roman"/>
                <a:cs typeface="Times New Roman"/>
              </a:rPr>
              <a:t>вокруг</a:t>
            </a:r>
            <a:r>
              <a:rPr dirty="0" sz="2400" spc="15" b="1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b="1" i="1">
                <a:solidFill>
                  <a:srgbClr val="111111"/>
                </a:solidFill>
                <a:latin typeface="Times New Roman"/>
                <a:cs typeface="Times New Roman"/>
              </a:rPr>
              <a:t>нас</a:t>
            </a:r>
            <a:r>
              <a:rPr dirty="0" sz="2400" i="1">
                <a:solidFill>
                  <a:srgbClr val="111111"/>
                </a:solidFill>
                <a:latin typeface="Times New Roman"/>
                <a:cs typeface="Times New Roman"/>
              </a:rPr>
              <a:t>»</a:t>
            </a:r>
            <a:endParaRPr sz="2400">
              <a:latin typeface="Times New Roman"/>
              <a:cs typeface="Times New Roman"/>
            </a:endParaRPr>
          </a:p>
          <a:p>
            <a:pPr marL="4246245">
              <a:lnSpc>
                <a:spcPct val="100000"/>
              </a:lnSpc>
              <a:spcBef>
                <a:spcPts val="130"/>
              </a:spcBef>
            </a:pPr>
            <a:r>
              <a:rPr dirty="0" u="heavy" sz="2400" spc="-15" b="1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Задачи</a:t>
            </a:r>
            <a:r>
              <a:rPr dirty="0" sz="2400" spc="-15" b="1">
                <a:solidFill>
                  <a:srgbClr val="111111"/>
                </a:solidFill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 marL="240665" marR="400050" indent="-228600">
              <a:lnSpc>
                <a:spcPct val="70000"/>
              </a:lnSpc>
              <a:spcBef>
                <a:spcPts val="101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spc="-15">
                <a:solidFill>
                  <a:srgbClr val="111111"/>
                </a:solidFill>
                <a:latin typeface="Times New Roman"/>
                <a:cs typeface="Times New Roman"/>
              </a:rPr>
              <a:t>Формировать</a:t>
            </a:r>
            <a:r>
              <a:rPr dirty="0" sz="2400" spc="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реалистическое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представление</a:t>
            </a:r>
            <a:r>
              <a:rPr dirty="0" sz="2400" spc="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об</a:t>
            </a: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окружающей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 нас </a:t>
            </a:r>
            <a:r>
              <a:rPr dirty="0" sz="2400" spc="-5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5">
                <a:solidFill>
                  <a:srgbClr val="111111"/>
                </a:solidFill>
                <a:latin typeface="Times New Roman"/>
                <a:cs typeface="Times New Roman"/>
              </a:rPr>
              <a:t>природе,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желание</a:t>
            </a:r>
            <a:r>
              <a:rPr dirty="0" sz="2400" spc="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стать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111111"/>
                </a:solidFill>
                <a:latin typeface="Times New Roman"/>
                <a:cs typeface="Times New Roman"/>
              </a:rPr>
              <a:t>другом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5">
                <a:solidFill>
                  <a:srgbClr val="111111"/>
                </a:solidFill>
                <a:latin typeface="Times New Roman"/>
                <a:cs typeface="Times New Roman"/>
              </a:rPr>
              <a:t>природы,</a:t>
            </a: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5">
                <a:solidFill>
                  <a:srgbClr val="111111"/>
                </a:solidFill>
                <a:latin typeface="Times New Roman"/>
                <a:cs typeface="Times New Roman"/>
              </a:rPr>
              <a:t>беречь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и</a:t>
            </a:r>
            <a:r>
              <a:rPr dirty="0" sz="24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охранять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ее;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ts val="2450"/>
              </a:lnSpc>
              <a:spcBef>
                <a:spcPts val="13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spc="-15">
                <a:solidFill>
                  <a:srgbClr val="111111"/>
                </a:solidFill>
                <a:latin typeface="Times New Roman"/>
                <a:cs typeface="Times New Roman"/>
              </a:rPr>
              <a:t>Формировать</a:t>
            </a: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у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111111"/>
                </a:solidFill>
                <a:latin typeface="Times New Roman"/>
                <a:cs typeface="Times New Roman"/>
              </a:rPr>
              <a:t>детей</a:t>
            </a:r>
            <a:r>
              <a:rPr dirty="0" sz="2400" spc="-15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элементарные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представления</a:t>
            </a:r>
            <a:endParaRPr sz="2400">
              <a:latin typeface="Times New Roman"/>
              <a:cs typeface="Times New Roman"/>
            </a:endParaRPr>
          </a:p>
          <a:p>
            <a:pPr marL="240665">
              <a:lnSpc>
                <a:spcPts val="2020"/>
              </a:lnSpc>
            </a:pP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о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 b="1">
                <a:solidFill>
                  <a:srgbClr val="111111"/>
                </a:solidFill>
                <a:latin typeface="Times New Roman"/>
                <a:cs typeface="Times New Roman"/>
              </a:rPr>
              <a:t>насекомых</a:t>
            </a:r>
            <a:r>
              <a:rPr dirty="0" sz="2400" spc="25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(бабочка,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муравей,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жук,</a:t>
            </a:r>
            <a:r>
              <a:rPr dirty="0" sz="24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пчела,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кузнечик,</a:t>
            </a:r>
            <a:r>
              <a:rPr dirty="0" sz="24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их </a:t>
            </a: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строении,</a:t>
            </a:r>
            <a:endParaRPr sz="2400">
              <a:latin typeface="Times New Roman"/>
              <a:cs typeface="Times New Roman"/>
            </a:endParaRPr>
          </a:p>
          <a:p>
            <a:pPr marL="240665">
              <a:lnSpc>
                <a:spcPts val="2450"/>
              </a:lnSpc>
            </a:pPr>
            <a:r>
              <a:rPr dirty="0" sz="2400" spc="5">
                <a:solidFill>
                  <a:srgbClr val="111111"/>
                </a:solidFill>
                <a:latin typeface="Times New Roman"/>
                <a:cs typeface="Times New Roman"/>
              </a:rPr>
              <a:t>способах</a:t>
            </a:r>
            <a:r>
              <a:rPr dirty="0" sz="24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передвижения;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3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Воспитывать</a:t>
            </a:r>
            <a:r>
              <a:rPr dirty="0" sz="2400" spc="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бережное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отношение</a:t>
            </a:r>
            <a:r>
              <a:rPr dirty="0" sz="24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к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живому;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4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spc="-15">
                <a:solidFill>
                  <a:srgbClr val="111111"/>
                </a:solidFill>
                <a:latin typeface="Times New Roman"/>
                <a:cs typeface="Times New Roman"/>
              </a:rPr>
              <a:t>Развивать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 эмоциональную</a:t>
            </a:r>
            <a:r>
              <a:rPr dirty="0" sz="2400" spc="-3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111111"/>
                </a:solidFill>
                <a:latin typeface="Times New Roman"/>
                <a:cs typeface="Times New Roman"/>
              </a:rPr>
              <a:t>отзывчивость;</a:t>
            </a:r>
            <a:endParaRPr sz="24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3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spc="-15">
                <a:solidFill>
                  <a:srgbClr val="111111"/>
                </a:solidFill>
                <a:latin typeface="Times New Roman"/>
                <a:cs typeface="Times New Roman"/>
              </a:rPr>
              <a:t>Формировать</a:t>
            </a:r>
            <a:r>
              <a:rPr dirty="0" sz="2400" spc="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5">
                <a:solidFill>
                  <a:srgbClr val="111111"/>
                </a:solidFill>
                <a:latin typeface="Times New Roman"/>
                <a:cs typeface="Times New Roman"/>
              </a:rPr>
              <a:t>навыки</a:t>
            </a:r>
            <a:r>
              <a:rPr dirty="0" sz="2400" spc="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 spc="-20">
                <a:solidFill>
                  <a:srgbClr val="111111"/>
                </a:solidFill>
                <a:latin typeface="Times New Roman"/>
                <a:cs typeface="Times New Roman"/>
              </a:rPr>
              <a:t>исследовательской</a:t>
            </a:r>
            <a:r>
              <a:rPr dirty="0" sz="24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11111"/>
                </a:solidFill>
                <a:latin typeface="Times New Roman"/>
                <a:cs typeface="Times New Roman"/>
              </a:rPr>
              <a:t>деятельности.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90264" y="89661"/>
            <a:ext cx="406971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20"/>
              <a:t>Описание</a:t>
            </a:r>
            <a:r>
              <a:rPr dirty="0" spc="-50"/>
              <a:t> </a:t>
            </a:r>
            <a:r>
              <a:rPr dirty="0" spc="-5"/>
              <a:t>проекта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02766" y="1717509"/>
            <a:ext cx="9585960" cy="1945639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035050">
              <a:lnSpc>
                <a:spcPct val="100000"/>
              </a:lnSpc>
              <a:spcBef>
                <a:spcPts val="775"/>
              </a:spcBef>
            </a:pPr>
            <a:r>
              <a:rPr dirty="0" sz="2800" spc="-30">
                <a:solidFill>
                  <a:srgbClr val="111111"/>
                </a:solidFill>
                <a:latin typeface="Times New Roman"/>
                <a:cs typeface="Times New Roman"/>
              </a:rPr>
              <a:t>Тип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 b="1">
                <a:solidFill>
                  <a:srgbClr val="111111"/>
                </a:solidFill>
                <a:latin typeface="Times New Roman"/>
                <a:cs typeface="Times New Roman"/>
              </a:rPr>
              <a:t>проекта</a:t>
            </a:r>
            <a:r>
              <a:rPr dirty="0" sz="2800" spc="15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: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познавательно-исследовательский.</a:t>
            </a:r>
            <a:endParaRPr sz="2800">
              <a:latin typeface="Times New Roman"/>
              <a:cs typeface="Times New Roman"/>
            </a:endParaRPr>
          </a:p>
          <a:p>
            <a:pPr marL="1757680" indent="-229235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1757680" algn="l"/>
              </a:tabLst>
            </a:pP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Срок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111111"/>
                </a:solidFill>
                <a:latin typeface="Times New Roman"/>
                <a:cs typeface="Times New Roman"/>
              </a:rPr>
              <a:t>проекта</a:t>
            </a:r>
            <a:r>
              <a:rPr dirty="0" sz="2800" spc="25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: </a:t>
            </a:r>
            <a:r>
              <a:rPr dirty="0" sz="2800" spc="-20">
                <a:solidFill>
                  <a:srgbClr val="111111"/>
                </a:solidFill>
                <a:latin typeface="Times New Roman"/>
                <a:cs typeface="Times New Roman"/>
              </a:rPr>
              <a:t>краткосрочный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 i="1">
                <a:solidFill>
                  <a:srgbClr val="111111"/>
                </a:solidFill>
                <a:latin typeface="Times New Roman"/>
                <a:cs typeface="Times New Roman"/>
              </a:rPr>
              <a:t>(8</a:t>
            </a:r>
            <a:r>
              <a:rPr dirty="0" sz="2800" spc="1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25" i="1">
                <a:solidFill>
                  <a:srgbClr val="111111"/>
                </a:solidFill>
                <a:latin typeface="Times New Roman"/>
                <a:cs typeface="Times New Roman"/>
              </a:rPr>
              <a:t>недель)</a:t>
            </a:r>
            <a:endParaRPr sz="2800">
              <a:latin typeface="Times New Roman"/>
              <a:cs typeface="Times New Roman"/>
            </a:endParaRPr>
          </a:p>
          <a:p>
            <a:pPr marL="329565" indent="-317500">
              <a:lnSpc>
                <a:spcPts val="3190"/>
              </a:lnSpc>
              <a:spcBef>
                <a:spcPts val="660"/>
              </a:spcBef>
              <a:buFont typeface="Arial MT"/>
              <a:buChar char="•"/>
              <a:tabLst>
                <a:tab pos="329565" algn="l"/>
                <a:tab pos="330200" algn="l"/>
              </a:tabLst>
            </a:pP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Участники</a:t>
            </a:r>
            <a:r>
              <a:rPr dirty="0" sz="2800" spc="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 b="1">
                <a:solidFill>
                  <a:srgbClr val="111111"/>
                </a:solidFill>
                <a:latin typeface="Times New Roman"/>
                <a:cs typeface="Times New Roman"/>
              </a:rPr>
              <a:t>проекта</a:t>
            </a:r>
            <a:r>
              <a:rPr dirty="0" sz="2800" spc="15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: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воспитатель,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воспитанники</a:t>
            </a:r>
            <a:r>
              <a:rPr dirty="0" sz="2800" spc="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I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 b="1">
                <a:solidFill>
                  <a:srgbClr val="111111"/>
                </a:solidFill>
                <a:latin typeface="Times New Roman"/>
                <a:cs typeface="Times New Roman"/>
              </a:rPr>
              <a:t>младшей</a:t>
            </a:r>
            <a:endParaRPr sz="2800">
              <a:latin typeface="Times New Roman"/>
              <a:cs typeface="Times New Roman"/>
            </a:endParaRPr>
          </a:p>
          <a:p>
            <a:pPr marL="3235960">
              <a:lnSpc>
                <a:spcPts val="3190"/>
              </a:lnSpc>
            </a:pPr>
            <a:r>
              <a:rPr dirty="0" sz="2800" spc="-10" b="1">
                <a:solidFill>
                  <a:srgbClr val="111111"/>
                </a:solidFill>
                <a:latin typeface="Times New Roman"/>
                <a:cs typeface="Times New Roman"/>
              </a:rPr>
              <a:t>группы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,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их</a:t>
            </a:r>
            <a:r>
              <a:rPr dirty="0" sz="28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родители.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09113" y="105232"/>
            <a:ext cx="673544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5"/>
              <a:t>Предполагаемый</a:t>
            </a:r>
            <a:r>
              <a:rPr dirty="0" sz="4400" spc="-75"/>
              <a:t> </a:t>
            </a:r>
            <a:r>
              <a:rPr dirty="0" sz="4400" spc="-25"/>
              <a:t>результат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141272" y="1445767"/>
            <a:ext cx="10160000" cy="4034154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0665" marR="539115" indent="-228600">
              <a:lnSpc>
                <a:spcPts val="3020"/>
              </a:lnSpc>
              <a:spcBef>
                <a:spcPts val="480"/>
              </a:spcBef>
              <a:buClr>
                <a:srgbClr val="111111"/>
              </a:buClr>
              <a:buFont typeface="Arial MT"/>
              <a:buChar char="•"/>
              <a:tabLst>
                <a:tab pos="329565" algn="l"/>
                <a:tab pos="330200" algn="l"/>
              </a:tabLst>
            </a:pPr>
            <a:r>
              <a:rPr dirty="0"/>
              <a:t>	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дети</a:t>
            </a:r>
            <a:r>
              <a:rPr dirty="0" sz="2800" spc="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знают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и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называют</a:t>
            </a:r>
            <a:r>
              <a:rPr dirty="0" sz="2800" spc="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 b="1">
                <a:solidFill>
                  <a:srgbClr val="111111"/>
                </a:solidFill>
                <a:latin typeface="Times New Roman"/>
                <a:cs typeface="Times New Roman"/>
              </a:rPr>
              <a:t>насекомых</a:t>
            </a:r>
            <a:r>
              <a:rPr dirty="0" sz="2800" spc="20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0" i="1">
                <a:solidFill>
                  <a:srgbClr val="111111"/>
                </a:solidFill>
                <a:latin typeface="Times New Roman"/>
                <a:cs typeface="Times New Roman"/>
              </a:rPr>
              <a:t>(бабочка,</a:t>
            </a:r>
            <a:r>
              <a:rPr dirty="0" sz="2800" spc="4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0" i="1">
                <a:solidFill>
                  <a:srgbClr val="111111"/>
                </a:solidFill>
                <a:latin typeface="Times New Roman"/>
                <a:cs typeface="Times New Roman"/>
              </a:rPr>
              <a:t>муравей,</a:t>
            </a:r>
            <a:r>
              <a:rPr dirty="0" sz="2800" spc="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 i="1">
                <a:solidFill>
                  <a:srgbClr val="111111"/>
                </a:solidFill>
                <a:latin typeface="Times New Roman"/>
                <a:cs typeface="Times New Roman"/>
              </a:rPr>
              <a:t>пчела, </a:t>
            </a:r>
            <a:r>
              <a:rPr dirty="0" sz="2800" spc="-68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 i="1">
                <a:solidFill>
                  <a:srgbClr val="111111"/>
                </a:solidFill>
                <a:latin typeface="Times New Roman"/>
                <a:cs typeface="Times New Roman"/>
              </a:rPr>
              <a:t>кузнечик,</a:t>
            </a:r>
            <a:r>
              <a:rPr dirty="0" sz="2800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25" i="1">
                <a:solidFill>
                  <a:srgbClr val="111111"/>
                </a:solidFill>
                <a:latin typeface="Times New Roman"/>
                <a:cs typeface="Times New Roman"/>
              </a:rPr>
              <a:t>стрекоза,</a:t>
            </a:r>
            <a:r>
              <a:rPr dirty="0" sz="2800" spc="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0" i="1">
                <a:solidFill>
                  <a:srgbClr val="111111"/>
                </a:solidFill>
                <a:latin typeface="Times New Roman"/>
                <a:cs typeface="Times New Roman"/>
              </a:rPr>
              <a:t>божья</a:t>
            </a:r>
            <a:r>
              <a:rPr dirty="0" sz="2800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25" i="1">
                <a:solidFill>
                  <a:srgbClr val="111111"/>
                </a:solidFill>
                <a:latin typeface="Times New Roman"/>
                <a:cs typeface="Times New Roman"/>
              </a:rPr>
              <a:t>коровка,</a:t>
            </a:r>
            <a:r>
              <a:rPr dirty="0" sz="2800" spc="-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 i="1">
                <a:solidFill>
                  <a:srgbClr val="111111"/>
                </a:solidFill>
                <a:latin typeface="Times New Roman"/>
                <a:cs typeface="Times New Roman"/>
              </a:rPr>
              <a:t>муха)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;</a:t>
            </a:r>
            <a:endParaRPr sz="2800">
              <a:latin typeface="Times New Roman"/>
              <a:cs typeface="Times New Roman"/>
            </a:endParaRPr>
          </a:p>
          <a:p>
            <a:pPr marL="240665" marR="477520" indent="-228600">
              <a:lnSpc>
                <a:spcPct val="90000"/>
              </a:lnSpc>
              <a:spcBef>
                <a:spcPts val="96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имеют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простейшие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представления</a:t>
            </a:r>
            <a:r>
              <a:rPr dirty="0" sz="2800" spc="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о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0">
                <a:solidFill>
                  <a:srgbClr val="111111"/>
                </a:solidFill>
                <a:latin typeface="Times New Roman"/>
                <a:cs typeface="Times New Roman"/>
              </a:rPr>
              <a:t>некоторых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особенностях 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20">
                <a:solidFill>
                  <a:srgbClr val="111111"/>
                </a:solidFill>
                <a:latin typeface="Times New Roman"/>
                <a:cs typeface="Times New Roman"/>
              </a:rPr>
              <a:t>внешнего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вида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(форма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 тела,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20">
                <a:solidFill>
                  <a:srgbClr val="111111"/>
                </a:solidFill>
                <a:latin typeface="Times New Roman"/>
                <a:cs typeface="Times New Roman"/>
              </a:rPr>
              <a:t>количество</a:t>
            </a:r>
            <a:r>
              <a:rPr dirty="0" sz="2800" spc="3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80">
                <a:solidFill>
                  <a:srgbClr val="111111"/>
                </a:solidFill>
                <a:latin typeface="Times New Roman"/>
                <a:cs typeface="Times New Roman"/>
              </a:rPr>
              <a:t>ног,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наличие</a:t>
            </a:r>
            <a:r>
              <a:rPr dirty="0" sz="2800" spc="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крыльев, </a:t>
            </a:r>
            <a:r>
              <a:rPr dirty="0" sz="2800" spc="-6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способах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 передвижения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0">
                <a:solidFill>
                  <a:srgbClr val="111111"/>
                </a:solidFill>
                <a:latin typeface="Times New Roman"/>
                <a:cs typeface="Times New Roman"/>
              </a:rPr>
              <a:t>(прыгает,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5">
                <a:solidFill>
                  <a:srgbClr val="111111"/>
                </a:solidFill>
                <a:latin typeface="Times New Roman"/>
                <a:cs typeface="Times New Roman"/>
              </a:rPr>
              <a:t>летает,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40">
                <a:solidFill>
                  <a:srgbClr val="111111"/>
                </a:solidFill>
                <a:latin typeface="Times New Roman"/>
                <a:cs typeface="Times New Roman"/>
              </a:rPr>
              <a:t>бегает,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издаваемых 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0">
                <a:solidFill>
                  <a:srgbClr val="111111"/>
                </a:solidFill>
                <a:latin typeface="Times New Roman"/>
                <a:cs typeface="Times New Roman"/>
              </a:rPr>
              <a:t>звуках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5">
                <a:solidFill>
                  <a:srgbClr val="111111"/>
                </a:solidFill>
                <a:latin typeface="Times New Roman"/>
                <a:cs typeface="Times New Roman"/>
              </a:rPr>
              <a:t>(жужжит,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45">
                <a:solidFill>
                  <a:srgbClr val="111111"/>
                </a:solidFill>
                <a:latin typeface="Times New Roman"/>
                <a:cs typeface="Times New Roman"/>
              </a:rPr>
              <a:t>стрекочет,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0">
                <a:solidFill>
                  <a:srgbClr val="111111"/>
                </a:solidFill>
                <a:latin typeface="Times New Roman"/>
                <a:cs typeface="Times New Roman"/>
              </a:rPr>
              <a:t>где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и </a:t>
            </a:r>
            <a:r>
              <a:rPr dirty="0" sz="2800" spc="-20">
                <a:solidFill>
                  <a:srgbClr val="111111"/>
                </a:solidFill>
                <a:latin typeface="Times New Roman"/>
                <a:cs typeface="Times New Roman"/>
              </a:rPr>
              <a:t>как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зимуют</a:t>
            </a:r>
            <a:r>
              <a:rPr dirty="0" sz="2800" spc="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0" b="1">
                <a:solidFill>
                  <a:srgbClr val="111111"/>
                </a:solidFill>
                <a:latin typeface="Times New Roman"/>
                <a:cs typeface="Times New Roman"/>
              </a:rPr>
              <a:t>насекомые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;</a:t>
            </a:r>
            <a:endParaRPr sz="2800">
              <a:latin typeface="Times New Roman"/>
              <a:cs typeface="Times New Roman"/>
            </a:endParaRPr>
          </a:p>
          <a:p>
            <a:pPr marL="240665" indent="-228600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знают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 о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пользе или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вреде,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40">
                <a:solidFill>
                  <a:srgbClr val="111111"/>
                </a:solidFill>
                <a:latin typeface="Times New Roman"/>
                <a:cs typeface="Times New Roman"/>
              </a:rPr>
              <a:t>которую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приносят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5">
                <a:solidFill>
                  <a:srgbClr val="111111"/>
                </a:solidFill>
                <a:latin typeface="Times New Roman"/>
                <a:cs typeface="Times New Roman"/>
              </a:rPr>
              <a:t>людям</a:t>
            </a:r>
            <a:r>
              <a:rPr dirty="0" sz="28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и</a:t>
            </a:r>
            <a:r>
              <a:rPr dirty="0" sz="2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растениям;</a:t>
            </a:r>
            <a:endParaRPr sz="2800">
              <a:latin typeface="Times New Roman"/>
              <a:cs typeface="Times New Roman"/>
            </a:endParaRPr>
          </a:p>
          <a:p>
            <a:pPr marL="329565" indent="-3175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329565" algn="l"/>
                <a:tab pos="330200" algn="l"/>
              </a:tabLst>
            </a:pPr>
            <a:r>
              <a:rPr dirty="0" sz="2800" spc="-30">
                <a:solidFill>
                  <a:srgbClr val="111111"/>
                </a:solidFill>
                <a:latin typeface="Times New Roman"/>
                <a:cs typeface="Times New Roman"/>
              </a:rPr>
              <a:t>находят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35">
                <a:solidFill>
                  <a:srgbClr val="111111"/>
                </a:solidFill>
                <a:latin typeface="Times New Roman"/>
                <a:cs typeface="Times New Roman"/>
              </a:rPr>
              <a:t>сходства</a:t>
            </a:r>
            <a:r>
              <a:rPr dirty="0" sz="28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и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различия;</a:t>
            </a:r>
            <a:endParaRPr sz="2800">
              <a:latin typeface="Times New Roman"/>
              <a:cs typeface="Times New Roman"/>
            </a:endParaRPr>
          </a:p>
          <a:p>
            <a:pPr marL="240665" indent="-228600">
              <a:lnSpc>
                <a:spcPct val="100000"/>
              </a:lnSpc>
              <a:spcBef>
                <a:spcPts val="67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20">
                <a:solidFill>
                  <a:srgbClr val="111111"/>
                </a:solidFill>
                <a:latin typeface="Times New Roman"/>
                <a:cs typeface="Times New Roman"/>
              </a:rPr>
              <a:t>владеют</a:t>
            </a:r>
            <a:r>
              <a:rPr dirty="0" sz="28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обобщающим</a:t>
            </a:r>
            <a:r>
              <a:rPr dirty="0" sz="2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5">
                <a:solidFill>
                  <a:srgbClr val="111111"/>
                </a:solidFill>
                <a:latin typeface="Times New Roman"/>
                <a:cs typeface="Times New Roman"/>
              </a:rPr>
              <a:t>понятием</a:t>
            </a:r>
            <a:r>
              <a:rPr dirty="0" sz="2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800" spc="-25" i="1">
                <a:solidFill>
                  <a:srgbClr val="111111"/>
                </a:solidFill>
                <a:latin typeface="Times New Roman"/>
                <a:cs typeface="Times New Roman"/>
              </a:rPr>
              <a:t>«</a:t>
            </a:r>
            <a:r>
              <a:rPr dirty="0" sz="2800" spc="-25" b="1" i="1">
                <a:solidFill>
                  <a:srgbClr val="111111"/>
                </a:solidFill>
                <a:latin typeface="Times New Roman"/>
                <a:cs typeface="Times New Roman"/>
              </a:rPr>
              <a:t>насекомые</a:t>
            </a:r>
            <a:r>
              <a:rPr dirty="0" sz="2800" spc="-25" i="1">
                <a:solidFill>
                  <a:srgbClr val="111111"/>
                </a:solidFill>
                <a:latin typeface="Times New Roman"/>
                <a:cs typeface="Times New Roman"/>
              </a:rPr>
              <a:t>»</a:t>
            </a:r>
            <a:r>
              <a:rPr dirty="0" sz="2800" spc="-25">
                <a:solidFill>
                  <a:srgbClr val="111111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96920" y="0"/>
            <a:ext cx="6598284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/>
              <a:t>Этапы</a:t>
            </a:r>
            <a:r>
              <a:rPr dirty="0" spc="-5"/>
              <a:t> </a:t>
            </a:r>
            <a:r>
              <a:rPr dirty="0" spc="-10"/>
              <a:t>работы</a:t>
            </a:r>
            <a:r>
              <a:rPr dirty="0"/>
              <a:t> </a:t>
            </a:r>
            <a:r>
              <a:rPr dirty="0" spc="-5"/>
              <a:t>над</a:t>
            </a:r>
            <a:r>
              <a:rPr dirty="0" spc="-10"/>
              <a:t> </a:t>
            </a:r>
            <a:r>
              <a:rPr dirty="0" spc="-30"/>
              <a:t>проектом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939" y="764356"/>
            <a:ext cx="10188575" cy="5091430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3756025">
              <a:lnSpc>
                <a:spcPct val="100000"/>
              </a:lnSpc>
              <a:spcBef>
                <a:spcPts val="380"/>
              </a:spcBef>
            </a:pP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1.</a:t>
            </a:r>
            <a:r>
              <a:rPr dirty="0" sz="20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Подготовительный</a:t>
            </a:r>
            <a:r>
              <a:rPr dirty="0" sz="2000" spc="-3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этап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-Разработка</a:t>
            </a:r>
            <a:r>
              <a:rPr dirty="0" sz="2000" spc="-4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111111"/>
                </a:solidFill>
                <a:latin typeface="Times New Roman"/>
                <a:cs typeface="Times New Roman"/>
              </a:rPr>
              <a:t>проекта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;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90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-подбор</a:t>
            </a:r>
            <a:r>
              <a:rPr dirty="0" sz="2000" spc="-3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литературных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произведений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 о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 b="1">
                <a:solidFill>
                  <a:srgbClr val="111111"/>
                </a:solidFill>
                <a:latin typeface="Times New Roman"/>
                <a:cs typeface="Times New Roman"/>
              </a:rPr>
              <a:t>насекомых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;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-подбор</a:t>
            </a:r>
            <a:r>
              <a:rPr dirty="0" sz="2000" spc="-3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методической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литературы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и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иллюстрированного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материала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по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теме;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-подбор</a:t>
            </a:r>
            <a:r>
              <a:rPr dirty="0" sz="20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материалов,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игрушек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и</a:t>
            </a:r>
            <a:r>
              <a:rPr dirty="0" sz="20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атрибутов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для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игровой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деятельности;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85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-подбор</a:t>
            </a:r>
            <a:r>
              <a:rPr dirty="0" sz="2000" spc="-4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музыкальных</a:t>
            </a:r>
            <a:r>
              <a:rPr dirty="0" sz="2000" spc="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произведений по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теме;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-составление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 плана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основного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 этапа;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-определение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целей</a:t>
            </a:r>
            <a:r>
              <a:rPr dirty="0" sz="20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и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задач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 b="1">
                <a:solidFill>
                  <a:srgbClr val="111111"/>
                </a:solidFill>
                <a:latin typeface="Times New Roman"/>
                <a:cs typeface="Times New Roman"/>
              </a:rPr>
              <a:t>проектной</a:t>
            </a:r>
            <a:r>
              <a:rPr dirty="0" sz="2000" spc="-10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 b="1">
                <a:solidFill>
                  <a:srgbClr val="111111"/>
                </a:solidFill>
                <a:latin typeface="Times New Roman"/>
                <a:cs typeface="Times New Roman"/>
              </a:rPr>
              <a:t>деятельности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4243705">
              <a:lnSpc>
                <a:spcPct val="100000"/>
              </a:lnSpc>
              <a:spcBef>
                <a:spcPts val="290"/>
              </a:spcBef>
            </a:pP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2.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Основной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этап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Работа</a:t>
            </a:r>
            <a:r>
              <a:rPr dirty="0" sz="2000" spc="-4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с</a:t>
            </a:r>
            <a:r>
              <a:rPr dirty="0" sz="20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детьми;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ts val="2039"/>
              </a:lnSpc>
              <a:spcBef>
                <a:spcPts val="275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Работа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с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родителями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(привлечение</a:t>
            </a:r>
            <a:r>
              <a:rPr dirty="0" sz="20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родителей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в</a:t>
            </a:r>
            <a:r>
              <a:rPr dirty="0" sz="20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изготовление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поделок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на</a:t>
            </a:r>
            <a:r>
              <a:rPr dirty="0" sz="20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участке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 на</a:t>
            </a:r>
            <a:endParaRPr sz="2000">
              <a:latin typeface="Times New Roman"/>
              <a:cs typeface="Times New Roman"/>
            </a:endParaRPr>
          </a:p>
          <a:p>
            <a:pPr marL="241300">
              <a:lnSpc>
                <a:spcPts val="1680"/>
              </a:lnSpc>
            </a:pP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тему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5" i="1">
                <a:solidFill>
                  <a:srgbClr val="111111"/>
                </a:solidFill>
                <a:latin typeface="Times New Roman"/>
                <a:cs typeface="Times New Roman"/>
              </a:rPr>
              <a:t>«</a:t>
            </a:r>
            <a:r>
              <a:rPr dirty="0" sz="2000" spc="-15" b="1" i="1">
                <a:solidFill>
                  <a:srgbClr val="111111"/>
                </a:solidFill>
                <a:latin typeface="Times New Roman"/>
                <a:cs typeface="Times New Roman"/>
              </a:rPr>
              <a:t>Насекомые</a:t>
            </a:r>
            <a:r>
              <a:rPr dirty="0" sz="2000" spc="-15" i="1">
                <a:solidFill>
                  <a:srgbClr val="111111"/>
                </a:solidFill>
                <a:latin typeface="Times New Roman"/>
                <a:cs typeface="Times New Roman"/>
              </a:rPr>
              <a:t>»</a:t>
            </a:r>
            <a:r>
              <a:rPr dirty="0" sz="2000" spc="-3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 i="1">
                <a:solidFill>
                  <a:srgbClr val="111111"/>
                </a:solidFill>
                <a:latin typeface="Times New Roman"/>
                <a:cs typeface="Times New Roman"/>
              </a:rPr>
              <a:t>(бабочки,</a:t>
            </a:r>
            <a:r>
              <a:rPr dirty="0" sz="2000" spc="-2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 i="1">
                <a:solidFill>
                  <a:srgbClr val="111111"/>
                </a:solidFill>
                <a:latin typeface="Times New Roman"/>
                <a:cs typeface="Times New Roman"/>
              </a:rPr>
              <a:t>пчелы,</a:t>
            </a:r>
            <a:r>
              <a:rPr dirty="0" sz="2000" spc="-2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i="1">
                <a:solidFill>
                  <a:srgbClr val="111111"/>
                </a:solidFill>
                <a:latin typeface="Times New Roman"/>
                <a:cs typeface="Times New Roman"/>
              </a:rPr>
              <a:t>осы;</a:t>
            </a:r>
            <a:r>
              <a:rPr dirty="0" sz="2000" spc="-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привлечение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родителей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в</a:t>
            </a:r>
            <a:r>
              <a:rPr dirty="0" sz="2000" spc="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изготовлении</a:t>
            </a:r>
            <a:r>
              <a:rPr dirty="0" sz="2000" spc="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поделок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 и</a:t>
            </a:r>
            <a:endParaRPr sz="2000">
              <a:latin typeface="Times New Roman"/>
              <a:cs typeface="Times New Roman"/>
            </a:endParaRPr>
          </a:p>
          <a:p>
            <a:pPr marL="241300" marR="2103120">
              <a:lnSpc>
                <a:spcPct val="70000"/>
              </a:lnSpc>
              <a:spcBef>
                <a:spcPts val="360"/>
              </a:spcBef>
            </a:pP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аппликаций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для выставки совместно с детьми; 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родительскому 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комитету </a:t>
            </a:r>
            <a:r>
              <a:rPr dirty="0" sz="2000" spc="-484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обеспечить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 b="1">
                <a:solidFill>
                  <a:srgbClr val="111111"/>
                </a:solidFill>
                <a:latin typeface="Times New Roman"/>
                <a:cs typeface="Times New Roman"/>
              </a:rPr>
              <a:t>группу</a:t>
            </a:r>
            <a:r>
              <a:rPr dirty="0" sz="2000" spc="-15" b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художественной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литературой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по</a:t>
            </a:r>
            <a:r>
              <a:rPr dirty="0" sz="20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теме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5" i="1">
                <a:solidFill>
                  <a:srgbClr val="111111"/>
                </a:solidFill>
                <a:latin typeface="Times New Roman"/>
                <a:cs typeface="Times New Roman"/>
              </a:rPr>
              <a:t>«</a:t>
            </a:r>
            <a:r>
              <a:rPr dirty="0" sz="2000" spc="-15" b="1" i="1">
                <a:solidFill>
                  <a:srgbClr val="111111"/>
                </a:solidFill>
                <a:latin typeface="Times New Roman"/>
                <a:cs typeface="Times New Roman"/>
              </a:rPr>
              <a:t>Насекомые</a:t>
            </a:r>
            <a:r>
              <a:rPr dirty="0" sz="2000" spc="-15" i="1">
                <a:solidFill>
                  <a:srgbClr val="111111"/>
                </a:solidFill>
                <a:latin typeface="Times New Roman"/>
                <a:cs typeface="Times New Roman"/>
              </a:rPr>
              <a:t>»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4129404">
              <a:lnSpc>
                <a:spcPct val="100000"/>
              </a:lnSpc>
              <a:spcBef>
                <a:spcPts val="290"/>
              </a:spcBef>
            </a:pP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3.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Заключительный</a:t>
            </a:r>
            <a:endParaRPr sz="20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241300" algn="l"/>
                <a:tab pos="241935" algn="l"/>
              </a:tabLst>
            </a:pP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Оформление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выставки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детских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30">
                <a:solidFill>
                  <a:srgbClr val="111111"/>
                </a:solidFill>
                <a:latin typeface="Times New Roman"/>
                <a:cs typeface="Times New Roman"/>
              </a:rPr>
              <a:t>работ.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" y="0"/>
            <a:ext cx="12166092" cy="68579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25"/>
              <a:t>Реализация</a:t>
            </a:r>
            <a:r>
              <a:rPr dirty="0" spc="-35"/>
              <a:t> </a:t>
            </a:r>
            <a:r>
              <a:rPr dirty="0" spc="-5"/>
              <a:t>проекта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46366" y="5864758"/>
            <a:ext cx="2463165" cy="466725"/>
          </a:xfrm>
          <a:prstGeom prst="rect">
            <a:avLst/>
          </a:prstGeom>
        </p:spPr>
        <p:txBody>
          <a:bodyPr wrap="square" lIns="0" tIns="90805" rIns="0" bIns="0" rtlCol="0" vert="horz">
            <a:spAutoFit/>
          </a:bodyPr>
          <a:lstStyle/>
          <a:p>
            <a:pPr marL="386080" marR="5080" indent="-374015">
              <a:lnSpc>
                <a:spcPct val="70000"/>
              </a:lnSpc>
              <a:spcBef>
                <a:spcPts val="715"/>
              </a:spcBef>
            </a:pPr>
            <a:r>
              <a:rPr dirty="0" sz="1700" spc="-15">
                <a:latin typeface="Times New Roman"/>
                <a:cs typeface="Times New Roman"/>
              </a:rPr>
              <a:t>Наблюдение</a:t>
            </a:r>
            <a:r>
              <a:rPr dirty="0" sz="1700" spc="-55">
                <a:latin typeface="Times New Roman"/>
                <a:cs typeface="Times New Roman"/>
              </a:rPr>
              <a:t> </a:t>
            </a:r>
            <a:r>
              <a:rPr dirty="0" sz="1700" spc="-5">
                <a:latin typeface="Times New Roman"/>
                <a:cs typeface="Times New Roman"/>
              </a:rPr>
              <a:t>за</a:t>
            </a:r>
            <a:r>
              <a:rPr dirty="0" sz="1700" spc="-30">
                <a:latin typeface="Times New Roman"/>
                <a:cs typeface="Times New Roman"/>
              </a:rPr>
              <a:t> </a:t>
            </a:r>
            <a:r>
              <a:rPr dirty="0" sz="1700">
                <a:latin typeface="Times New Roman"/>
                <a:cs typeface="Times New Roman"/>
              </a:rPr>
              <a:t>муравьями </a:t>
            </a:r>
            <a:r>
              <a:rPr dirty="0" sz="1700" spc="-409">
                <a:latin typeface="Times New Roman"/>
                <a:cs typeface="Times New Roman"/>
              </a:rPr>
              <a:t> </a:t>
            </a:r>
            <a:r>
              <a:rPr dirty="0" sz="1700" spc="-5">
                <a:latin typeface="Times New Roman"/>
                <a:cs typeface="Times New Roman"/>
              </a:rPr>
              <a:t>на</a:t>
            </a:r>
            <a:r>
              <a:rPr dirty="0" sz="1700" spc="-20">
                <a:latin typeface="Times New Roman"/>
                <a:cs typeface="Times New Roman"/>
              </a:rPr>
              <a:t> </a:t>
            </a:r>
            <a:r>
              <a:rPr dirty="0" sz="1700" spc="-10">
                <a:latin typeface="Times New Roman"/>
                <a:cs typeface="Times New Roman"/>
              </a:rPr>
              <a:t>участке</a:t>
            </a:r>
            <a:r>
              <a:rPr dirty="0" sz="1700" spc="-35">
                <a:latin typeface="Times New Roman"/>
                <a:cs typeface="Times New Roman"/>
              </a:rPr>
              <a:t> </a:t>
            </a:r>
            <a:r>
              <a:rPr dirty="0" sz="1700" spc="-5">
                <a:latin typeface="Times New Roman"/>
                <a:cs typeface="Times New Roman"/>
              </a:rPr>
              <a:t>группы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58002" y="877646"/>
            <a:ext cx="6166485" cy="19469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Рассматривание</a:t>
            </a:r>
            <a:r>
              <a:rPr dirty="0" sz="18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иллюстраций</a:t>
            </a:r>
            <a:r>
              <a:rPr dirty="0" sz="18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с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 изображением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муравьёв,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просмотр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фильма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о жизни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муравейника </a:t>
            </a:r>
            <a:r>
              <a:rPr dirty="0" sz="1800" spc="-15" i="1">
                <a:solidFill>
                  <a:srgbClr val="111111"/>
                </a:solidFill>
                <a:latin typeface="Times New Roman"/>
                <a:cs typeface="Times New Roman"/>
              </a:rPr>
              <a:t>«Чем </a:t>
            </a:r>
            <a:r>
              <a:rPr dirty="0" sz="1800" spc="-10" i="1">
                <a:solidFill>
                  <a:srgbClr val="111111"/>
                </a:solidFill>
                <a:latin typeface="Times New Roman"/>
                <a:cs typeface="Times New Roman"/>
              </a:rPr>
              <a:t>полезны 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муравьи </a:t>
            </a:r>
            <a:r>
              <a:rPr dirty="0" sz="1800" spc="-434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i="1">
                <a:solidFill>
                  <a:srgbClr val="111111"/>
                </a:solidFill>
                <a:latin typeface="Times New Roman"/>
                <a:cs typeface="Times New Roman"/>
              </a:rPr>
              <a:t>для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 леса»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-20">
                <a:solidFill>
                  <a:srgbClr val="111111"/>
                </a:solidFill>
                <a:latin typeface="Times New Roman"/>
                <a:cs typeface="Times New Roman"/>
              </a:rPr>
              <a:t>Наблюдение</a:t>
            </a:r>
            <a:r>
              <a:rPr dirty="0" sz="1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за</a:t>
            </a:r>
            <a:r>
              <a:rPr dirty="0" sz="18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жизнью</a:t>
            </a:r>
            <a:r>
              <a:rPr dirty="0" sz="1800" spc="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муравьёв</a:t>
            </a:r>
            <a:r>
              <a:rPr dirty="0" sz="18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на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участке</a:t>
            </a:r>
            <a:r>
              <a:rPr dirty="0" sz="18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111111"/>
                </a:solidFill>
                <a:latin typeface="Times New Roman"/>
                <a:cs typeface="Times New Roman"/>
              </a:rPr>
              <a:t>группы</a:t>
            </a: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,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 беседа</a:t>
            </a:r>
            <a:r>
              <a:rPr dirty="0" sz="18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о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роли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муравьёв</a:t>
            </a:r>
            <a:r>
              <a:rPr dirty="0" sz="1800" spc="-4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в</a:t>
            </a: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 природе;</a:t>
            </a:r>
            <a:endParaRPr sz="1800">
              <a:latin typeface="Times New Roman"/>
              <a:cs typeface="Times New Roman"/>
            </a:endParaRPr>
          </a:p>
          <a:p>
            <a:pPr marL="12700" marR="19685">
              <a:lnSpc>
                <a:spcPct val="100000"/>
              </a:lnSpc>
            </a:pP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Просмотр</a:t>
            </a: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м/ф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i="1">
                <a:solidFill>
                  <a:srgbClr val="111111"/>
                </a:solidFill>
                <a:latin typeface="Times New Roman"/>
                <a:cs typeface="Times New Roman"/>
              </a:rPr>
              <a:t>«Как</a:t>
            </a:r>
            <a:r>
              <a:rPr dirty="0" sz="1800" spc="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муравей</a:t>
            </a:r>
            <a:r>
              <a:rPr dirty="0" sz="1800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20" i="1">
                <a:solidFill>
                  <a:srgbClr val="111111"/>
                </a:solidFill>
                <a:latin typeface="Times New Roman"/>
                <a:cs typeface="Times New Roman"/>
              </a:rPr>
              <a:t>домой</a:t>
            </a:r>
            <a:r>
              <a:rPr dirty="0" sz="1800" spc="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спешил»</a:t>
            </a:r>
            <a:r>
              <a:rPr dirty="0" sz="1800" spc="1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(по</a:t>
            </a:r>
            <a:r>
              <a:rPr dirty="0" sz="1800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10" i="1">
                <a:solidFill>
                  <a:srgbClr val="111111"/>
                </a:solidFill>
                <a:latin typeface="Times New Roman"/>
                <a:cs typeface="Times New Roman"/>
              </a:rPr>
              <a:t>сказе</a:t>
            </a:r>
            <a:r>
              <a:rPr dirty="0" sz="1800" spc="-15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Бианки)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; </a:t>
            </a:r>
            <a:r>
              <a:rPr dirty="0" sz="1800" spc="-434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111111"/>
                </a:solidFill>
                <a:latin typeface="Times New Roman"/>
                <a:cs typeface="Times New Roman"/>
              </a:rPr>
              <a:t>Беседа</a:t>
            </a:r>
            <a:r>
              <a:rPr dirty="0" sz="18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по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просмотренному</a:t>
            </a:r>
            <a:r>
              <a:rPr dirty="0" sz="18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м/ф.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27659" y="940308"/>
            <a:ext cx="11326495" cy="5771515"/>
            <a:chOff x="327659" y="940308"/>
            <a:chExt cx="11326495" cy="577151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89092" y="2990087"/>
              <a:ext cx="5964936" cy="291693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7659" y="940308"/>
              <a:ext cx="3648455" cy="273710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7659" y="3976115"/>
              <a:ext cx="3648455" cy="2735580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1008989" y="3669538"/>
            <a:ext cx="197675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10">
                <a:latin typeface="Times New Roman"/>
                <a:cs typeface="Times New Roman"/>
              </a:rPr>
              <a:t>Аппликация</a:t>
            </a:r>
            <a:r>
              <a:rPr dirty="0" sz="1500" spc="-35">
                <a:latin typeface="Times New Roman"/>
                <a:cs typeface="Times New Roman"/>
              </a:rPr>
              <a:t> </a:t>
            </a:r>
            <a:r>
              <a:rPr dirty="0" sz="1500" spc="-15">
                <a:latin typeface="Times New Roman"/>
                <a:cs typeface="Times New Roman"/>
              </a:rPr>
              <a:t>«Муравей»</a:t>
            </a:r>
            <a:endParaRPr sz="1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03746" y="434416"/>
            <a:ext cx="5763895" cy="167258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Рассматривание</a:t>
            </a:r>
            <a:r>
              <a:rPr dirty="0" sz="18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иллюстраций</a:t>
            </a:r>
            <a:r>
              <a:rPr dirty="0" sz="18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с</a:t>
            </a: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изображением </a:t>
            </a: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бабочек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и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800" spc="5">
                <a:solidFill>
                  <a:srgbClr val="111111"/>
                </a:solidFill>
                <a:latin typeface="Times New Roman"/>
                <a:cs typeface="Times New Roman"/>
              </a:rPr>
              <a:t>гусениц,</a:t>
            </a:r>
            <a:r>
              <a:rPr dirty="0" sz="1800" spc="-5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5">
                <a:solidFill>
                  <a:srgbClr val="111111"/>
                </a:solidFill>
                <a:latin typeface="Times New Roman"/>
                <a:cs typeface="Times New Roman"/>
              </a:rPr>
              <a:t>просмотр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 мультфильма</a:t>
            </a:r>
            <a:r>
              <a:rPr dirty="0" sz="1800" spc="-7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11111"/>
                </a:solidFill>
                <a:latin typeface="Times New Roman"/>
                <a:cs typeface="Times New Roman"/>
              </a:rPr>
              <a:t>о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жизни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111111"/>
                </a:solidFill>
                <a:latin typeface="Times New Roman"/>
                <a:cs typeface="Times New Roman"/>
              </a:rPr>
              <a:t>насекомых </a:t>
            </a:r>
            <a:r>
              <a:rPr dirty="0" sz="1800" spc="-10" i="1">
                <a:solidFill>
                  <a:srgbClr val="111111"/>
                </a:solidFill>
                <a:latin typeface="Times New Roman"/>
                <a:cs typeface="Times New Roman"/>
              </a:rPr>
              <a:t>«Гусеница</a:t>
            </a:r>
            <a:r>
              <a:rPr dirty="0" sz="1800" spc="-20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i="1">
                <a:solidFill>
                  <a:srgbClr val="111111"/>
                </a:solidFill>
                <a:latin typeface="Times New Roman"/>
                <a:cs typeface="Times New Roman"/>
              </a:rPr>
              <a:t>и </a:t>
            </a:r>
            <a:r>
              <a:rPr dirty="0" sz="1800" spc="-20" i="1">
                <a:solidFill>
                  <a:srgbClr val="111111"/>
                </a:solidFill>
                <a:latin typeface="Times New Roman"/>
                <a:cs typeface="Times New Roman"/>
              </a:rPr>
              <a:t>бабочка»</a:t>
            </a:r>
            <a:r>
              <a:rPr dirty="0" sz="1800" spc="-20">
                <a:solidFill>
                  <a:srgbClr val="111111"/>
                </a:solidFill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1800" spc="5">
                <a:solidFill>
                  <a:srgbClr val="111111"/>
                </a:solidFill>
                <a:latin typeface="Times New Roman"/>
                <a:cs typeface="Times New Roman"/>
              </a:rPr>
              <a:t>Просмотр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музыкального 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мультфильма 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«Весёлые </a:t>
            </a:r>
            <a:r>
              <a:rPr dirty="0" sz="1800" spc="-15" i="1">
                <a:solidFill>
                  <a:srgbClr val="111111"/>
                </a:solidFill>
                <a:latin typeface="Times New Roman"/>
                <a:cs typeface="Times New Roman"/>
              </a:rPr>
              <a:t>бабочки»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; </a:t>
            </a:r>
            <a:r>
              <a:rPr dirty="0" sz="1800" spc="-434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Раскрашивание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шаблонов</a:t>
            </a:r>
            <a:r>
              <a:rPr dirty="0" sz="18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«Весёлые</a:t>
            </a:r>
            <a:r>
              <a:rPr dirty="0" sz="1800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15" i="1">
                <a:solidFill>
                  <a:srgbClr val="111111"/>
                </a:solidFill>
                <a:latin typeface="Times New Roman"/>
                <a:cs typeface="Times New Roman"/>
              </a:rPr>
              <a:t>бабочки»</a:t>
            </a:r>
            <a:r>
              <a:rPr dirty="0" sz="1800" i="1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5" i="1">
                <a:solidFill>
                  <a:srgbClr val="111111"/>
                </a:solidFill>
                <a:latin typeface="Times New Roman"/>
                <a:cs typeface="Times New Roman"/>
              </a:rPr>
              <a:t>(гуашь)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111111"/>
                </a:solidFill>
                <a:latin typeface="Times New Roman"/>
                <a:cs typeface="Times New Roman"/>
              </a:rPr>
              <a:t>Создание</a:t>
            </a:r>
            <a:r>
              <a:rPr dirty="0" sz="18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аппликации</a:t>
            </a:r>
            <a:r>
              <a:rPr dirty="0" sz="18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111111"/>
                </a:solidFill>
                <a:latin typeface="Times New Roman"/>
                <a:cs typeface="Times New Roman"/>
              </a:rPr>
              <a:t>«Бабочка»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85588" y="3832859"/>
            <a:ext cx="6819900" cy="280720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6719" y="490727"/>
            <a:ext cx="4297680" cy="302971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61188" y="3639311"/>
            <a:ext cx="4363212" cy="30007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Кирилл Орда</dc:creator>
  <dc:title>Муниципальное автономное дошкольное  образовательное учреждение города Новосибирска  «Детский сад № 84 «Благодать»</dc:title>
  <dcterms:created xsi:type="dcterms:W3CDTF">2023-09-28T08:45:29Z</dcterms:created>
  <dcterms:modified xsi:type="dcterms:W3CDTF">2023-09-28T08:45:29Z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2022-11-02T00:00:00Z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2023-09-28T00:00:00Z</vt:filetime>
  </property>
</Properties>
</file>