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80" r:id="rId10"/>
    <p:sldId id="282" r:id="rId11"/>
    <p:sldId id="285" r:id="rId12"/>
    <p:sldId id="299" r:id="rId13"/>
    <p:sldId id="284" r:id="rId14"/>
    <p:sldId id="287" r:id="rId15"/>
    <p:sldId id="286" r:id="rId16"/>
    <p:sldId id="267" r:id="rId17"/>
    <p:sldId id="268" r:id="rId18"/>
    <p:sldId id="269" r:id="rId19"/>
    <p:sldId id="270" r:id="rId20"/>
    <p:sldId id="288" r:id="rId21"/>
    <p:sldId id="272" r:id="rId22"/>
    <p:sldId id="289" r:id="rId23"/>
    <p:sldId id="291" r:id="rId24"/>
    <p:sldId id="297" r:id="rId25"/>
    <p:sldId id="298" r:id="rId26"/>
    <p:sldId id="290" r:id="rId27"/>
    <p:sldId id="292" r:id="rId28"/>
    <p:sldId id="293" r:id="rId29"/>
    <p:sldId id="294" r:id="rId30"/>
    <p:sldId id="295" r:id="rId31"/>
    <p:sldId id="29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196752"/>
            <a:ext cx="7851648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Познавательное развитие детей с нарушением зрения в процессе реализации проекта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«Одежда для взрослых и детей»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229200"/>
            <a:ext cx="7854696" cy="1440160"/>
          </a:xfrm>
        </p:spPr>
        <p:txBody>
          <a:bodyPr>
            <a:norm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Учитель-дефектолог: Казанцева Галина Павловна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Игры на восприятие формы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4172272" cy="494214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«Какой формы детали»;</a:t>
            </a:r>
          </a:p>
          <a:p>
            <a:r>
              <a:rPr lang="ru-RU" sz="2000" dirty="0" smtClean="0"/>
              <a:t>«Дорисуй детали заданной формы»;</a:t>
            </a:r>
          </a:p>
          <a:p>
            <a:r>
              <a:rPr lang="ru-RU" sz="2000" dirty="0" smtClean="0"/>
              <a:t>«На что похоже</a:t>
            </a:r>
            <a:r>
              <a:rPr lang="en-US" sz="2000" dirty="0" smtClean="0"/>
              <a:t>?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Казанцев\Desktop\Викторина об одежде\IMG_0023.JPG"/>
          <p:cNvPicPr>
            <a:picLocks noChangeAspect="1" noChangeArrowheads="1"/>
          </p:cNvPicPr>
          <p:nvPr/>
        </p:nvPicPr>
        <p:blipFill>
          <a:blip r:embed="rId2" cstate="print"/>
          <a:srcRect l="27685" t="4474" r="14428"/>
          <a:stretch>
            <a:fillRect/>
          </a:stretch>
        </p:blipFill>
        <p:spPr bwMode="auto">
          <a:xfrm>
            <a:off x="4572000" y="1484784"/>
            <a:ext cx="4004388" cy="371703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Казанцев\Desktop\Викторина об одежде\IMG_0065.JPG"/>
          <p:cNvPicPr>
            <a:picLocks noChangeAspect="1" noChangeArrowheads="1"/>
          </p:cNvPicPr>
          <p:nvPr/>
        </p:nvPicPr>
        <p:blipFill>
          <a:blip r:embed="rId3" cstate="print"/>
          <a:srcRect l="22651" t="22372" r="20720" b="17224"/>
          <a:stretch>
            <a:fillRect/>
          </a:stretch>
        </p:blipFill>
        <p:spPr bwMode="auto">
          <a:xfrm>
            <a:off x="179512" y="3573016"/>
            <a:ext cx="4320480" cy="259228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Сравнение по величине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87014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«Найди девочку в длинном, коротком  платье»;</a:t>
            </a:r>
          </a:p>
          <a:p>
            <a:r>
              <a:rPr lang="ru-RU" sz="2000" dirty="0" smtClean="0"/>
              <a:t>«Подбери платье по размеру»;</a:t>
            </a:r>
          </a:p>
          <a:p>
            <a:r>
              <a:rPr lang="ru-RU" sz="2000" dirty="0" smtClean="0"/>
              <a:t>«Сравнение одежды по длине»;</a:t>
            </a:r>
          </a:p>
          <a:p>
            <a:r>
              <a:rPr lang="ru-RU" sz="2000" dirty="0" smtClean="0"/>
              <a:t>«Сравнение  одежды по ширине»</a:t>
            </a:r>
            <a:endParaRPr lang="ru-RU" sz="2000" dirty="0"/>
          </a:p>
        </p:txBody>
      </p:sp>
      <p:pic>
        <p:nvPicPr>
          <p:cNvPr id="5" name="Picture 2" descr="C:\Users\Apple\Desktop\НГПИ\IMG_0029.JPG"/>
          <p:cNvPicPr>
            <a:picLocks noChangeAspect="1" noChangeArrowheads="1"/>
          </p:cNvPicPr>
          <p:nvPr/>
        </p:nvPicPr>
        <p:blipFill>
          <a:blip r:embed="rId2" cstate="print"/>
          <a:srcRect l="18727" r="12608" b="17879"/>
          <a:stretch>
            <a:fillRect/>
          </a:stretch>
        </p:blipFill>
        <p:spPr bwMode="auto">
          <a:xfrm>
            <a:off x="500034" y="3857628"/>
            <a:ext cx="3929090" cy="2643206"/>
          </a:xfrm>
          <a:prstGeom prst="rect">
            <a:avLst/>
          </a:prstGeom>
          <a:noFill/>
        </p:spPr>
      </p:pic>
      <p:pic>
        <p:nvPicPr>
          <p:cNvPr id="6" name="Picture 3" descr="C:\Users\Apple\Desktop\НГПИ\IMG_0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3733" t="8878" r="13857" b="22318"/>
          <a:stretch>
            <a:fillRect/>
          </a:stretch>
        </p:blipFill>
        <p:spPr bwMode="auto">
          <a:xfrm>
            <a:off x="4572000" y="1428736"/>
            <a:ext cx="4038600" cy="2158582"/>
          </a:xfrm>
          <a:prstGeom prst="rect">
            <a:avLst/>
          </a:prstGeom>
          <a:noFill/>
        </p:spPr>
      </p:pic>
      <p:pic>
        <p:nvPicPr>
          <p:cNvPr id="7" name="Picture 4" descr="C:\Users\Apple\Desktop\НГПИ\IMG_0019.JPG"/>
          <p:cNvPicPr>
            <a:picLocks noChangeAspect="1" noChangeArrowheads="1"/>
          </p:cNvPicPr>
          <p:nvPr/>
        </p:nvPicPr>
        <p:blipFill>
          <a:blip r:embed="rId4" cstate="print"/>
          <a:srcRect l="3745" r="6366" b="13440"/>
          <a:stretch>
            <a:fillRect/>
          </a:stretch>
        </p:blipFill>
        <p:spPr bwMode="auto">
          <a:xfrm>
            <a:off x="4000464" y="3857628"/>
            <a:ext cx="514353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pple\Desktop\НГПИ\IMG_0030.JPG"/>
          <p:cNvPicPr>
            <a:picLocks noChangeAspect="1" noChangeArrowheads="1"/>
          </p:cNvPicPr>
          <p:nvPr/>
        </p:nvPicPr>
        <p:blipFill>
          <a:blip r:embed="rId2" cstate="print"/>
          <a:srcRect l="21224" r="17602" b="15660"/>
          <a:stretch>
            <a:fillRect/>
          </a:stretch>
        </p:blipFill>
        <p:spPr bwMode="auto">
          <a:xfrm>
            <a:off x="285720" y="357166"/>
            <a:ext cx="3500462" cy="2714644"/>
          </a:xfrm>
          <a:prstGeom prst="rect">
            <a:avLst/>
          </a:prstGeom>
          <a:noFill/>
        </p:spPr>
      </p:pic>
      <p:pic>
        <p:nvPicPr>
          <p:cNvPr id="5123" name="Picture 3" descr="C:\Users\Apple\Desktop\НГПИ\IMG_0031.JPG"/>
          <p:cNvPicPr>
            <a:picLocks noChangeAspect="1" noChangeArrowheads="1"/>
          </p:cNvPicPr>
          <p:nvPr/>
        </p:nvPicPr>
        <p:blipFill>
          <a:blip r:embed="rId3" cstate="print"/>
          <a:srcRect l="17478" t="2219" r="16354" b="9001"/>
          <a:stretch>
            <a:fillRect/>
          </a:stretch>
        </p:blipFill>
        <p:spPr bwMode="auto">
          <a:xfrm>
            <a:off x="3857620" y="3286124"/>
            <a:ext cx="3786214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Игры на зрительное восприятие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4172272" cy="537419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«Назови, какая спряталась одежда</a:t>
            </a:r>
            <a:r>
              <a:rPr lang="en-US" sz="2000" dirty="0" smtClean="0"/>
              <a:t>?</a:t>
            </a:r>
            <a:r>
              <a:rPr lang="ru-RU" sz="2000" dirty="0" smtClean="0"/>
              <a:t>»;</a:t>
            </a:r>
          </a:p>
          <a:p>
            <a:r>
              <a:rPr lang="ru-RU" sz="2000" dirty="0" smtClean="0"/>
              <a:t>«Найди названную деталь в одежде»;</a:t>
            </a:r>
          </a:p>
          <a:p>
            <a:r>
              <a:rPr lang="ru-RU" sz="2000" dirty="0" smtClean="0"/>
              <a:t>«Покажи детали»;</a:t>
            </a:r>
          </a:p>
          <a:p>
            <a:r>
              <a:rPr lang="ru-RU" sz="2000" dirty="0" smtClean="0"/>
              <a:t>«Раскрась по цвету»;</a:t>
            </a:r>
          </a:p>
          <a:p>
            <a:r>
              <a:rPr lang="ru-RU" sz="2000" dirty="0" smtClean="0"/>
              <a:t>«Расставь картинки </a:t>
            </a:r>
            <a:r>
              <a:rPr lang="ru-RU" sz="2000" dirty="0" err="1" smtClean="0"/>
              <a:t>по-порядку</a:t>
            </a:r>
            <a:r>
              <a:rPr lang="ru-RU" sz="2000" dirty="0" smtClean="0"/>
              <a:t>» (как шьют одежду)</a:t>
            </a:r>
            <a:endParaRPr lang="ru-RU" sz="2000" dirty="0"/>
          </a:p>
        </p:txBody>
      </p:sp>
      <p:pic>
        <p:nvPicPr>
          <p:cNvPr id="5" name="Picture 2" descr="C:\Users\Казанцев\Desktop\Викторина об одежде\IMG_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3775" b="15686"/>
          <a:stretch>
            <a:fillRect/>
          </a:stretch>
        </p:blipFill>
        <p:spPr bwMode="auto">
          <a:xfrm>
            <a:off x="5148064" y="1628800"/>
            <a:ext cx="3501872" cy="501399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Казанцев\Desktop\Викторина об одежде\IMG_0027.JPG"/>
          <p:cNvPicPr>
            <a:picLocks noChangeAspect="1" noChangeArrowheads="1"/>
          </p:cNvPicPr>
          <p:nvPr/>
        </p:nvPicPr>
        <p:blipFill>
          <a:blip r:embed="rId3" cstate="print"/>
          <a:srcRect l="17618" r="23237"/>
          <a:stretch>
            <a:fillRect/>
          </a:stretch>
        </p:blipFill>
        <p:spPr bwMode="auto">
          <a:xfrm>
            <a:off x="827584" y="3789040"/>
            <a:ext cx="3024336" cy="2876274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Игры на развитие ориентировки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244280" cy="487014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«Назови и покажи, где расположены детали»;</a:t>
            </a:r>
          </a:p>
          <a:p>
            <a:r>
              <a:rPr lang="ru-RU" sz="2000" dirty="0" smtClean="0"/>
              <a:t>рисование одежды по клеточкам в тетради;</a:t>
            </a:r>
          </a:p>
          <a:p>
            <a:r>
              <a:rPr lang="ru-RU" sz="2000" dirty="0" smtClean="0"/>
              <a:t>«Расставь правильно одежду» (использование предлогов);</a:t>
            </a:r>
          </a:p>
          <a:p>
            <a:r>
              <a:rPr lang="ru-RU" sz="2000" dirty="0" smtClean="0"/>
              <a:t>«Определи расположение деталей в одежде друга»</a:t>
            </a:r>
          </a:p>
          <a:p>
            <a:pPr>
              <a:buNone/>
            </a:pPr>
            <a:r>
              <a:rPr lang="ru-RU" sz="2000" dirty="0" smtClean="0"/>
              <a:t>     </a:t>
            </a:r>
            <a:endParaRPr lang="ru-RU" sz="2000" dirty="0"/>
          </a:p>
        </p:txBody>
      </p:sp>
      <p:pic>
        <p:nvPicPr>
          <p:cNvPr id="5" name="Picture 2" descr="C:\Users\Казанцев\Desktop\Викторина об одежде\IMG_0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24800"/>
          <a:stretch>
            <a:fillRect/>
          </a:stretch>
        </p:blipFill>
        <p:spPr bwMode="auto">
          <a:xfrm>
            <a:off x="4819221" y="1412875"/>
            <a:ext cx="3696558" cy="494188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Apple\Desktop\НГПИ\IMG_0037.JPG"/>
          <p:cNvPicPr>
            <a:picLocks noChangeAspect="1" noChangeArrowheads="1"/>
          </p:cNvPicPr>
          <p:nvPr/>
        </p:nvPicPr>
        <p:blipFill>
          <a:blip r:embed="rId3" cstate="print"/>
          <a:srcRect l="24969" t="6658" r="17602" b="4562"/>
          <a:stretch>
            <a:fillRect/>
          </a:stretch>
        </p:blipFill>
        <p:spPr bwMode="auto">
          <a:xfrm>
            <a:off x="857224" y="4214818"/>
            <a:ext cx="2714644" cy="236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Игры на развитие познавательных процессов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08616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«Разложи картинки на группы»;</a:t>
            </a:r>
          </a:p>
          <a:p>
            <a:r>
              <a:rPr lang="ru-RU" sz="2000" dirty="0" smtClean="0"/>
              <a:t>«Подбери одежду к времени года»;</a:t>
            </a:r>
          </a:p>
          <a:p>
            <a:r>
              <a:rPr lang="ru-RU" sz="2000" dirty="0" smtClean="0"/>
              <a:t>«Найди отличия в одежде»; </a:t>
            </a:r>
          </a:p>
          <a:p>
            <a:r>
              <a:rPr lang="ru-RU" sz="2000" dirty="0" smtClean="0"/>
              <a:t>«Какая картинка лишняя»; </a:t>
            </a:r>
          </a:p>
          <a:p>
            <a:r>
              <a:rPr lang="ru-RU" sz="2000" dirty="0" smtClean="0"/>
              <a:t>«Отгадай загадку и найди отгадку»;</a:t>
            </a:r>
          </a:p>
          <a:p>
            <a:r>
              <a:rPr lang="ru-RU" sz="2000" dirty="0" smtClean="0"/>
              <a:t>«Какое слово лишнее»;</a:t>
            </a:r>
          </a:p>
          <a:p>
            <a:r>
              <a:rPr lang="ru-RU" sz="2000" dirty="0" smtClean="0"/>
              <a:t>«Найди по силуэту и контуру»;</a:t>
            </a:r>
          </a:p>
          <a:p>
            <a:r>
              <a:rPr lang="ru-RU" sz="2000" dirty="0" smtClean="0"/>
              <a:t>«Запомни и разложи одежду»;</a:t>
            </a:r>
          </a:p>
          <a:p>
            <a:r>
              <a:rPr lang="ru-RU" sz="2000" dirty="0" smtClean="0"/>
              <a:t>«Какой детали не хватает»</a:t>
            </a:r>
          </a:p>
          <a:p>
            <a:endParaRPr lang="ru-RU" sz="2000" dirty="0"/>
          </a:p>
        </p:txBody>
      </p:sp>
      <p:pic>
        <p:nvPicPr>
          <p:cNvPr id="5" name="Picture 2" descr="C:\Users\Казанцев\Desktop\НГПИ\IMG_0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101" t="6712" r="5619"/>
          <a:stretch>
            <a:fillRect/>
          </a:stretch>
        </p:blipFill>
        <p:spPr bwMode="auto">
          <a:xfrm>
            <a:off x="4644008" y="1412776"/>
            <a:ext cx="4038600" cy="267310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Казанцев\Desktop\НГПИ\IMG_0006.JPG"/>
          <p:cNvPicPr>
            <a:picLocks noChangeAspect="1" noChangeArrowheads="1"/>
          </p:cNvPicPr>
          <p:nvPr/>
        </p:nvPicPr>
        <p:blipFill>
          <a:blip r:embed="rId3" cstate="print"/>
          <a:srcRect l="16359" t="6712" r="18203" b="3801"/>
          <a:stretch>
            <a:fillRect/>
          </a:stretch>
        </p:blipFill>
        <p:spPr bwMode="auto">
          <a:xfrm>
            <a:off x="4860032" y="3573016"/>
            <a:ext cx="3744416" cy="288032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/>
          <a:lstStyle/>
          <a:p>
            <a:pPr algn="ctr"/>
            <a:r>
              <a:rPr lang="ru-RU" dirty="0" smtClean="0"/>
              <a:t>Классификация одежды</a:t>
            </a:r>
            <a:endParaRPr lang="ru-RU" dirty="0"/>
          </a:p>
        </p:txBody>
      </p:sp>
      <p:pic>
        <p:nvPicPr>
          <p:cNvPr id="5" name="Picture 2" descr="C:\Users\Apple\Desktop\НГПИ\IMG_0032.JPG"/>
          <p:cNvPicPr>
            <a:picLocks noChangeAspect="1" noChangeArrowheads="1"/>
          </p:cNvPicPr>
          <p:nvPr/>
        </p:nvPicPr>
        <p:blipFill>
          <a:blip r:embed="rId2" cstate="print"/>
          <a:srcRect l="9988" r="11360" b="11221"/>
          <a:stretch>
            <a:fillRect/>
          </a:stretch>
        </p:blipFill>
        <p:spPr bwMode="auto">
          <a:xfrm>
            <a:off x="1785918" y="3714752"/>
            <a:ext cx="4500594" cy="2857520"/>
          </a:xfrm>
          <a:prstGeom prst="rect">
            <a:avLst/>
          </a:prstGeom>
          <a:noFill/>
        </p:spPr>
      </p:pic>
      <p:pic>
        <p:nvPicPr>
          <p:cNvPr id="6" name="Picture 3" descr="C:\Users\Apple\Desktop\НГПИ\IMG_0036.JPG"/>
          <p:cNvPicPr>
            <a:picLocks noChangeAspect="1" noChangeArrowheads="1"/>
          </p:cNvPicPr>
          <p:nvPr/>
        </p:nvPicPr>
        <p:blipFill>
          <a:blip r:embed="rId3" cstate="print"/>
          <a:srcRect l="26218" t="6658" r="18850"/>
          <a:stretch>
            <a:fillRect/>
          </a:stretch>
        </p:blipFill>
        <p:spPr bwMode="auto">
          <a:xfrm>
            <a:off x="5000628" y="1285860"/>
            <a:ext cx="3143272" cy="3004374"/>
          </a:xfrm>
          <a:prstGeom prst="rect">
            <a:avLst/>
          </a:prstGeom>
          <a:noFill/>
        </p:spPr>
      </p:pic>
      <p:pic>
        <p:nvPicPr>
          <p:cNvPr id="4" name="Picture 2" descr="C:\Users\Apple\Desktop\НГПИ\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4969" t="4439" r="23844" b="9001"/>
          <a:stretch>
            <a:fillRect/>
          </a:stretch>
        </p:blipFill>
        <p:spPr bwMode="auto">
          <a:xfrm>
            <a:off x="214282" y="1214422"/>
            <a:ext cx="2893894" cy="2752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Подбери по времени года</a:t>
            </a:r>
            <a:endParaRPr lang="ru-RU" sz="4400" dirty="0"/>
          </a:p>
        </p:txBody>
      </p:sp>
      <p:pic>
        <p:nvPicPr>
          <p:cNvPr id="4" name="Picture 4" descr="C:\Users\Apple\Desktop\НГПИ\IMG_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988" t="6658" r="15105" b="4563"/>
          <a:stretch>
            <a:fillRect/>
          </a:stretch>
        </p:blipFill>
        <p:spPr bwMode="auto">
          <a:xfrm>
            <a:off x="846549" y="1557338"/>
            <a:ext cx="7450902" cy="4967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Что лишнее</a:t>
            </a:r>
            <a:r>
              <a:rPr lang="en-US" sz="4400" dirty="0" smtClean="0"/>
              <a:t>?</a:t>
            </a:r>
            <a:endParaRPr lang="ru-RU" sz="4400" dirty="0"/>
          </a:p>
        </p:txBody>
      </p:sp>
      <p:pic>
        <p:nvPicPr>
          <p:cNvPr id="4" name="Picture 2" descr="C:\Users\Казанцев\Desktop\НГПИ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93" r="14428" b="10513"/>
          <a:stretch>
            <a:fillRect/>
          </a:stretch>
        </p:blipFill>
        <p:spPr bwMode="auto">
          <a:xfrm>
            <a:off x="179512" y="1412776"/>
            <a:ext cx="3240360" cy="2541457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Казанцев\Desktop\НГПИ\IMG_0009.JPG"/>
          <p:cNvPicPr>
            <a:picLocks noChangeAspect="1" noChangeArrowheads="1"/>
          </p:cNvPicPr>
          <p:nvPr/>
        </p:nvPicPr>
        <p:blipFill>
          <a:blip r:embed="rId3" cstate="print"/>
          <a:srcRect l="22651" t="8949" r="18203" b="10513"/>
          <a:stretch>
            <a:fillRect/>
          </a:stretch>
        </p:blipFill>
        <p:spPr bwMode="auto">
          <a:xfrm>
            <a:off x="3203848" y="1772816"/>
            <a:ext cx="3384376" cy="259228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Казанцев\Desktop\НГПИ\IMG_0008.JPG"/>
          <p:cNvPicPr>
            <a:picLocks noChangeAspect="1" noChangeArrowheads="1"/>
          </p:cNvPicPr>
          <p:nvPr/>
        </p:nvPicPr>
        <p:blipFill>
          <a:blip r:embed="rId4" cstate="print"/>
          <a:srcRect l="20135" t="6712" r="18203" b="1564"/>
          <a:stretch>
            <a:fillRect/>
          </a:stretch>
        </p:blipFill>
        <p:spPr bwMode="auto">
          <a:xfrm>
            <a:off x="5436096" y="4030046"/>
            <a:ext cx="3240360" cy="271132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Описание по схеме</a:t>
            </a:r>
            <a:endParaRPr lang="ru-RU" sz="4400" dirty="0"/>
          </a:p>
        </p:txBody>
      </p:sp>
      <p:pic>
        <p:nvPicPr>
          <p:cNvPr id="4" name="Picture 2" descr="C:\Users\Казанцев\Desktop\НГПИ\IMG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843" r="10652"/>
          <a:stretch>
            <a:fillRect/>
          </a:stretch>
        </p:blipFill>
        <p:spPr bwMode="auto">
          <a:xfrm>
            <a:off x="1043608" y="1628800"/>
            <a:ext cx="6399149" cy="47672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Познавательное развитие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развитие интересов, любознательности и познавательной мотивации;</a:t>
            </a:r>
          </a:p>
          <a:p>
            <a:r>
              <a:rPr lang="ru-RU" sz="2000" dirty="0" smtClean="0"/>
              <a:t>формирование познавательных действий;</a:t>
            </a:r>
          </a:p>
          <a:p>
            <a:r>
              <a:rPr lang="ru-RU" sz="2000" dirty="0" smtClean="0"/>
              <a:t>развитие творческой активности;</a:t>
            </a:r>
          </a:p>
          <a:p>
            <a:r>
              <a:rPr lang="ru-RU" sz="2000" dirty="0" smtClean="0"/>
              <a:t>формирование представлений об объектах окружающего мира;</a:t>
            </a:r>
          </a:p>
          <a:p>
            <a:r>
              <a:rPr lang="ru-RU" sz="2000" dirty="0" smtClean="0"/>
              <a:t>формирование представлений о форме, цвете, размере, материале, количестве, числе, части и целом, пространстве;  </a:t>
            </a:r>
          </a:p>
          <a:p>
            <a:r>
              <a:rPr lang="ru-RU" sz="2000" dirty="0" smtClean="0"/>
              <a:t>развитие  восприятия, внимания, памяти, наблюдательности, способности  анализировать, сравнивать, выделять характерные существенные признаки предметов, умения устанавливать простейшие связи между предметами и явлениями, делать простейшие обобщения; </a:t>
            </a:r>
          </a:p>
          <a:p>
            <a:r>
              <a:rPr lang="ru-RU" sz="2000" dirty="0" smtClean="0"/>
              <a:t>расширение кругозора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Знакомство с тканями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038600" cy="511256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В процессе занятий дети познакомились с различными тканями: мех, шелк, ситец, вельвет, шерстяная ткань, джинсовая ткань;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познакомились со свойствами тканей (тонкая, толстая, гладкая, мягкая, шершавая…);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проводили эксперименты  с тканями ( резали, мяли, рвали, опускали в воду);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подбирали ткани для одежды;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определяли ткань своей одежды </a:t>
            </a:r>
            <a:endParaRPr lang="ru-RU" sz="2000" dirty="0"/>
          </a:p>
        </p:txBody>
      </p:sp>
      <p:pic>
        <p:nvPicPr>
          <p:cNvPr id="5" name="Picture 2" descr="C:\Users\Казанцев\Desktop\НГПИ\IMG_0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6427" t="4474" r="23237"/>
          <a:stretch>
            <a:fillRect/>
          </a:stretch>
        </p:blipFill>
        <p:spPr bwMode="auto">
          <a:xfrm>
            <a:off x="4648200" y="1800460"/>
            <a:ext cx="4038600" cy="4311181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Подбери ткань к одежде</a:t>
            </a:r>
            <a:endParaRPr lang="ru-RU" sz="4400" dirty="0"/>
          </a:p>
        </p:txBody>
      </p:sp>
      <p:pic>
        <p:nvPicPr>
          <p:cNvPr id="4" name="Picture 2" descr="C:\Users\Казанцев\Desktop\НГПИ\IMG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09" r="9394"/>
          <a:stretch>
            <a:fillRect/>
          </a:stretch>
        </p:blipFill>
        <p:spPr bwMode="auto">
          <a:xfrm>
            <a:off x="107504" y="1412776"/>
            <a:ext cx="4397680" cy="3024188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Казанцев\Desktop\НГПИ\IMG_0023.JPG"/>
          <p:cNvPicPr>
            <a:picLocks noChangeAspect="1" noChangeArrowheads="1"/>
          </p:cNvPicPr>
          <p:nvPr/>
        </p:nvPicPr>
        <p:blipFill>
          <a:blip r:embed="rId3" cstate="print"/>
          <a:srcRect l="8809" r="16945" b="6038"/>
          <a:stretch>
            <a:fillRect/>
          </a:stretch>
        </p:blipFill>
        <p:spPr bwMode="auto">
          <a:xfrm>
            <a:off x="4860032" y="1340768"/>
            <a:ext cx="3439239" cy="244827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Казанцев\Desktop\НГПИ\IMG_0024.JPG"/>
          <p:cNvPicPr>
            <a:picLocks noChangeAspect="1" noChangeArrowheads="1"/>
          </p:cNvPicPr>
          <p:nvPr/>
        </p:nvPicPr>
        <p:blipFill>
          <a:blip r:embed="rId4" cstate="print"/>
          <a:srcRect l="11326" t="4474" r="8136"/>
          <a:stretch>
            <a:fillRect/>
          </a:stretch>
        </p:blipFill>
        <p:spPr bwMode="auto">
          <a:xfrm>
            <a:off x="4355976" y="3573016"/>
            <a:ext cx="4608512" cy="307467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Знакомство с профессиями 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172272" cy="508616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процессе занятий дети познакомились с такими профессиями: швея, портной, модельер; </a:t>
            </a:r>
          </a:p>
          <a:p>
            <a:r>
              <a:rPr lang="ru-RU" sz="2000" dirty="0" smtClean="0"/>
              <a:t>провели экскурсию в ателье; </a:t>
            </a:r>
          </a:p>
          <a:p>
            <a:r>
              <a:rPr lang="ru-RU" sz="2000" dirty="0" err="1" smtClean="0"/>
              <a:t>д</a:t>
            </a:r>
            <a:r>
              <a:rPr lang="en-US" sz="2000" dirty="0" smtClean="0"/>
              <a:t>/</a:t>
            </a:r>
            <a:r>
              <a:rPr lang="ru-RU" sz="2000" dirty="0" smtClean="0"/>
              <a:t>и «Узнай профессию»;</a:t>
            </a:r>
          </a:p>
          <a:p>
            <a:r>
              <a:rPr lang="ru-RU" sz="2000" dirty="0" err="1" smtClean="0"/>
              <a:t>д</a:t>
            </a:r>
            <a:r>
              <a:rPr lang="en-US" sz="2000" dirty="0" smtClean="0"/>
              <a:t>/</a:t>
            </a:r>
            <a:r>
              <a:rPr lang="ru-RU" sz="2000" dirty="0" smtClean="0"/>
              <a:t>и «Кому, что нужно»;</a:t>
            </a:r>
          </a:p>
          <a:p>
            <a:r>
              <a:rPr lang="ru-RU" sz="2000" dirty="0" smtClean="0"/>
              <a:t>с</a:t>
            </a:r>
            <a:r>
              <a:rPr lang="en-US" sz="2000" dirty="0" smtClean="0"/>
              <a:t>/</a:t>
            </a:r>
            <a:r>
              <a:rPr lang="ru-RU" sz="2000" dirty="0" err="1" smtClean="0"/>
              <a:t>р</a:t>
            </a:r>
            <a:r>
              <a:rPr lang="ru-RU" sz="2000" dirty="0" smtClean="0"/>
              <a:t> игра «Ателье»</a:t>
            </a:r>
            <a:endParaRPr lang="ru-RU" sz="2000" dirty="0"/>
          </a:p>
        </p:txBody>
      </p:sp>
      <p:pic>
        <p:nvPicPr>
          <p:cNvPr id="5" name="Picture 2" descr="C:\Users\Казанцев\Desktop\Викторина об одежде\IMG_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221088"/>
            <a:ext cx="4480498" cy="252028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Казанцев\Desktop\Викторина об одежде\IMG_00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3910" r="6877"/>
          <a:stretch>
            <a:fillRect/>
          </a:stretch>
        </p:blipFill>
        <p:spPr bwMode="auto">
          <a:xfrm>
            <a:off x="4716016" y="1772816"/>
            <a:ext cx="4244975" cy="344992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азанцев\Desktop\НГПИ\IMG_0028.JPG"/>
          <p:cNvPicPr>
            <a:picLocks noChangeAspect="1" noChangeArrowheads="1"/>
          </p:cNvPicPr>
          <p:nvPr/>
        </p:nvPicPr>
        <p:blipFill>
          <a:blip r:embed="rId2" cstate="print"/>
          <a:srcRect l="12584" t="8949" r="6877"/>
          <a:stretch>
            <a:fillRect/>
          </a:stretch>
        </p:blipFill>
        <p:spPr bwMode="auto">
          <a:xfrm>
            <a:off x="1403648" y="1124744"/>
            <a:ext cx="6080553" cy="3866760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ИНА\Desktop\prishit_po_zakazu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286280" cy="3084531"/>
          </a:xfrm>
          <a:prstGeom prst="rect">
            <a:avLst/>
          </a:prstGeom>
          <a:noFill/>
        </p:spPr>
      </p:pic>
      <p:pic>
        <p:nvPicPr>
          <p:cNvPr id="3" name="Picture 3" descr="C:\Users\МАРИНА\Desktop\1299075289_171878755_1----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0"/>
            <a:ext cx="3125809" cy="2786083"/>
          </a:xfrm>
          <a:prstGeom prst="rect">
            <a:avLst/>
          </a:prstGeom>
          <a:noFill/>
        </p:spPr>
      </p:pic>
      <p:pic>
        <p:nvPicPr>
          <p:cNvPr id="4" name="Picture 4" descr="C:\Users\МАРИНА\Desktop\1303067617_184782317_3---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643314"/>
            <a:ext cx="2071702" cy="2786082"/>
          </a:xfrm>
          <a:prstGeom prst="rect">
            <a:avLst/>
          </a:prstGeom>
          <a:noFill/>
        </p:spPr>
      </p:pic>
      <p:pic>
        <p:nvPicPr>
          <p:cNvPr id="5" name="Picture 5" descr="C:\Users\МАРИНА\Desktop\thmb_stuff14[1].jpg"/>
          <p:cNvPicPr>
            <a:picLocks noChangeAspect="1" noChangeArrowheads="1"/>
          </p:cNvPicPr>
          <p:nvPr/>
        </p:nvPicPr>
        <p:blipFill>
          <a:blip r:embed="rId5" cstate="print"/>
          <a:srcRect t="20000" r="8640"/>
          <a:stretch>
            <a:fillRect/>
          </a:stretch>
        </p:blipFill>
        <p:spPr bwMode="auto">
          <a:xfrm>
            <a:off x="4071934" y="3571876"/>
            <a:ext cx="400049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Модельер</a:t>
            </a:r>
            <a:endParaRPr lang="ru-RU" sz="5400" dirty="0"/>
          </a:p>
        </p:txBody>
      </p:sp>
      <p:pic>
        <p:nvPicPr>
          <p:cNvPr id="4" name="Picture 2" descr="C:\Users\МАРИНА\Desktop\e86b4db_m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7429"/>
          <a:stretch>
            <a:fillRect/>
          </a:stretch>
        </p:blipFill>
        <p:spPr bwMode="auto">
          <a:xfrm>
            <a:off x="0" y="1071546"/>
            <a:ext cx="5048250" cy="2752711"/>
          </a:xfrm>
          <a:prstGeom prst="rect">
            <a:avLst/>
          </a:prstGeom>
          <a:noFill/>
        </p:spPr>
      </p:pic>
      <p:pic>
        <p:nvPicPr>
          <p:cNvPr id="5" name="Picture 3" descr="C:\Users\МАРИНА\Desktop\66348170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71546"/>
            <a:ext cx="3276600" cy="3429024"/>
          </a:xfrm>
          <a:prstGeom prst="rect">
            <a:avLst/>
          </a:prstGeom>
          <a:noFill/>
        </p:spPr>
      </p:pic>
      <p:pic>
        <p:nvPicPr>
          <p:cNvPr id="6" name="Picture 4" descr="C:\Users\МАРИНА\Desktop\utro_270110_batik_6_0x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429000"/>
            <a:ext cx="4762500" cy="3238496"/>
          </a:xfrm>
          <a:prstGeom prst="rect">
            <a:avLst/>
          </a:prstGeom>
          <a:noFill/>
        </p:spPr>
      </p:pic>
      <p:pic>
        <p:nvPicPr>
          <p:cNvPr id="7" name="Picture 2" descr="C:\Users\МАРИНА\Desktop\k03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863967"/>
            <a:ext cx="1928826" cy="2994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Узоры для одежды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50405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выкладывание  орнамента;</a:t>
            </a:r>
          </a:p>
          <a:p>
            <a:r>
              <a:rPr lang="ru-RU" sz="2000" dirty="0" smtClean="0"/>
              <a:t>составление узора из фигур;</a:t>
            </a:r>
          </a:p>
          <a:p>
            <a:r>
              <a:rPr lang="ru-RU" sz="2000" dirty="0" smtClean="0"/>
              <a:t>рисование узоров на силуэтах одежды</a:t>
            </a:r>
          </a:p>
          <a:p>
            <a:endParaRPr lang="ru-RU" sz="2000" dirty="0"/>
          </a:p>
        </p:txBody>
      </p:sp>
      <p:pic>
        <p:nvPicPr>
          <p:cNvPr id="6" name="Picture 2" descr="C:\Users\Казанцев\Desktop\Викторина об одежде\IMG_0052.JPG"/>
          <p:cNvPicPr>
            <a:picLocks noChangeAspect="1" noChangeArrowheads="1"/>
          </p:cNvPicPr>
          <p:nvPr/>
        </p:nvPicPr>
        <p:blipFill>
          <a:blip r:embed="rId2" cstate="print"/>
          <a:srcRect l="12584" r="23237"/>
          <a:stretch>
            <a:fillRect/>
          </a:stretch>
        </p:blipFill>
        <p:spPr bwMode="auto">
          <a:xfrm>
            <a:off x="251520" y="3140968"/>
            <a:ext cx="3960440" cy="3471134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C:\Users\Казанцев\Desktop\Викторина об одежде\IMG_00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9394"/>
          <a:stretch>
            <a:fillRect/>
          </a:stretch>
        </p:blipFill>
        <p:spPr bwMode="auto">
          <a:xfrm>
            <a:off x="5102937" y="1484313"/>
            <a:ext cx="3129126" cy="504031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Викторина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176464" cy="54726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В итоге была проведена</a:t>
            </a:r>
          </a:p>
          <a:p>
            <a:pPr>
              <a:buNone/>
            </a:pPr>
            <a:r>
              <a:rPr lang="ru-RU" sz="2000" dirty="0" smtClean="0"/>
              <a:t> викторина  «Все об одежде». Проведены игры: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«Быстро и правильно назови ответ»;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«Отгадай загадку и найди отгадку»;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«Назови лишнюю картинку»;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«Расскажи пословицу, поговорку об одежде»;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«Кто быстрее пришьет детали к одежде»;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«Что из чего сшито»;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«Реши задачку»;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«Подбери одежду по сезонам»;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Кто быстрее развесит белье»</a:t>
            </a:r>
            <a:endParaRPr lang="ru-RU" sz="2000" dirty="0"/>
          </a:p>
        </p:txBody>
      </p:sp>
      <p:pic>
        <p:nvPicPr>
          <p:cNvPr id="5" name="Picture 2" descr="C:\Users\Казанцев\Desktop\Викторина об одежде\IMG_00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8626" r="30622"/>
          <a:stretch>
            <a:fillRect/>
          </a:stretch>
        </p:blipFill>
        <p:spPr bwMode="auto">
          <a:xfrm>
            <a:off x="4648200" y="1573536"/>
            <a:ext cx="4038600" cy="4476104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азанцев\Desktop\Викторина об одежде\IMG_0090.JPG"/>
          <p:cNvPicPr>
            <a:picLocks noChangeAspect="1" noChangeArrowheads="1"/>
          </p:cNvPicPr>
          <p:nvPr/>
        </p:nvPicPr>
        <p:blipFill>
          <a:blip r:embed="rId2" cstate="print"/>
          <a:srcRect l="10067" r="50922"/>
          <a:stretch>
            <a:fillRect/>
          </a:stretch>
        </p:blipFill>
        <p:spPr bwMode="auto">
          <a:xfrm>
            <a:off x="323528" y="332656"/>
            <a:ext cx="2907049" cy="41916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C:\Users\Казанцев\Desktop\Викторина об одежде\IMG_0076.JPG"/>
          <p:cNvPicPr>
            <a:picLocks noChangeAspect="1" noChangeArrowheads="1"/>
          </p:cNvPicPr>
          <p:nvPr/>
        </p:nvPicPr>
        <p:blipFill>
          <a:blip r:embed="rId3" cstate="print"/>
          <a:srcRect r="55955"/>
          <a:stretch>
            <a:fillRect/>
          </a:stretch>
        </p:blipFill>
        <p:spPr bwMode="auto">
          <a:xfrm>
            <a:off x="4211960" y="188640"/>
            <a:ext cx="2745814" cy="35067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C:\Users\Казанцев\Desktop\Викторина об одежде\IMG_0073.JPG"/>
          <p:cNvPicPr>
            <a:picLocks noChangeAspect="1" noChangeArrowheads="1"/>
          </p:cNvPicPr>
          <p:nvPr/>
        </p:nvPicPr>
        <p:blipFill>
          <a:blip r:embed="rId4" cstate="print"/>
          <a:srcRect r="11911"/>
          <a:stretch>
            <a:fillRect/>
          </a:stretch>
        </p:blipFill>
        <p:spPr bwMode="auto">
          <a:xfrm>
            <a:off x="1691680" y="3356992"/>
            <a:ext cx="5040560" cy="32186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занцев\Desktop\презентация\IMG_0014.JPG"/>
          <p:cNvPicPr>
            <a:picLocks noChangeAspect="1" noChangeArrowheads="1"/>
          </p:cNvPicPr>
          <p:nvPr/>
        </p:nvPicPr>
        <p:blipFill>
          <a:blip r:embed="rId2" cstate="print"/>
          <a:srcRect l="6292" r="6877"/>
          <a:stretch>
            <a:fillRect/>
          </a:stretch>
        </p:blipFill>
        <p:spPr bwMode="auto">
          <a:xfrm>
            <a:off x="1691680" y="116632"/>
            <a:ext cx="4968552" cy="32186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Казанцев\Desktop\презентация\IMG_0016.JPG"/>
          <p:cNvPicPr>
            <a:picLocks noChangeAspect="1" noChangeArrowheads="1"/>
          </p:cNvPicPr>
          <p:nvPr/>
        </p:nvPicPr>
        <p:blipFill>
          <a:blip r:embed="rId3" cstate="print"/>
          <a:srcRect l="16359" r="23237" b="26173"/>
          <a:stretch>
            <a:fillRect/>
          </a:stretch>
        </p:blipFill>
        <p:spPr bwMode="auto">
          <a:xfrm>
            <a:off x="251520" y="3645024"/>
            <a:ext cx="387534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Казанцев\Desktop\презентация\IMG_0018.JPG"/>
          <p:cNvPicPr>
            <a:picLocks noChangeAspect="1" noChangeArrowheads="1"/>
          </p:cNvPicPr>
          <p:nvPr/>
        </p:nvPicPr>
        <p:blipFill>
          <a:blip r:embed="rId4" cstate="print"/>
          <a:srcRect l="17618" r="10652" b="14987"/>
          <a:stretch>
            <a:fillRect/>
          </a:stretch>
        </p:blipFill>
        <p:spPr bwMode="auto">
          <a:xfrm>
            <a:off x="4427984" y="3645024"/>
            <a:ext cx="410445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Проект «Одежда для взрослых и детей»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49118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u="sng" dirty="0" smtClean="0"/>
              <a:t>Цель проекта:  </a:t>
            </a:r>
          </a:p>
          <a:p>
            <a:pPr>
              <a:buNone/>
            </a:pPr>
            <a:r>
              <a:rPr lang="ru-RU" sz="2000" dirty="0" smtClean="0"/>
              <a:t>создание условий для развития любознательности и познавательной</a:t>
            </a:r>
          </a:p>
          <a:p>
            <a:pPr>
              <a:buNone/>
            </a:pPr>
            <a:r>
              <a:rPr lang="ru-RU" sz="2000" dirty="0" smtClean="0"/>
              <a:t>мотивации у детей при формировании знаний об одежде и реализации</a:t>
            </a:r>
          </a:p>
          <a:p>
            <a:pPr>
              <a:buNone/>
            </a:pPr>
            <a:r>
              <a:rPr lang="ru-RU" sz="2000" dirty="0" smtClean="0"/>
              <a:t>коррекционных мероприятий, способствующих развитию</a:t>
            </a:r>
          </a:p>
          <a:p>
            <a:pPr>
              <a:buNone/>
            </a:pPr>
            <a:r>
              <a:rPr lang="ru-RU" sz="2000" dirty="0" smtClean="0"/>
              <a:t> зрительного и осязательного восприятия и речевой функции.</a:t>
            </a:r>
          </a:p>
          <a:p>
            <a:pPr>
              <a:buNone/>
            </a:pPr>
            <a:endParaRPr lang="ru-RU" sz="2000" u="sng" dirty="0"/>
          </a:p>
        </p:txBody>
      </p:sp>
      <p:pic>
        <p:nvPicPr>
          <p:cNvPr id="4" name="Picture 2" descr="C:\Users\Apple\Desktop\IMG_0059.JPG"/>
          <p:cNvPicPr>
            <a:picLocks noChangeAspect="1" noChangeArrowheads="1"/>
          </p:cNvPicPr>
          <p:nvPr/>
        </p:nvPicPr>
        <p:blipFill>
          <a:blip r:embed="rId2" cstate="print"/>
          <a:srcRect l="17478" r="13857"/>
          <a:stretch>
            <a:fillRect/>
          </a:stretch>
        </p:blipFill>
        <p:spPr bwMode="auto">
          <a:xfrm>
            <a:off x="2357422" y="3429000"/>
            <a:ext cx="3643338" cy="298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Заключение 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В процессе выполнения  проекта , на коррекционных занятиях</a:t>
            </a:r>
          </a:p>
          <a:p>
            <a:pPr>
              <a:buNone/>
            </a:pPr>
            <a:r>
              <a:rPr lang="ru-RU" sz="2000" dirty="0" smtClean="0"/>
              <a:t> тифлопедагога (социально-бытовая ориентировка, развитие</a:t>
            </a:r>
          </a:p>
          <a:p>
            <a:pPr>
              <a:buNone/>
            </a:pPr>
            <a:r>
              <a:rPr lang="ru-RU" sz="2000" dirty="0" smtClean="0"/>
              <a:t> зрительного восприятия, развитие пространственной </a:t>
            </a:r>
          </a:p>
          <a:p>
            <a:pPr>
              <a:buNone/>
            </a:pPr>
            <a:r>
              <a:rPr lang="ru-RU" sz="2000" dirty="0" smtClean="0"/>
              <a:t>ориентировки, развитие  сохранных анализаторов и познавательных </a:t>
            </a:r>
          </a:p>
          <a:p>
            <a:pPr>
              <a:buNone/>
            </a:pPr>
            <a:r>
              <a:rPr lang="ru-RU" sz="2000" dirty="0" smtClean="0"/>
              <a:t>процессов) и непосредственно-образовательной деятельности</a:t>
            </a:r>
          </a:p>
          <a:p>
            <a:pPr>
              <a:buNone/>
            </a:pPr>
            <a:r>
              <a:rPr lang="ru-RU" sz="2000" dirty="0" smtClean="0"/>
              <a:t>детей, были реализованы задачи, направленные на развитие</a:t>
            </a:r>
          </a:p>
          <a:p>
            <a:pPr>
              <a:buNone/>
            </a:pPr>
            <a:r>
              <a:rPr lang="ru-RU" sz="2000" dirty="0" smtClean="0"/>
              <a:t>интересов, познавательной  и творческой активности, на</a:t>
            </a:r>
          </a:p>
          <a:p>
            <a:pPr>
              <a:buNone/>
            </a:pPr>
            <a:r>
              <a:rPr lang="ru-RU" sz="2000" dirty="0" smtClean="0"/>
              <a:t>систематизацию знаний о свойствах и объектах окружающих </a:t>
            </a:r>
          </a:p>
          <a:p>
            <a:pPr>
              <a:buNone/>
            </a:pPr>
            <a:r>
              <a:rPr lang="ru-RU" sz="2000" dirty="0" smtClean="0"/>
              <a:t>предметов и на формирование  представлений о других людях. </a:t>
            </a:r>
          </a:p>
          <a:p>
            <a:pPr>
              <a:buNone/>
            </a:pPr>
            <a:r>
              <a:rPr lang="ru-RU" sz="2000" dirty="0" smtClean="0"/>
              <a:t>А эти задачи включены в структуру образовательной программы </a:t>
            </a:r>
          </a:p>
          <a:p>
            <a:pPr>
              <a:buNone/>
            </a:pPr>
            <a:r>
              <a:rPr lang="ru-RU" sz="2000" dirty="0" smtClean="0"/>
              <a:t>ФГОС дошкольного образования.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305800" cy="1584176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Задачи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4839816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/>
              <a:t>Систематизировать у детей знания о разнообразии, классификации одежды и ее назначении.</a:t>
            </a:r>
          </a:p>
          <a:p>
            <a:pPr lvl="0"/>
            <a:r>
              <a:rPr lang="ru-RU" sz="2000" dirty="0" smtClean="0"/>
              <a:t>Провести экскурсию в ателье.</a:t>
            </a:r>
          </a:p>
          <a:p>
            <a:pPr lvl="0"/>
            <a:r>
              <a:rPr lang="ru-RU" sz="2000" dirty="0" smtClean="0"/>
              <a:t>Познакомить с профессиями людей (швея, портной, модельер).</a:t>
            </a:r>
          </a:p>
          <a:p>
            <a:pPr lvl="0"/>
            <a:r>
              <a:rPr lang="ru-RU" sz="2000" dirty="0" smtClean="0"/>
              <a:t>Познакомить с различными тканями, их назначением и использованием. </a:t>
            </a:r>
          </a:p>
          <a:p>
            <a:pPr lvl="0"/>
            <a:r>
              <a:rPr lang="ru-RU" sz="2000" dirty="0" smtClean="0"/>
              <a:t>Активизировать и обогащать словарь детей по данной теме.</a:t>
            </a:r>
          </a:p>
          <a:p>
            <a:pPr lvl="0"/>
            <a:r>
              <a:rPr lang="ru-RU" sz="2000" dirty="0" smtClean="0"/>
              <a:t>Развивать связную речь детей.</a:t>
            </a:r>
          </a:p>
          <a:p>
            <a:pPr lvl="0"/>
            <a:r>
              <a:rPr lang="ru-RU" sz="2000" dirty="0" smtClean="0"/>
              <a:t>Развивать творческие способности детей; умение создавать модель одежды, придумывать рисунок для ткани. </a:t>
            </a:r>
          </a:p>
          <a:p>
            <a:pPr lvl="0"/>
            <a:r>
              <a:rPr lang="ru-RU" sz="2000" dirty="0" smtClean="0"/>
              <a:t>Развивать моторные умения и навыки.</a:t>
            </a:r>
          </a:p>
          <a:p>
            <a:pPr lvl="0"/>
            <a:r>
              <a:rPr lang="ru-RU" sz="2000" dirty="0" smtClean="0"/>
              <a:t>Развивать коммуникативное общение и социальные навыки.</a:t>
            </a:r>
          </a:p>
          <a:p>
            <a:pPr lvl="0"/>
            <a:r>
              <a:rPr lang="ru-RU" sz="2000" dirty="0" smtClean="0"/>
              <a:t>Прививать детям эстетический вкус при выборе предметов одежды.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/>
          <a:lstStyle/>
          <a:p>
            <a:pPr algn="ctr"/>
            <a:r>
              <a:rPr lang="ru-RU" dirty="0" smtClean="0"/>
              <a:t>Реализация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483981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000" b="1" dirty="0" smtClean="0"/>
              <a:t>I</a:t>
            </a:r>
            <a:r>
              <a:rPr lang="ru-RU" sz="2000" b="1" dirty="0" smtClean="0"/>
              <a:t> этап – подготовительный</a:t>
            </a:r>
          </a:p>
          <a:p>
            <a:pPr lvl="0"/>
            <a:r>
              <a:rPr lang="ru-RU" sz="2000" dirty="0" smtClean="0"/>
              <a:t>беседа с детьми для выяснения знаний по данной теме;</a:t>
            </a:r>
          </a:p>
          <a:p>
            <a:pPr lvl="0"/>
            <a:r>
              <a:rPr lang="ru-RU" sz="2000" dirty="0" smtClean="0"/>
              <a:t>подбор методической литературы, игр, пособий по теме;</a:t>
            </a:r>
          </a:p>
          <a:p>
            <a:pPr lvl="0"/>
            <a:r>
              <a:rPr lang="ru-RU" sz="2000" dirty="0" smtClean="0"/>
              <a:t>составление перспективного плана проведения коррекционных занятий и образовательной деятельности с детьми;</a:t>
            </a:r>
          </a:p>
          <a:p>
            <a:pPr lvl="0"/>
            <a:r>
              <a:rPr lang="ru-RU" sz="2000" dirty="0" smtClean="0"/>
              <a:t>изготовление альбома «Из чего шьют одежду»;</a:t>
            </a:r>
          </a:p>
          <a:p>
            <a:pPr lvl="0"/>
            <a:r>
              <a:rPr lang="ru-RU" sz="2000" dirty="0" smtClean="0"/>
              <a:t>изготовление книжки-малышки «Загадки об одежде»</a:t>
            </a:r>
          </a:p>
          <a:p>
            <a:pPr>
              <a:buNone/>
            </a:pPr>
            <a:r>
              <a:rPr lang="en-US" sz="2000" b="1" dirty="0" smtClean="0"/>
              <a:t>II</a:t>
            </a:r>
            <a:r>
              <a:rPr lang="ru-RU" sz="2000" b="1" dirty="0" smtClean="0"/>
              <a:t> этап – реализация проекта</a:t>
            </a:r>
          </a:p>
          <a:p>
            <a:pPr lvl="0"/>
            <a:r>
              <a:rPr lang="ru-RU" sz="2000" dirty="0" smtClean="0"/>
              <a:t>проведение коррекционных занятий тифлопедагогом;</a:t>
            </a:r>
          </a:p>
          <a:p>
            <a:pPr lvl="0"/>
            <a:r>
              <a:rPr lang="ru-RU" sz="2000" dirty="0" smtClean="0"/>
              <a:t>организация и проведение </a:t>
            </a:r>
            <a:r>
              <a:rPr lang="ru-RU" sz="2000" dirty="0" err="1" smtClean="0"/>
              <a:t>непосредственно-образоательной</a:t>
            </a:r>
            <a:r>
              <a:rPr lang="ru-RU" sz="2000" dirty="0" smtClean="0"/>
              <a:t> и совместной деятельности с детьми воспитателями группы; </a:t>
            </a:r>
          </a:p>
          <a:p>
            <a:pPr lvl="0"/>
            <a:r>
              <a:rPr lang="ru-RU" sz="2000" dirty="0" smtClean="0"/>
              <a:t>экскурсия в ателье;</a:t>
            </a:r>
          </a:p>
          <a:p>
            <a:pPr lvl="0"/>
            <a:r>
              <a:rPr lang="ru-RU" sz="2000" dirty="0" smtClean="0"/>
              <a:t>знакомство и рассматривание тканей; </a:t>
            </a:r>
          </a:p>
          <a:p>
            <a:pPr lvl="0"/>
            <a:r>
              <a:rPr lang="ru-RU" sz="2000" dirty="0" smtClean="0"/>
              <a:t>придумывание и рисование узоров для ткани</a:t>
            </a:r>
          </a:p>
          <a:p>
            <a:pPr lvl="0"/>
            <a:r>
              <a:rPr lang="ru-RU" sz="2000" dirty="0" smtClean="0"/>
              <a:t>организация и проведение сюжетно-ролевой игры «Ателье»</a:t>
            </a:r>
          </a:p>
          <a:p>
            <a:pPr>
              <a:buNone/>
            </a:pPr>
            <a:r>
              <a:rPr lang="en-US" sz="2000" b="1" dirty="0" smtClean="0"/>
              <a:t>III</a:t>
            </a:r>
            <a:r>
              <a:rPr lang="ru-RU" sz="2000" b="1" dirty="0" smtClean="0"/>
              <a:t> этап – заключительный </a:t>
            </a:r>
          </a:p>
          <a:p>
            <a:pPr lvl="0"/>
            <a:r>
              <a:rPr lang="ru-RU" sz="2000" dirty="0" smtClean="0"/>
              <a:t>викторина с детьми; </a:t>
            </a:r>
          </a:p>
          <a:p>
            <a:pPr lvl="0"/>
            <a:r>
              <a:rPr lang="ru-RU" sz="2000" dirty="0" smtClean="0"/>
              <a:t>рассматривание альбома «Из чего шьют одежду»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pPr algn="ctr"/>
            <a:r>
              <a:rPr lang="ru-RU" dirty="0" smtClean="0"/>
              <a:t>План реализации проекта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850" y="1268413"/>
          <a:ext cx="8569325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768"/>
                <a:gridCol w="5586557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Тематический</a:t>
                      </a:r>
                      <a:r>
                        <a:rPr lang="ru-RU" sz="2000" baseline="0" dirty="0" smtClean="0"/>
                        <a:t> план занятий тифлопедагога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Социально –бытовая ориентировка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 чего шьют одежду. Классификация одежды.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зрительного восприятия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Такая разная одежда.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Ориентировка в пространстве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Одежда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мелкой моторики и осязания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Узоры для тканей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познавательных процессов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Одежда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Социально-бытовая ориентировка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Кто шьет одежду? Экскурсия в ателье.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Развитие зрительного восприятия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Составление рассказов об одежде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/>
          <a:lstStyle/>
          <a:p>
            <a:pPr algn="ctr"/>
            <a:r>
              <a:rPr lang="ru-RU" dirty="0" smtClean="0"/>
              <a:t>План реализации проекта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825" y="1341438"/>
          <a:ext cx="864235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557"/>
                <a:gridCol w="559579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Тематический план непосредственно-образовательной 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деятельности воспитателя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Познавательное развитие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Как появилась одежда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(история создания одежды)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r>
                        <a:rPr lang="ru-RU" baseline="0" dirty="0" smtClean="0"/>
                        <a:t> одежды детей и взрослых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Обучение грамоте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Говорим про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одежду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Познавательное развитие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 чего же сшита одежда?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элементарно-математических представлений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Математические задания по теме «Одежда»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«Придумай и составь одежду из геометрических фигур; решение арифметических задач; </a:t>
                      </a:r>
                      <a:r>
                        <a:rPr kumimoji="0" lang="ru-RU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 «Сосчитай пуговицы: где больше, где меньше»; работа в тетрадях: нарисуй столько пуговиц, какую цифру я показала; </a:t>
                      </a:r>
                      <a:r>
                        <a:rPr kumimoji="0" lang="ru-RU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 «Украсим свитер фигурками»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Пересказ рассказа Н.Носова «Заплатка»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Аппликация 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Новое платье для куклы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Рисование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Красивые узоры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Познавательное развитие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Ткани всякие нужны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Загадки, пословицы и поговорки об одежде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Игры и упражнения в совместной деятельности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18457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«Узнай по описанию»; 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«Назови одним словом»;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«Кому что нужно»;</a:t>
            </a:r>
          </a:p>
          <a:p>
            <a:pPr lvl="0"/>
            <a:r>
              <a:rPr lang="ru-RU" sz="1800" dirty="0" err="1" smtClean="0"/>
              <a:t>д</a:t>
            </a:r>
            <a:r>
              <a:rPr lang="en-US" sz="1800" dirty="0" smtClean="0"/>
              <a:t>/</a:t>
            </a:r>
            <a:r>
              <a:rPr lang="ru-RU" sz="1800" dirty="0" smtClean="0"/>
              <a:t>и «Угадай – </a:t>
            </a:r>
            <a:r>
              <a:rPr lang="ru-RU" sz="1800" dirty="0" err="1" smtClean="0"/>
              <a:t>ка</a:t>
            </a:r>
            <a:r>
              <a:rPr lang="ru-RU" sz="1800" dirty="0" smtClean="0"/>
              <a:t>»; 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«Лоскуточки в мешочке»;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«Мужская или женская одежда»;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«Зимняя или летняя одежда»;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«Найди и назови»;</a:t>
            </a:r>
          </a:p>
          <a:p>
            <a:pPr lvl="0"/>
            <a:r>
              <a:rPr lang="ru-RU" sz="1800" dirty="0" err="1" smtClean="0"/>
              <a:t>д</a:t>
            </a:r>
            <a:r>
              <a:rPr lang="en-US" sz="1800" dirty="0" smtClean="0"/>
              <a:t>/</a:t>
            </a:r>
            <a:r>
              <a:rPr lang="ru-RU" sz="1800" dirty="0" smtClean="0"/>
              <a:t>и «Профессии»;</a:t>
            </a:r>
          </a:p>
          <a:p>
            <a:pPr lvl="0"/>
            <a:r>
              <a:rPr lang="ru-RU" sz="1800" dirty="0" smtClean="0"/>
              <a:t>с</a:t>
            </a:r>
            <a:r>
              <a:rPr lang="en-US" sz="1800" dirty="0" smtClean="0"/>
              <a:t>/</a:t>
            </a:r>
            <a:r>
              <a:rPr lang="ru-RU" sz="1800" dirty="0" err="1" smtClean="0"/>
              <a:t>р</a:t>
            </a:r>
            <a:r>
              <a:rPr lang="ru-RU" sz="1800" dirty="0" smtClean="0"/>
              <a:t> «Ателье»;</a:t>
            </a:r>
          </a:p>
          <a:p>
            <a:pPr lvl="0"/>
            <a:r>
              <a:rPr lang="ru-RU" sz="1800" dirty="0" smtClean="0"/>
              <a:t>с</a:t>
            </a:r>
            <a:r>
              <a:rPr lang="en-US" sz="1800" dirty="0" smtClean="0"/>
              <a:t>/</a:t>
            </a:r>
            <a:r>
              <a:rPr lang="ru-RU" sz="1800" dirty="0" err="1" smtClean="0"/>
              <a:t>р</a:t>
            </a:r>
            <a:r>
              <a:rPr lang="ru-RU" sz="1800" dirty="0" smtClean="0"/>
              <a:t> «Магазин одежды»; </a:t>
            </a:r>
          </a:p>
          <a:p>
            <a:pPr lvl="0"/>
            <a:r>
              <a:rPr lang="ru-RU" sz="1800" dirty="0" smtClean="0"/>
              <a:t>с</a:t>
            </a:r>
            <a:r>
              <a:rPr lang="en-US" sz="1800" dirty="0" smtClean="0"/>
              <a:t>/</a:t>
            </a:r>
            <a:r>
              <a:rPr lang="ru-RU" sz="1800" dirty="0" err="1" smtClean="0"/>
              <a:t>р</a:t>
            </a:r>
            <a:r>
              <a:rPr lang="ru-RU" sz="1800" dirty="0" smtClean="0"/>
              <a:t> «Дом моделей»;</a:t>
            </a:r>
          </a:p>
          <a:p>
            <a:pPr lvl="0"/>
            <a:r>
              <a:rPr lang="ru-RU" sz="1800" dirty="0" err="1" smtClean="0"/>
              <a:t>д</a:t>
            </a:r>
            <a:r>
              <a:rPr lang="en-US" sz="1800" dirty="0" smtClean="0"/>
              <a:t>/</a:t>
            </a:r>
            <a:r>
              <a:rPr lang="ru-RU" sz="1800" dirty="0" smtClean="0"/>
              <a:t>и «Что лишнее»;</a:t>
            </a:r>
          </a:p>
          <a:p>
            <a:pPr lvl="0"/>
            <a:r>
              <a:rPr lang="ru-RU" sz="1800" dirty="0" err="1" smtClean="0"/>
              <a:t>д</a:t>
            </a:r>
            <a:r>
              <a:rPr lang="en-US" sz="1800" dirty="0" smtClean="0"/>
              <a:t>/</a:t>
            </a:r>
            <a:r>
              <a:rPr lang="ru-RU" sz="1800" dirty="0" smtClean="0"/>
              <a:t>и «Разрезные картинки»;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«Магазин одежды» (с картинками);</a:t>
            </a:r>
          </a:p>
          <a:p>
            <a:pPr lvl="0"/>
            <a:r>
              <a:rPr lang="ru-RU" sz="1800" dirty="0" err="1" smtClean="0"/>
              <a:t>п</a:t>
            </a:r>
            <a:r>
              <a:rPr lang="en-US" sz="1800" dirty="0" smtClean="0"/>
              <a:t>/</a:t>
            </a:r>
            <a:r>
              <a:rPr lang="ru-RU" sz="1800" dirty="0" smtClean="0"/>
              <a:t>и «Перебежки»;</a:t>
            </a:r>
          </a:p>
          <a:p>
            <a:pPr lvl="0"/>
            <a:r>
              <a:rPr lang="ru-RU" sz="1800" dirty="0" smtClean="0"/>
              <a:t>словесная игра «Кто что делает?»;</a:t>
            </a:r>
          </a:p>
          <a:p>
            <a:pPr lvl="0"/>
            <a:r>
              <a:rPr lang="ru-RU" sz="1800" dirty="0" err="1" smtClean="0"/>
              <a:t>д</a:t>
            </a:r>
            <a:r>
              <a:rPr lang="en-US" sz="1800" dirty="0" smtClean="0"/>
              <a:t>/</a:t>
            </a:r>
            <a:r>
              <a:rPr lang="ru-RU" sz="1800" dirty="0" smtClean="0"/>
              <a:t>и «Подбери заплатку»;</a:t>
            </a:r>
          </a:p>
          <a:p>
            <a:pPr lvl="0"/>
            <a:r>
              <a:rPr lang="ru-RU" sz="1800" dirty="0" smtClean="0"/>
              <a:t>словесная игра «Продолжи пословицу»;</a:t>
            </a:r>
          </a:p>
          <a:p>
            <a:pPr lvl="0"/>
            <a:r>
              <a:rPr lang="ru-RU" sz="1800" dirty="0" smtClean="0"/>
              <a:t>загадки об одежде;</a:t>
            </a:r>
          </a:p>
          <a:p>
            <a:pPr lvl="0"/>
            <a:r>
              <a:rPr lang="ru-RU" sz="1800" dirty="0" smtClean="0"/>
              <a:t>творческая мастерская «Вырезывание бумажной одежды для плоскостных кукол»;</a:t>
            </a:r>
          </a:p>
          <a:p>
            <a:pPr lvl="0"/>
            <a:r>
              <a:rPr lang="ru-RU" sz="1800" dirty="0" err="1" smtClean="0"/>
              <a:t>д</a:t>
            </a:r>
            <a:r>
              <a:rPr lang="ru-RU" sz="1800" dirty="0" smtClean="0"/>
              <a:t>/и «Загадки в мешочке» (ткани и инструменты швейной промышленности);</a:t>
            </a:r>
          </a:p>
          <a:p>
            <a:pPr lvl="0"/>
            <a:r>
              <a:rPr lang="ru-RU" sz="1800" dirty="0" smtClean="0"/>
              <a:t>игра-соревнование «Кто быстрей и аккуратней сложит одежду»;</a:t>
            </a:r>
          </a:p>
          <a:p>
            <a:r>
              <a:rPr lang="ru-RU" sz="1800" dirty="0" smtClean="0"/>
              <a:t>     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Игры на восприятие цвета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08616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«Найди по цвету»;</a:t>
            </a:r>
          </a:p>
          <a:p>
            <a:r>
              <a:rPr lang="ru-RU" sz="2000" dirty="0" smtClean="0"/>
              <a:t>«Разложи по цветовой насыщенности»;</a:t>
            </a:r>
          </a:p>
          <a:p>
            <a:r>
              <a:rPr lang="ru-RU" sz="2000" dirty="0" smtClean="0"/>
              <a:t>«Найди названный цвет в одежде»;</a:t>
            </a:r>
          </a:p>
          <a:p>
            <a:r>
              <a:rPr lang="ru-RU" sz="2000" dirty="0" smtClean="0"/>
              <a:t>«Найди одинаковые по цвету»</a:t>
            </a:r>
            <a:endParaRPr lang="ru-RU" sz="2000" dirty="0"/>
          </a:p>
        </p:txBody>
      </p:sp>
      <p:pic>
        <p:nvPicPr>
          <p:cNvPr id="5" name="Picture 2" descr="C:\Users\Казанцев\Desktop\НГПИ\IMG_0002.JPG"/>
          <p:cNvPicPr>
            <a:picLocks noChangeAspect="1" noChangeArrowheads="1"/>
          </p:cNvPicPr>
          <p:nvPr/>
        </p:nvPicPr>
        <p:blipFill>
          <a:blip r:embed="rId2" cstate="print"/>
          <a:srcRect l="6292" t="11186" r="16945" b="12750"/>
          <a:stretch>
            <a:fillRect/>
          </a:stretch>
        </p:blipFill>
        <p:spPr bwMode="auto">
          <a:xfrm>
            <a:off x="179512" y="3645024"/>
            <a:ext cx="4392488" cy="2448272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Казанцев\Desktop\НГПИ\IMG_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651" t="6712" r="5619" b="8275"/>
          <a:stretch>
            <a:fillRect/>
          </a:stretch>
        </p:blipFill>
        <p:spPr bwMode="auto">
          <a:xfrm>
            <a:off x="4499992" y="1268760"/>
            <a:ext cx="4316413" cy="2877597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1215</Words>
  <Application>Microsoft Office PowerPoint</Application>
  <PresentationFormat>Экран (4:3)</PresentationFormat>
  <Paragraphs>193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Познавательное развитие детей с нарушением зрения в процессе реализации проекта  «Одежда для взрослых и детей»</vt:lpstr>
      <vt:lpstr>Познавательное развитие</vt:lpstr>
      <vt:lpstr>Проект «Одежда для взрослых и детей» </vt:lpstr>
      <vt:lpstr>Задачи</vt:lpstr>
      <vt:lpstr>Реализация проекта</vt:lpstr>
      <vt:lpstr>План реализации проекта</vt:lpstr>
      <vt:lpstr>План реализации проекта</vt:lpstr>
      <vt:lpstr>Игры и упражнения в совместной деятельности</vt:lpstr>
      <vt:lpstr>Игры на восприятие цвета</vt:lpstr>
      <vt:lpstr>Игры на восприятие формы</vt:lpstr>
      <vt:lpstr>Сравнение по величине</vt:lpstr>
      <vt:lpstr>Слайд 12</vt:lpstr>
      <vt:lpstr>Игры на зрительное восприятие </vt:lpstr>
      <vt:lpstr>Игры на развитие ориентировки</vt:lpstr>
      <vt:lpstr>Игры на развитие познавательных процессов</vt:lpstr>
      <vt:lpstr>Классификация одежды</vt:lpstr>
      <vt:lpstr>Подбери по времени года</vt:lpstr>
      <vt:lpstr>Что лишнее?</vt:lpstr>
      <vt:lpstr>Описание по схеме</vt:lpstr>
      <vt:lpstr>Знакомство с тканями</vt:lpstr>
      <vt:lpstr>Подбери ткань к одежде</vt:lpstr>
      <vt:lpstr>Знакомство с профессиями </vt:lpstr>
      <vt:lpstr>Слайд 23</vt:lpstr>
      <vt:lpstr>Слайд 24</vt:lpstr>
      <vt:lpstr>Модельер</vt:lpstr>
      <vt:lpstr>Узоры для одежды</vt:lpstr>
      <vt:lpstr>Викторина</vt:lpstr>
      <vt:lpstr>Слайд 28</vt:lpstr>
      <vt:lpstr>Слайд 29</vt:lpstr>
      <vt:lpstr>Заключение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Познавательное развитие детей с нарушением зрения в процессе реализации проекта  «Одежда для взрослых и детей»</dc:title>
  <dc:creator>Казанцев</dc:creator>
  <cp:lastModifiedBy>Казанцева</cp:lastModifiedBy>
  <cp:revision>54</cp:revision>
  <dcterms:created xsi:type="dcterms:W3CDTF">2016-04-02T01:22:24Z</dcterms:created>
  <dcterms:modified xsi:type="dcterms:W3CDTF">2016-11-20T04:02:13Z</dcterms:modified>
</cp:coreProperties>
</file>