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82" r:id="rId10"/>
    <p:sldId id="283" r:id="rId11"/>
    <p:sldId id="284" r:id="rId12"/>
    <p:sldId id="263" r:id="rId13"/>
    <p:sldId id="274" r:id="rId14"/>
    <p:sldId id="275" r:id="rId15"/>
    <p:sldId id="276" r:id="rId16"/>
    <p:sldId id="285" r:id="rId17"/>
    <p:sldId id="286" r:id="rId18"/>
    <p:sldId id="280" r:id="rId19"/>
    <p:sldId id="277" r:id="rId20"/>
    <p:sldId id="278" r:id="rId21"/>
    <p:sldId id="279" r:id="rId22"/>
    <p:sldId id="264" r:id="rId23"/>
    <p:sldId id="265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4" autoAdjust="0"/>
    <p:restoredTop sz="94712" autoAdjust="0"/>
  </p:normalViewPr>
  <p:slideViewPr>
    <p:cSldViewPr>
      <p:cViewPr varScale="1">
        <p:scale>
          <a:sx n="65" d="100"/>
          <a:sy n="65" d="100"/>
        </p:scale>
        <p:origin x="-12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Вопросы анкеты</a:t>
            </a:r>
          </a:p>
          <a:p>
            <a:pPr>
              <a:defRPr/>
            </a:pPr>
            <a:r>
              <a:rPr lang="ru-RU" dirty="0" smtClean="0"/>
              <a:t>Видели </a:t>
            </a:r>
            <a:r>
              <a:rPr lang="ru-RU" dirty="0"/>
              <a:t>ли вы изображение лягушки в книгах, журналах и т. д.?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Видели ли вы изображение лягушки в книгах, журналах и т. д.? 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 - 20 </c:v>
                </c:pt>
                <c:pt idx="1">
                  <c:v>Нет - 0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Какого цвета были лягушки в книгах, журналах </a:t>
            </a:r>
            <a:r>
              <a:rPr lang="ru-RU" sz="2800" dirty="0" smtClean="0"/>
              <a:t>и  </a:t>
            </a:r>
            <a:r>
              <a:rPr lang="ru-RU" sz="2800" dirty="0"/>
              <a:t>т. д. ?</a:t>
            </a:r>
          </a:p>
        </c:rich>
      </c:tx>
      <c:layout>
        <c:manualLayout>
          <c:xMode val="edge"/>
          <c:yMode val="edge"/>
          <c:x val="0.16399723702197386"/>
          <c:y val="3.7793419778754812E-2"/>
        </c:manualLayout>
      </c:layout>
    </c:title>
    <c:plotArea>
      <c:layout>
        <c:manualLayout>
          <c:layoutTarget val="inner"/>
          <c:xMode val="edge"/>
          <c:yMode val="edge"/>
          <c:x val="0.14846780309434257"/>
          <c:y val="0.23787188328280984"/>
          <c:w val="0.50157784400767058"/>
          <c:h val="0.68668395310573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Какого цвета были лягушки в книгах, журналах и т. д. 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Зелёные - 18</c:v>
                </c:pt>
                <c:pt idx="1">
                  <c:v>Серые - 3</c:v>
                </c:pt>
                <c:pt idx="2">
                  <c:v>Красные - 2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9344524642753058"/>
          <c:y val="1.24495971035898E-2"/>
        </c:manualLayout>
      </c:layout>
      <c:txPr>
        <a:bodyPr/>
        <a:lstStyle/>
        <a:p>
          <a:pPr>
            <a:defRPr sz="2600" baseline="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Видели ли вы живую лягушку?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 - 16</c:v>
                </c:pt>
                <c:pt idx="1">
                  <c:v>Нет - 4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4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706596918440799"/>
          <c:y val="0.47014645431553359"/>
          <c:w val="0.16143907358802537"/>
          <c:h val="0.12762993654299951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600" baseline="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Какого цвета вы видели живую лягушку?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Зелёного - 13  </c:v>
                </c:pt>
                <c:pt idx="1">
                  <c:v>Серого - 2</c:v>
                </c:pt>
                <c:pt idx="2">
                  <c:v>Серо-зелёного - 1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934924896478508"/>
          <c:y val="0.37713341834804187"/>
          <c:w val="0.29773536988432031"/>
          <c:h val="0.26462664041994782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Какого цвета бывают лягушки?</a:t>
            </a:r>
            <a:endParaRPr lang="ru-RU" sz="2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7649837173131297"/>
          <c:y val="0.12404090113735783"/>
          <c:w val="0.40440677554194937"/>
          <c:h val="0.727932195975503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Цвет лягушки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Зелёного - 18</c:v>
                </c:pt>
                <c:pt idx="1">
                  <c:v>Красного - 7</c:v>
                </c:pt>
                <c:pt idx="2">
                  <c:v>Серого - 3</c:v>
                </c:pt>
                <c:pt idx="3">
                  <c:v>Коричневого - 2</c:v>
                </c:pt>
                <c:pt idx="4">
                  <c:v>Синего - 2</c:v>
                </c:pt>
                <c:pt idx="5">
                  <c:v>Жёлтого - 1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700" baseline="0"/>
            </a:pPr>
            <a:r>
              <a:rPr lang="ru-RU" sz="2700" baseline="0" dirty="0"/>
              <a:t>Зачем лягушкам такой цвет кожи?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5699659433895232E-2"/>
          <c:y val="0.16755010563540693"/>
          <c:w val="0.50584578458196217"/>
          <c:h val="0.739888470649880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Зачем лягушкам такой цвет кожи? 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Для маскировки и защиты - 14</c:v>
                </c:pt>
                <c:pt idx="1">
                  <c:v>Не знаю - 6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6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aseline="0"/>
            </a:pPr>
            <a:endParaRPr lang="ru-RU"/>
          </a:p>
        </c:txPr>
      </c:legendEntry>
      <c:layout>
        <c:manualLayout>
          <c:xMode val="edge"/>
          <c:yMode val="edge"/>
          <c:x val="0.69229453371449101"/>
          <c:y val="0.37135668179540859"/>
          <c:w val="0.2984345541737598"/>
          <c:h val="0.2893342406778888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FA62A-4D0B-4421-BE3D-04C45F28952C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CACBB-FD7F-44A1-A474-580741AC6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CACBB-FD7F-44A1-A474-580741AC676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056784" cy="2497832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2900" dirty="0" smtClean="0"/>
              <a:t>                                                                            Автор</a:t>
            </a:r>
            <a:r>
              <a:rPr lang="ru-RU" sz="2900" dirty="0" smtClean="0">
                <a:solidFill>
                  <a:schemeClr val="tx1"/>
                </a:solidFill>
              </a:rPr>
              <a:t>: Князева Анастасия                                                                 Викторовна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Класс: 3          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                                      МБОУ «Школа № 51» </a:t>
            </a:r>
          </a:p>
          <a:p>
            <a:pPr algn="r"/>
            <a:r>
              <a:rPr lang="ru-RU" sz="2900" smtClean="0">
                <a:solidFill>
                  <a:schemeClr val="tx1"/>
                </a:solidFill>
              </a:rPr>
              <a:t>                                          Научный руководитель</a:t>
            </a:r>
            <a:r>
              <a:rPr lang="ru-RU" sz="2900" dirty="0" smtClean="0">
                <a:solidFill>
                  <a:schemeClr val="tx1"/>
                </a:solidFill>
              </a:rPr>
              <a:t>: 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                                  </a:t>
            </a:r>
            <a:r>
              <a:rPr lang="ru-RU" sz="2900" dirty="0" err="1" smtClean="0">
                <a:solidFill>
                  <a:schemeClr val="tx1"/>
                </a:solidFill>
              </a:rPr>
              <a:t>Карпюк</a:t>
            </a:r>
            <a:r>
              <a:rPr lang="ru-RU" sz="2900" dirty="0" smtClean="0">
                <a:solidFill>
                  <a:schemeClr val="tx1"/>
                </a:solidFill>
              </a:rPr>
              <a:t> Валентина 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                     Алексеевна, учитель 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начальных классов</a:t>
            </a:r>
          </a:p>
          <a:p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2016 г.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4632" cy="2376264"/>
          </a:xfrm>
        </p:spPr>
        <p:txBody>
          <a:bodyPr>
            <a:noAutofit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ФАКТОРЫ, ВЛИЯЮЩИЕ НА ОКРАС КОЖИ ЛЯГУШЕК</a:t>
            </a:r>
            <a:endParaRPr lang="ru-RU" dirty="0"/>
          </a:p>
        </p:txBody>
      </p:sp>
      <p:pic>
        <p:nvPicPr>
          <p:cNvPr id="2050" name="Picture 2" descr="http://900igr.net/datai/pedagogika/Integratsija-distsiplin/0014-005-Biologija-i-matemat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2483768" cy="1966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         </a:t>
            </a:r>
            <a:r>
              <a:rPr lang="ru-RU" sz="3100" dirty="0" smtClean="0"/>
              <a:t>Расчленяющая  окраска  задних  лап  травяной  лягушки  способствует  успешной маскировке. </a:t>
            </a:r>
            <a:endParaRPr lang="ru-RU" sz="3100" dirty="0"/>
          </a:p>
        </p:txBody>
      </p:sp>
      <p:pic>
        <p:nvPicPr>
          <p:cNvPr id="4" name="Содержимое 3" descr="http://media-2.web.britannica.com/eb-media/70/12770-004-A817B0E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0486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Тёмное  височное  пятно  маскирует  глаз этой  бурой  лягушки. </a:t>
            </a:r>
            <a:endParaRPr lang="ru-RU" sz="3600" dirty="0"/>
          </a:p>
        </p:txBody>
      </p:sp>
      <p:pic>
        <p:nvPicPr>
          <p:cNvPr id="4" name="Содержимое 3" descr="http://4.bp.blogspot.com/_HOzqYoeAHbU/TIq3ByV0vqI/AAAAAAAAAHc/iWyWmUrZHVI/s1600/CRW_29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832648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26469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	  	                  Ядовитые лягушки. 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10242" name="Picture 2" descr="Oophaga pumilio Z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160240" cy="24537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789040"/>
            <a:ext cx="262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Маленький  древолаз</a:t>
            </a:r>
            <a:endParaRPr lang="ru-RU" dirty="0"/>
          </a:p>
        </p:txBody>
      </p:sp>
      <p:pic>
        <p:nvPicPr>
          <p:cNvPr id="10244" name="Picture 4" descr="Dendrobates-azure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2452117" cy="24521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63888" y="3789040"/>
            <a:ext cx="222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Голубой  древолаз</a:t>
            </a:r>
            <a:endParaRPr lang="ru-RU" b="1" dirty="0"/>
          </a:p>
        </p:txBody>
      </p:sp>
      <p:pic>
        <p:nvPicPr>
          <p:cNvPr id="9" name="Рисунок 8" descr="https://upload.wikimedia.org/wikipedia/commons/6/6e/Schrecklicherpfeilgiftfrosch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340768"/>
            <a:ext cx="2466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228184" y="3789040"/>
            <a:ext cx="2350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Ужасный </a:t>
            </a:r>
            <a:r>
              <a:rPr lang="ru-RU" b="1" dirty="0" err="1" smtClean="0"/>
              <a:t>листолаз</a:t>
            </a:r>
            <a:r>
              <a:rPr lang="ru-RU" b="1" dirty="0" smtClean="0"/>
              <a:t>. </a:t>
            </a:r>
            <a:endParaRPr lang="ru-RU" dirty="0"/>
          </a:p>
        </p:txBody>
      </p:sp>
      <p:pic>
        <p:nvPicPr>
          <p:cNvPr id="10246" name="Picture 6" descr="Dendrobates-auratus-goldbaumstei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221088"/>
            <a:ext cx="2619375" cy="206692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47664" y="6237312"/>
            <a:ext cx="2488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Красящий  древолаз</a:t>
            </a:r>
            <a:endParaRPr lang="ru-RU" dirty="0"/>
          </a:p>
        </p:txBody>
      </p:sp>
      <p:pic>
        <p:nvPicPr>
          <p:cNvPr id="14" name="Рисунок 13" descr="Pbaurotaenia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21088"/>
            <a:ext cx="26642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499992" y="6237312"/>
            <a:ext cx="3550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Золотистополосый</a:t>
            </a:r>
            <a:r>
              <a:rPr lang="ru-RU" b="1" dirty="0" smtClean="0"/>
              <a:t>  </a:t>
            </a:r>
            <a:r>
              <a:rPr lang="ru-RU" b="1" dirty="0" err="1" smtClean="0"/>
              <a:t>листолаз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926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Большинство известных в России видов лягушек имеют основной грязно-зеленый, коричневатый или сероватый окрас </a:t>
            </a:r>
            <a:r>
              <a:rPr lang="ru-RU" dirty="0" smtClean="0"/>
              <a:t>(защитный или маскировочный окрас).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Unidentified Anura Germany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3787294" cy="2979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537321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Прудовая лягушка</a:t>
            </a:r>
            <a:endParaRPr lang="ru-RU" dirty="0"/>
          </a:p>
        </p:txBody>
      </p:sp>
      <p:pic>
        <p:nvPicPr>
          <p:cNvPr id="9220" name="Picture 4" descr="European Common Frog Rana temporaria (cropped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3990476" cy="2952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08104" y="5373216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Травяная лягушка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Лягушки, проживающие </a:t>
            </a:r>
            <a:br>
              <a:rPr lang="ru-RU" dirty="0" smtClean="0"/>
            </a:br>
            <a:r>
              <a:rPr lang="ru-RU" dirty="0" smtClean="0"/>
              <a:t>                в  Кемеровской области.</a:t>
            </a:r>
            <a:endParaRPr lang="ru-RU" dirty="0"/>
          </a:p>
        </p:txBody>
      </p:sp>
      <p:pic>
        <p:nvPicPr>
          <p:cNvPr id="4" name="Picture 2" descr="RanaRidibundaFem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536504" cy="3613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5373216"/>
            <a:ext cx="2162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Озёрная лягушка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Лягушки, проживающие </a:t>
            </a:r>
            <a:br>
              <a:rPr lang="ru-RU" dirty="0" smtClean="0"/>
            </a:br>
            <a:r>
              <a:rPr lang="ru-RU" dirty="0" smtClean="0"/>
              <a:t>                в  Кемеровской области.</a:t>
            </a:r>
            <a:endParaRPr lang="ru-RU" dirty="0"/>
          </a:p>
        </p:txBody>
      </p:sp>
      <p:pic>
        <p:nvPicPr>
          <p:cNvPr id="1026" name="Picture 2" descr="http://lik-kuzbassa.narod.ru/C.files/liki-z4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901637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5085184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Остромордая лягушка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5085184"/>
            <a:ext cx="4149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Сибирская, или амурская, лягушка</a:t>
            </a:r>
            <a:endParaRPr lang="ru-RU" dirty="0"/>
          </a:p>
        </p:txBody>
      </p:sp>
      <p:pic>
        <p:nvPicPr>
          <p:cNvPr id="1034" name="Picture 10" descr="http://nature.sfu-kras.ru/files/nature/%D0%A1%D0%B8%D0%B1%D0%B8%D1%80%D1%81%D0%BA%D0%B0%D1%8F%20%D0%BB%D1%8F%D0%B3%D1%83%D1%88%D0%BA%D0%B0%20%D0%BC%D0%BE%D0%BB%D0%BE%D0%B4%D0%B0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34898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404664"/>
          <a:ext cx="842493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28092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404664"/>
          <a:ext cx="82296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404664"/>
          <a:ext cx="837361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Цель: </a:t>
            </a:r>
            <a:r>
              <a:rPr lang="ru-RU" sz="2400" dirty="0" smtClean="0"/>
              <a:t>выявление факторов, влияющих на окрас кожи лягушек.</a:t>
            </a:r>
          </a:p>
          <a:p>
            <a:pPr>
              <a:buNone/>
            </a:pPr>
            <a:r>
              <a:rPr lang="ru-RU" sz="2400" b="1" dirty="0" smtClean="0"/>
              <a:t>   Задачи: </a:t>
            </a:r>
            <a:r>
              <a:rPr lang="ru-RU" sz="2400" dirty="0" smtClean="0"/>
              <a:t>1) найти литературу на заданную тему;</a:t>
            </a:r>
          </a:p>
          <a:p>
            <a:pPr>
              <a:buNone/>
            </a:pPr>
            <a:r>
              <a:rPr lang="ru-RU" sz="2400" dirty="0" smtClean="0"/>
              <a:t>  2) изучить найденные источники информации;</a:t>
            </a:r>
          </a:p>
          <a:p>
            <a:pPr>
              <a:buNone/>
            </a:pPr>
            <a:r>
              <a:rPr lang="ru-RU" sz="2400" dirty="0" smtClean="0"/>
              <a:t>  3) проанализировать имеющуюся информацию;</a:t>
            </a:r>
          </a:p>
          <a:p>
            <a:pPr>
              <a:buNone/>
            </a:pPr>
            <a:r>
              <a:rPr lang="ru-RU" sz="2400" dirty="0" smtClean="0"/>
              <a:t>  4) сделать выводы на основе имеющихся данных о том, от  чего зависит окрас кожи лягушек.</a:t>
            </a:r>
          </a:p>
          <a:p>
            <a:pPr>
              <a:buNone/>
            </a:pPr>
            <a:r>
              <a:rPr lang="ru-RU" sz="2400" b="1" dirty="0" smtClean="0"/>
              <a:t>    Методы исследования: </a:t>
            </a:r>
            <a:endParaRPr lang="ru-RU" sz="2400" dirty="0" smtClean="0"/>
          </a:p>
          <a:p>
            <a:pPr lvl="0"/>
            <a:r>
              <a:rPr lang="ru-RU" sz="2400" dirty="0" smtClean="0"/>
              <a:t>Сбор информации;</a:t>
            </a:r>
          </a:p>
          <a:p>
            <a:pPr lvl="0"/>
            <a:r>
              <a:rPr lang="ru-RU" sz="2400" dirty="0" smtClean="0"/>
              <a:t>Изучение письменных документов;</a:t>
            </a:r>
          </a:p>
          <a:p>
            <a:pPr lvl="0"/>
            <a:r>
              <a:rPr lang="ru-RU" sz="2400" dirty="0" smtClean="0"/>
              <a:t>Анализ данных.</a:t>
            </a:r>
          </a:p>
          <a:p>
            <a:pPr>
              <a:buNone/>
            </a:pPr>
            <a:r>
              <a:rPr lang="ru-RU" sz="2400" b="1" dirty="0" smtClean="0"/>
              <a:t>Объект исследования:</a:t>
            </a:r>
            <a:r>
              <a:rPr lang="ru-RU" sz="2400" dirty="0" smtClean="0"/>
              <a:t> земноводные-лягушки</a:t>
            </a:r>
          </a:p>
          <a:p>
            <a:pPr>
              <a:buNone/>
            </a:pPr>
            <a:r>
              <a:rPr lang="ru-RU" sz="2400" b="1" dirty="0" smtClean="0"/>
              <a:t>Предмет исследования:</a:t>
            </a:r>
            <a:r>
              <a:rPr lang="ru-RU" sz="2400" dirty="0" smtClean="0"/>
              <a:t> окраска кожи лягушек</a:t>
            </a:r>
          </a:p>
          <a:p>
            <a:pPr lvl="0"/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04664"/>
          <a:ext cx="8219256" cy="561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 </a:t>
            </a:r>
            <a:r>
              <a:rPr lang="ru-RU" b="1" dirty="0" smtClean="0"/>
              <a:t>Заключение.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		Итак, анализ собранного материала позволил нам сделать следующие выводы:</a:t>
            </a:r>
          </a:p>
          <a:p>
            <a:pPr>
              <a:buNone/>
            </a:pPr>
            <a:r>
              <a:rPr lang="ru-RU" dirty="0" smtClean="0"/>
              <a:t>    	1) Окрас кожи лягушек и его интенсивность зависят от работы особых клеток – хроматофоров, которые содержат в себе окрашивающие вещества, то есть пигменты. А деятельность хроматофоров, в свою очередь, зависит от многих факторов: от вида лягушки, места её проживания, от уровня освещения и влажности окружающей среды. </a:t>
            </a:r>
          </a:p>
          <a:p>
            <a:pPr>
              <a:buNone/>
            </a:pPr>
            <a:r>
              <a:rPr lang="ru-RU" dirty="0" smtClean="0"/>
              <a:t>    	2) Окрас кожи лягушек выполняет защитную функцию:</a:t>
            </a:r>
          </a:p>
          <a:p>
            <a:pPr>
              <a:buNone/>
            </a:pPr>
            <a:r>
              <a:rPr lang="ru-RU" dirty="0" smtClean="0"/>
              <a:t>   а) с помощью покровительственного цвета кожи лягушки маскируются от врагов и получают преимущество при охоте;</a:t>
            </a:r>
          </a:p>
          <a:p>
            <a:pPr>
              <a:buNone/>
            </a:pPr>
            <a:r>
              <a:rPr lang="ru-RU" dirty="0" smtClean="0"/>
              <a:t>   б) с помощью яркой окраски лягушки отпугивают врагов, предупреждая о своей настоящей или мнимой ядовитости.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264696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     Литература: </a:t>
            </a:r>
          </a:p>
          <a:p>
            <a:pPr algn="just">
              <a:buNone/>
            </a:pPr>
            <a:r>
              <a:rPr lang="ru-RU" sz="2800" dirty="0" smtClean="0"/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Жизнь животных. В 6 томах. Земноводные, пресмыкающиеся. Т. 4, часть 2, - Москва: Просвещение, 1969. </a:t>
            </a:r>
          </a:p>
          <a:p>
            <a:pPr marL="514350" indent="-514350" algn="just">
              <a:buNone/>
            </a:pPr>
            <a:r>
              <a:rPr lang="ru-RU" sz="2800" dirty="0" smtClean="0"/>
              <a:t>2.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Интернет-энциклопедия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Соловьёв Л. И. Книга о природе Кузбасса для младших школьников и их родителей. – Кемерово, 2008.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Энциклопедия для детей. – Москва: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Аванта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+, 1994, т. 2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</a:t>
            </a:r>
            <a:r>
              <a:rPr lang="ru-RU" sz="8800" dirty="0" smtClean="0"/>
              <a:t>Спасибо </a:t>
            </a:r>
            <a:br>
              <a:rPr lang="ru-RU" sz="8800" dirty="0" smtClean="0"/>
            </a:br>
            <a:r>
              <a:rPr lang="ru-RU" sz="8800" dirty="0" smtClean="0"/>
              <a:t>   за внимание!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idx="1"/>
          </p:nvPr>
        </p:nvSpPr>
        <p:spPr>
          <a:xfrm>
            <a:off x="755576" y="476672"/>
            <a:ext cx="8003232" cy="5619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</a:t>
            </a:r>
            <a:r>
              <a:rPr lang="ru-RU" sz="2800" dirty="0" smtClean="0"/>
              <a:t>    В природе бывают лягушки самых разных цветов и оттенков: красные, синие, жёлтые, зелёные, чёрные, серые и многие другие, а всевозможных узоров на коже (пятна, полосы, круги и др.) и не сосчитать. 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8194" name="Picture 2" descr="http://previews.123rf.com/images/dirkercken/dirkercken1204/dirkercken120400020/13222540-frog-red-strawberry-poison-dart-frog-on-border-of-panama-and-costa-Rica-poisonous-animal-of-tropical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17032"/>
            <a:ext cx="3089454" cy="2160240"/>
          </a:xfrm>
          <a:prstGeom prst="rect">
            <a:avLst/>
          </a:prstGeom>
          <a:noFill/>
        </p:spPr>
      </p:pic>
      <p:pic>
        <p:nvPicPr>
          <p:cNvPr id="8196" name="Picture 4" descr="https://im2-tub-ru.yandex.net/i?id=e03311c71eaeb290f00d6fbe3b57facd&amp;n=33&amp;h=190&amp;w=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3456382" cy="2160240"/>
          </a:xfrm>
          <a:prstGeom prst="rect">
            <a:avLst/>
          </a:prstGeom>
          <a:noFill/>
        </p:spPr>
      </p:pic>
      <p:pic>
        <p:nvPicPr>
          <p:cNvPr id="8198" name="Picture 6" descr="http://animal.memozee.com/ArchOLD-7/1188391958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17032"/>
            <a:ext cx="282846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926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И это далеко не все…</a:t>
            </a:r>
            <a:endParaRPr lang="ru-RU" dirty="0"/>
          </a:p>
        </p:txBody>
      </p:sp>
      <p:pic>
        <p:nvPicPr>
          <p:cNvPr id="8194" name="Picture 2" descr="http://i75.photobucket.com/albums/i299/katann23/colorful-frogs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149080"/>
            <a:ext cx="1910225" cy="1731938"/>
          </a:xfrm>
          <a:prstGeom prst="rect">
            <a:avLst/>
          </a:prstGeom>
          <a:noFill/>
        </p:spPr>
      </p:pic>
      <p:pic>
        <p:nvPicPr>
          <p:cNvPr id="8196" name="Picture 4" descr="http://linkmesh2.com/scraper/data/alphacoders/Frog%20Wallpapers/386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2863738" cy="1773057"/>
          </a:xfrm>
          <a:prstGeom prst="rect">
            <a:avLst/>
          </a:prstGeom>
          <a:noFill/>
        </p:spPr>
      </p:pic>
      <p:pic>
        <p:nvPicPr>
          <p:cNvPr id="8198" name="Picture 6" descr="https://im0-tub-ru.yandex.net/i?id=ff31c980569c8adc7485c3e0a8101c04&amp;n=33&amp;h=190&amp;w=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149080"/>
            <a:ext cx="2160240" cy="1776822"/>
          </a:xfrm>
          <a:prstGeom prst="rect">
            <a:avLst/>
          </a:prstGeom>
          <a:noFill/>
        </p:spPr>
      </p:pic>
      <p:pic>
        <p:nvPicPr>
          <p:cNvPr id="8200" name="Picture 8" descr="http://www.pralesnicky.estranky.cz/img/original/217/p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412776"/>
            <a:ext cx="2658756" cy="1944216"/>
          </a:xfrm>
          <a:prstGeom prst="rect">
            <a:avLst/>
          </a:prstGeom>
          <a:noFill/>
        </p:spPr>
      </p:pic>
      <p:pic>
        <p:nvPicPr>
          <p:cNvPr id="8202" name="Picture 10" descr="https://im1-tub-ru.yandex.net/i?id=1b6f5edede685cf884bb2b4935b46069&amp;n=33&amp;h=190&amp;w=2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12776"/>
            <a:ext cx="2880320" cy="1920214"/>
          </a:xfrm>
          <a:prstGeom prst="rect">
            <a:avLst/>
          </a:prstGeom>
          <a:noFill/>
        </p:spPr>
      </p:pic>
      <p:pic>
        <p:nvPicPr>
          <p:cNvPr id="8204" name="Picture 12" descr="http://w.boleznov.ru/img/oophaga-histrionica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412776"/>
            <a:ext cx="1728192" cy="194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alphotos.berkeley.edu/imgs/512x768/1111_1111/1111/866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808312" cy="2043047"/>
          </a:xfrm>
          <a:prstGeom prst="rect">
            <a:avLst/>
          </a:prstGeom>
          <a:noFill/>
        </p:spPr>
      </p:pic>
      <p:pic>
        <p:nvPicPr>
          <p:cNvPr id="24580" name="Picture 4" descr="http://img.happy-giraffe.ru/v2/thumbs/e26e4ffdce15f4bc6711c767ffa68dac/d8/7c/b67dc588c17a01a647b066a436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80728"/>
            <a:ext cx="3111286" cy="1963074"/>
          </a:xfrm>
          <a:prstGeom prst="rect">
            <a:avLst/>
          </a:prstGeom>
          <a:noFill/>
        </p:spPr>
      </p:pic>
      <p:pic>
        <p:nvPicPr>
          <p:cNvPr id="24582" name="Picture 6" descr="http://www.herp.it/images/Ranidae/AmAnRaRaAr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581128"/>
            <a:ext cx="3058222" cy="2025575"/>
          </a:xfrm>
          <a:prstGeom prst="rect">
            <a:avLst/>
          </a:prstGeom>
          <a:noFill/>
        </p:spPr>
      </p:pic>
      <p:pic>
        <p:nvPicPr>
          <p:cNvPr id="24584" name="Picture 8" descr="http://www.shamardanov.ru/_nw/5/948529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635134"/>
            <a:ext cx="2520280" cy="1890210"/>
          </a:xfrm>
          <a:prstGeom prst="rect">
            <a:avLst/>
          </a:prstGeom>
          <a:noFill/>
        </p:spPr>
      </p:pic>
      <p:pic>
        <p:nvPicPr>
          <p:cNvPr id="24588" name="Picture 12" descr="http://travel.mongabay.com/costa_rica/600/costa_rica_46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980728"/>
            <a:ext cx="3024336" cy="2016224"/>
          </a:xfrm>
          <a:prstGeom prst="rect">
            <a:avLst/>
          </a:prstGeom>
          <a:noFill/>
        </p:spPr>
      </p:pic>
      <p:pic>
        <p:nvPicPr>
          <p:cNvPr id="9220" name="Picture 4" descr="http://uc.static.lolkot.ru/picture/28183-37229-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9" y="2924945"/>
            <a:ext cx="2520279" cy="1820902"/>
          </a:xfrm>
          <a:prstGeom prst="rect">
            <a:avLst/>
          </a:prstGeom>
          <a:noFill/>
        </p:spPr>
      </p:pic>
      <p:pic>
        <p:nvPicPr>
          <p:cNvPr id="9222" name="Picture 6" descr="http://www.pageresource.com/wallpapers/wallpaper/black-yellow-frog-free_10390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780928"/>
            <a:ext cx="2905799" cy="1967469"/>
          </a:xfrm>
          <a:prstGeom prst="rect">
            <a:avLst/>
          </a:prstGeom>
          <a:noFill/>
        </p:spPr>
      </p:pic>
      <p:pic>
        <p:nvPicPr>
          <p:cNvPr id="9218" name="Picture 2" descr="http://333v.ru/uploads/96/9687440c587a580ab309f1ab018e63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2582906"/>
            <a:ext cx="3096344" cy="2322258"/>
          </a:xfrm>
          <a:prstGeom prst="rect">
            <a:avLst/>
          </a:prstGeom>
          <a:noFill/>
        </p:spPr>
      </p:pic>
      <p:pic>
        <p:nvPicPr>
          <p:cNvPr id="3" name="Picture 4" descr="http://dhs76.org/photos/Wallpapers/NationalGeographic/strawberry-poison-dart-frog.jp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4752148"/>
            <a:ext cx="3083991" cy="1927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886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	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/>
              <a:t>Гипотеза:  </a:t>
            </a:r>
            <a:r>
              <a:rPr lang="ru-RU" sz="2800" dirty="0" smtClean="0"/>
              <a:t>Цвет кожи лягушек зависит от места их обитания и служит им для маскировки или для отпугивания врагов.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http://www.hylawerkgroep.be/jeroen/files/ugent_16_tr/Greece2004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4327374" cy="3096344"/>
          </a:xfrm>
          <a:prstGeom prst="rect">
            <a:avLst/>
          </a:prstGeom>
          <a:noFill/>
        </p:spPr>
      </p:pic>
      <p:pic>
        <p:nvPicPr>
          <p:cNvPr id="5" name="Рисунок 4" descr="http://mishuna.image.pbase.com/u17/trescott/upload/42204590.RedFro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69133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b="1" dirty="0" smtClean="0"/>
              <a:t>       Места обитания лягушек.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Лягушки очень хорошо освоили нашу планету, заселив ее почти до полярных границ континентов. </a:t>
            </a:r>
            <a:endParaRPr lang="ru-RU" dirty="0"/>
          </a:p>
        </p:txBody>
      </p:sp>
      <p:pic>
        <p:nvPicPr>
          <p:cNvPr id="5" name="Picture 4" descr="http://www.hylawerkgroep.be/jeroen/files/0039/281_8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80928"/>
            <a:ext cx="2952328" cy="2304256"/>
          </a:xfrm>
          <a:prstGeom prst="rect">
            <a:avLst/>
          </a:prstGeom>
          <a:noFill/>
        </p:spPr>
      </p:pic>
      <p:pic>
        <p:nvPicPr>
          <p:cNvPr id="3" name="Picture 2" descr="http://os1.i.ua/3/1/475479_5540ee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2808312" cy="2319211"/>
          </a:xfrm>
          <a:prstGeom prst="rect">
            <a:avLst/>
          </a:prstGeom>
          <a:noFill/>
        </p:spPr>
      </p:pic>
      <p:pic>
        <p:nvPicPr>
          <p:cNvPr id="16388" name="Picture 4" descr="http://en.academic.ru/pictures/enwiki/84/Teichfros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80928"/>
            <a:ext cx="259228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300" b="1" dirty="0" smtClean="0"/>
              <a:t>           </a:t>
            </a:r>
            <a:r>
              <a:rPr lang="ru-RU" dirty="0" smtClean="0"/>
              <a:t> Разнообразие мест обитания лягушек отразилось и на их видовом разнообразии. И в зависимости от вида лягушки </a:t>
            </a:r>
            <a:r>
              <a:rPr lang="ru-RU" b="1" dirty="0" smtClean="0"/>
              <a:t>могут обладать различным</a:t>
            </a:r>
            <a:r>
              <a:rPr lang="ru-RU" dirty="0" smtClean="0"/>
              <a:t> </a:t>
            </a:r>
            <a:r>
              <a:rPr lang="ru-RU" b="1" dirty="0" smtClean="0"/>
              <a:t>окрасом кожного покрова. 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50" name="Picture 6" descr="http://alam.uniknya.com/wp-content/uploads/2014/08/colorful_frog_1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2448272" cy="1916997"/>
          </a:xfrm>
          <a:prstGeom prst="rect">
            <a:avLst/>
          </a:prstGeom>
          <a:noFill/>
        </p:spPr>
      </p:pic>
      <p:pic>
        <p:nvPicPr>
          <p:cNvPr id="7" name="Рисунок 6" descr="Dendrobates-auratus-goldbaumsteig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92896"/>
            <a:ext cx="2390203" cy="188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Excidobatesmysteriosusbigeti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365104"/>
            <a:ext cx="2668832" cy="2037210"/>
          </a:xfrm>
          <a:prstGeom prst="rect">
            <a:avLst/>
          </a:prstGeom>
          <a:noFill/>
        </p:spPr>
      </p:pic>
      <p:pic>
        <p:nvPicPr>
          <p:cNvPr id="10244" name="Picture 4" descr="Yellow-banded.poison.dart.frog.ar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365104"/>
            <a:ext cx="1653074" cy="2049813"/>
          </a:xfrm>
          <a:prstGeom prst="rect">
            <a:avLst/>
          </a:prstGeom>
          <a:noFill/>
        </p:spPr>
      </p:pic>
      <p:pic>
        <p:nvPicPr>
          <p:cNvPr id="10248" name="Picture 8" descr="Korreldragende-gifkikker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365104"/>
            <a:ext cx="3035791" cy="2016224"/>
          </a:xfrm>
          <a:prstGeom prst="rect">
            <a:avLst/>
          </a:prstGeom>
          <a:noFill/>
        </p:spPr>
      </p:pic>
      <p:pic>
        <p:nvPicPr>
          <p:cNvPr id="10250" name="Picture 10" descr="Ranitomeya amazoni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492896"/>
            <a:ext cx="249314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2800" dirty="0" smtClean="0"/>
              <a:t>Большинство лягушек обладает покровительственной  окраской, которая помогает им ловко прятаться.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     </a:t>
            </a:r>
          </a:p>
          <a:p>
            <a:endParaRPr lang="ru-RU" sz="3500" dirty="0"/>
          </a:p>
        </p:txBody>
      </p:sp>
      <p:pic>
        <p:nvPicPr>
          <p:cNvPr id="5122" name="Picture 2" descr="http://travel.mongabay.com/costa_rica/600/costa_rica_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852427" cy="2664296"/>
          </a:xfrm>
          <a:prstGeom prst="rect">
            <a:avLst/>
          </a:prstGeom>
          <a:noFill/>
        </p:spPr>
      </p:pic>
      <p:pic>
        <p:nvPicPr>
          <p:cNvPr id="4" name="Рисунок 3" descr="http://s.qguys.com/original/2/5/8/18928227_25882364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7444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urrey-arg.org.uk/SARG/08000-TheAnimals/Images/Rana_dalmatin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365104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hobbyzoosantander.es/wp-content/uploads/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365104"/>
            <a:ext cx="3456384" cy="2305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1160</TotalTime>
  <Words>439</Words>
  <Application>Microsoft Office PowerPoint</Application>
  <PresentationFormat>Экран (4:3)</PresentationFormat>
  <Paragraphs>83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    ФАКТОРЫ, ВЛИЯЮЩИЕ НА ОКРАС КОЖИ ЛЯГУШЕК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Расчленяющая  окраска  задних  лап  травяной  лягушки  способствует  успешной маскировке. </vt:lpstr>
      <vt:lpstr>Тёмное  височное  пятно  маскирует  глаз этой  бурой  лягушки. </vt:lpstr>
      <vt:lpstr>Слайд 12</vt:lpstr>
      <vt:lpstr>Слайд 13</vt:lpstr>
      <vt:lpstr>              Лягушки, проживающие                  в  Кемеровской области.</vt:lpstr>
      <vt:lpstr>               Лягушки, проживающие                  в  Кемеровской области.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      Спасибо   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лягушки зелёные, или От чего зависит окрас кожи лягушек?</dc:title>
  <dc:creator>пользователь</dc:creator>
  <cp:lastModifiedBy>12</cp:lastModifiedBy>
  <cp:revision>127</cp:revision>
  <dcterms:created xsi:type="dcterms:W3CDTF">2015-12-25T11:11:55Z</dcterms:created>
  <dcterms:modified xsi:type="dcterms:W3CDTF">2016-04-02T04:10:26Z</dcterms:modified>
</cp:coreProperties>
</file>