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785926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на тему:</a:t>
            </a:r>
          </a:p>
          <a:p>
            <a:pPr algn="ctr"/>
            <a:r>
              <a:rPr lang="ru-RU" sz="2800" b="1" dirty="0" smtClean="0"/>
              <a:t>«Организация кадровой службы на предприятии»</a:t>
            </a:r>
            <a:endParaRPr lang="ru-RU" sz="2800" b="1" dirty="0"/>
          </a:p>
        </p:txBody>
      </p:sp>
      <p:pic>
        <p:nvPicPr>
          <p:cNvPr id="17410" name="Picture 2" descr="http://businesslinkhalton.com/wp-content/uploads/2015/03/BusinessLinkHal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281" y="3071810"/>
            <a:ext cx="480343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1341438"/>
            <a:ext cx="3598862" cy="642937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Рассмотрение заявления о найме и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анализ данных личного дела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8313" y="2205038"/>
            <a:ext cx="3598862" cy="3683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Предварительное собеседование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2781300"/>
            <a:ext cx="3598862" cy="3683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Тестирование и его оценка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8313" y="3357563"/>
            <a:ext cx="3598862" cy="3683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Медицинский осмотр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3933825"/>
            <a:ext cx="3598862" cy="3683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Заключительное собеседование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68313" y="4508500"/>
            <a:ext cx="3598862" cy="3683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Заключение трудового контракта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32363" y="5300663"/>
            <a:ext cx="2160587" cy="642937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Отказ в приеме на работу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067175" y="1628775"/>
            <a:ext cx="1873250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940425" y="1628775"/>
            <a:ext cx="1588" cy="36718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067175" y="2382838"/>
            <a:ext cx="1873250" cy="1587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067175" y="2949575"/>
            <a:ext cx="1873250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067175" y="3525838"/>
            <a:ext cx="1873250" cy="1587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067175" y="4098925"/>
            <a:ext cx="1873250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067175" y="4686300"/>
            <a:ext cx="1873250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428596" y="0"/>
            <a:ext cx="8229600" cy="113982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Схема отбора персонала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500098" y="1357298"/>
            <a:ext cx="10003218" cy="5259643"/>
            <a:chOff x="288" y="1008"/>
            <a:chExt cx="5184" cy="2854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88" y="1008"/>
              <a:ext cx="5184" cy="2854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 flipV="1">
              <a:off x="2399" y="1953"/>
              <a:ext cx="243" cy="243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821" y="1375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Простые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приказы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200" y="2434"/>
              <a:ext cx="343" cy="1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23" y="2095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Сложные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приказы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2399" y="2673"/>
              <a:ext cx="243" cy="241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821" y="2815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Приказы по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личному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составу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2880" y="2772"/>
              <a:ext cx="1" cy="341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541" y="3113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Командиро</a:t>
              </a: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вание</a:t>
              </a:r>
              <a:endParaRPr lang="ru-RU" sz="1400" dirty="0">
                <a:solidFill>
                  <a:srgbClr val="000000"/>
                </a:solidFill>
                <a:latin typeface="Times New Roman" pitchFamily="16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119" y="2673"/>
              <a:ext cx="241" cy="241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261" y="2815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Предостав</a:t>
              </a: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ление</a:t>
              </a:r>
              <a:endParaRPr lang="ru-RU" sz="1400" dirty="0">
                <a:solidFill>
                  <a:srgbClr val="000000"/>
                </a:solidFill>
                <a:latin typeface="Times New Roman" pitchFamily="16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отпусков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218" y="2434"/>
              <a:ext cx="341" cy="1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559" y="2095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Прием,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перевод,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увольнение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работников</a:t>
              </a: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3119" y="1953"/>
              <a:ext cx="241" cy="243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3261" y="1318"/>
              <a:ext cx="729" cy="736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Документиро</a:t>
              </a: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вание</a:t>
              </a: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 трудовых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err="1">
                  <a:solidFill>
                    <a:srgbClr val="000000"/>
                  </a:solidFill>
                  <a:latin typeface="Times New Roman" pitchFamily="16" charset="0"/>
                </a:rPr>
                <a:t>взаимоот</a:t>
              </a: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-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ношений</a:t>
              </a:r>
              <a:r>
                <a:rPr lang="ru-RU" sz="1400" dirty="0">
                  <a:solidFill>
                    <a:srgbClr val="000000"/>
                  </a:solidFill>
                  <a:latin typeface="Tahoma" pitchFamily="32" charset="0"/>
                </a:rPr>
                <a:t> 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2880" y="1754"/>
              <a:ext cx="1" cy="343"/>
            </a:xfrm>
            <a:prstGeom prst="line">
              <a:avLst/>
            </a:prstGeom>
            <a:noFill/>
            <a:ln w="2844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2541" y="1077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Оформление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>
                  <a:solidFill>
                    <a:srgbClr val="000000"/>
                  </a:solidFill>
                  <a:latin typeface="Times New Roman" pitchFamily="16" charset="0"/>
                </a:rPr>
                <a:t>протоколов</a:t>
              </a: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2541" y="2096"/>
              <a:ext cx="679" cy="67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6" charset="0"/>
                </a:rPr>
                <a:t>Функции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6" charset="0"/>
                </a:rPr>
                <a:t> кадровых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Times New Roman" pitchFamily="16" charset="0"/>
                </a:rPr>
                <a:t>служб</a:t>
              </a:r>
            </a:p>
          </p:txBody>
        </p:sp>
      </p:grp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 smtClean="0">
                <a:latin typeface="Times New Roman" pitchFamily="16" charset="0"/>
              </a:rPr>
              <a:t>Функции кадровых служб предприятия</a:t>
            </a:r>
            <a:endParaRPr lang="ru-RU" sz="3600" dirty="0"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00034" y="1357298"/>
            <a:ext cx="8229601" cy="4773613"/>
            <a:chOff x="288" y="855"/>
            <a:chExt cx="5184" cy="300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88" y="1008"/>
              <a:ext cx="5184" cy="2854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8" name="AutoShape 4"/>
            <p:cNvCxnSpPr>
              <a:cxnSpLocks noChangeShapeType="1"/>
              <a:stCxn id="22" idx="3"/>
              <a:endCxn id="15" idx="2"/>
            </p:cNvCxnSpPr>
            <p:nvPr/>
          </p:nvCxnSpPr>
          <p:spPr bwMode="auto">
            <a:xfrm flipV="1">
              <a:off x="2509" y="1263"/>
              <a:ext cx="322" cy="2395"/>
            </a:xfrm>
            <a:prstGeom prst="bentConnector2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" name="AutoShape 6"/>
            <p:cNvCxnSpPr>
              <a:cxnSpLocks noChangeShapeType="1"/>
              <a:stCxn id="20" idx="3"/>
              <a:endCxn id="15" idx="2"/>
            </p:cNvCxnSpPr>
            <p:nvPr/>
          </p:nvCxnSpPr>
          <p:spPr bwMode="auto">
            <a:xfrm flipV="1">
              <a:off x="2509" y="1263"/>
              <a:ext cx="322" cy="1784"/>
            </a:xfrm>
            <a:prstGeom prst="bentConnector2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" name="AutoShape 8"/>
            <p:cNvCxnSpPr>
              <a:cxnSpLocks noChangeShapeType="1"/>
              <a:stCxn id="18" idx="3"/>
              <a:endCxn id="15" idx="2"/>
            </p:cNvCxnSpPr>
            <p:nvPr/>
          </p:nvCxnSpPr>
          <p:spPr bwMode="auto">
            <a:xfrm flipV="1">
              <a:off x="2509" y="1263"/>
              <a:ext cx="322" cy="1172"/>
            </a:xfrm>
            <a:prstGeom prst="bentConnector2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" name="AutoShape 9"/>
            <p:cNvCxnSpPr>
              <a:cxnSpLocks noChangeShapeType="1"/>
              <a:stCxn id="17" idx="1"/>
              <a:endCxn id="15" idx="2"/>
            </p:cNvCxnSpPr>
            <p:nvPr/>
          </p:nvCxnSpPr>
          <p:spPr bwMode="auto">
            <a:xfrm rot="10800000">
              <a:off x="2831" y="1263"/>
              <a:ext cx="419" cy="561"/>
            </a:xfrm>
            <a:prstGeom prst="bentConnector2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" name="AutoShape 10"/>
            <p:cNvCxnSpPr>
              <a:cxnSpLocks noChangeShapeType="1"/>
              <a:stCxn id="16" idx="3"/>
              <a:endCxn id="15" idx="2"/>
            </p:cNvCxnSpPr>
            <p:nvPr/>
          </p:nvCxnSpPr>
          <p:spPr bwMode="auto">
            <a:xfrm flipV="1">
              <a:off x="2509" y="1263"/>
              <a:ext cx="322" cy="561"/>
            </a:xfrm>
            <a:prstGeom prst="bentConnector2">
              <a:avLst/>
            </a:prstGeom>
            <a:noFill/>
            <a:ln w="2844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638" y="855"/>
              <a:ext cx="2385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 dirty="0">
                  <a:latin typeface="Times New Roman" pitchFamily="16" charset="0"/>
                </a:rPr>
                <a:t>Кадровая политика включает в себя: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88" y="1620"/>
              <a:ext cx="2221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Отбор и продвижение кадров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250" y="1620"/>
              <a:ext cx="2221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Найм работников в условиях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Неполной занятости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288" y="2231"/>
              <a:ext cx="2221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Стимулирование труда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250" y="2231"/>
              <a:ext cx="2221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Расстановку работников в соответствии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со сложившейся системой производства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88" y="2843"/>
              <a:ext cx="2221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Совершенствование организации труда</a:t>
              </a: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250" y="2843"/>
              <a:ext cx="2221" cy="40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Создание благоприятных условий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для работников предприятия и др.</a:t>
              </a: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88" y="3455"/>
              <a:ext cx="2221" cy="40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Подготовку кадров и их непрерывное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</a:rPr>
                <a:t>обучение</a:t>
              </a:r>
            </a:p>
          </p:txBody>
        </p:sp>
      </p:grp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500034" y="0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>
                <a:latin typeface="Times New Roman" pitchFamily="16" charset="0"/>
              </a:rPr>
              <a:t>Кадровая политика предприятия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1900" u="sng" dirty="0" smtClean="0"/>
              <a:t>Полноценная служба персонала обычно включает в себя несколько секторов с четким разделением функции: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сектор учета и анализа, кадрового делопроизводства. В его компетенцию входит разработка кадрового плана в бизнес-плане организации, подготовка штатного расписания, должностных инструкций, учет кадров, создание базы данных о сотрудниках, формирование и ведение личных дел сотрудников и т.д. </a:t>
            </a:r>
            <a:br>
              <a:rPr lang="ru-RU" sz="1900" dirty="0" smtClean="0"/>
            </a:br>
            <a:r>
              <a:rPr lang="ru-RU" sz="1900" dirty="0" smtClean="0"/>
              <a:t>- сектор подбора специалистов (</a:t>
            </a:r>
            <a:r>
              <a:rPr lang="ru-RU" sz="1900" dirty="0" err="1" smtClean="0"/>
              <a:t>рекрутинга</a:t>
            </a:r>
            <a:r>
              <a:rPr lang="ru-RU" sz="1900" dirty="0" smtClean="0"/>
              <a:t>) занимается комплектованием штата, кадровым планированием, поиском и отбором персонала, оценивает </a:t>
            </a:r>
            <a:r>
              <a:rPr lang="ru-RU" sz="1900" dirty="0" err="1" smtClean="0"/>
              <a:t>профпригодность</a:t>
            </a:r>
            <a:r>
              <a:rPr lang="ru-RU" sz="1900" dirty="0" smtClean="0"/>
              <a:t> соискателей, оформляет прием на работу и т.д. </a:t>
            </a:r>
            <a:br>
              <a:rPr lang="ru-RU" sz="1900" dirty="0" smtClean="0"/>
            </a:br>
            <a:r>
              <a:rPr lang="ru-RU" sz="1900" dirty="0" smtClean="0"/>
              <a:t>- сектор потенциала обучает нового работника, вводит его в должность, организует обучение, повышение квалификации, планирует карьеру и т.д. </a:t>
            </a:r>
            <a:br>
              <a:rPr lang="ru-RU" sz="1900" dirty="0" smtClean="0"/>
            </a:br>
            <a:r>
              <a:rPr lang="ru-RU" sz="1900" dirty="0" smtClean="0"/>
              <a:t>- сектор мотивации проводит исследование индивидуальной и групповой мотивации, проводит аттестацию, разрабатывает системы стимулирования персонала, премирования и т.п. </a:t>
            </a:r>
            <a:br>
              <a:rPr lang="ru-RU" sz="1900" dirty="0" smtClean="0"/>
            </a:br>
            <a:r>
              <a:rPr lang="ru-RU" sz="1900" dirty="0" smtClean="0"/>
              <a:t>- сектор социальной политики создает благоприятный психологический климат в коллективе, внедряет корпоративную культуру, проводит социометрические исследования, поощряет индивидуальную и групповую инициативу, создает условия для творчества и развития.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Если организация не очень большая, эти сектора могут быть объединены. </a:t>
            </a:r>
            <a:br>
              <a:rPr lang="ru-RU" sz="1900" dirty="0" smtClean="0"/>
            </a:br>
            <a:endParaRPr lang="ru-RU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100" u="sng" dirty="0" smtClean="0"/>
              <a:t>К основным должностным обязанностям начальника отдела кадров относится осуществление следующих функций: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- руководство работой службы; </a:t>
            </a:r>
            <a:br>
              <a:rPr lang="ru-RU" sz="2100" dirty="0" smtClean="0"/>
            </a:br>
            <a:r>
              <a:rPr lang="ru-RU" sz="2100" dirty="0" smtClean="0"/>
              <a:t>- разработка необходимой документации, предложений, рекомендаций, инструкций и т.п. </a:t>
            </a:r>
            <a:br>
              <a:rPr lang="ru-RU" sz="2100" dirty="0" smtClean="0"/>
            </a:br>
            <a:r>
              <a:rPr lang="ru-RU" sz="2100" dirty="0" smtClean="0"/>
              <a:t>- проведение работы по защите информации, составляющей государственную, коммерческую и служебную тайну; </a:t>
            </a:r>
            <a:br>
              <a:rPr lang="ru-RU" sz="2100" dirty="0" smtClean="0"/>
            </a:br>
            <a:r>
              <a:rPr lang="ru-RU" sz="2100" dirty="0" smtClean="0"/>
              <a:t>- обеспечение рационального распределения нагрузки между работниками отдела; </a:t>
            </a:r>
            <a:br>
              <a:rPr lang="ru-RU" sz="2100" dirty="0" smtClean="0"/>
            </a:br>
            <a:r>
              <a:rPr lang="ru-RU" sz="2100" dirty="0" smtClean="0"/>
              <a:t>- создание условий для роста и повышения квалификации персонала; </a:t>
            </a:r>
            <a:br>
              <a:rPr lang="ru-RU" sz="2100" dirty="0" smtClean="0"/>
            </a:br>
            <a:r>
              <a:rPr lang="ru-RU" sz="2100" dirty="0" smtClean="0"/>
              <a:t>- осуществление контроля за соблюдением работниками правил внутреннего трудового распорядка, правил и норм охраны труда и противопожарной безопасности, производственной и трудовой дисциплины; </a:t>
            </a:r>
            <a:br>
              <a:rPr lang="ru-RU" sz="2100" dirty="0" smtClean="0"/>
            </a:br>
            <a:r>
              <a:rPr lang="ru-RU" sz="2100" dirty="0" smtClean="0"/>
              <a:t>- внесение предложений о поощрении отличившихся работников, наложении взысканий на нарушителей производственной дисциплины; </a:t>
            </a:r>
            <a:br>
              <a:rPr lang="ru-RU" sz="2100" dirty="0" smtClean="0"/>
            </a:br>
            <a:r>
              <a:rPr lang="ru-RU" sz="2100" dirty="0" smtClean="0"/>
              <a:t>- контроль за своевременным составлением отчетности. </a:t>
            </a:r>
            <a:endParaRPr lang="ru-RU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В зависимости от размеров конкретной организации выделяются следующие организационные формы осуществления кадровой работы: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самостоятельное структурное подразделение с непосредственным подчинением руководителю организации или его заместителю;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2) выполнение функций кадровой службы отдельным сотрудником организации;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3) выполнение функций кадровой службы по совместительству с выполнением другой работы. </a:t>
            </a:r>
            <a:endParaRPr lang="ru-RU" sz="2400" dirty="0"/>
          </a:p>
        </p:txBody>
      </p:sp>
      <p:pic>
        <p:nvPicPr>
          <p:cNvPr id="3074" name="Picture 2" descr="http://i3.imageban.ru/out/2012/07/19/58d08f101f2a8f9fcfd4c03ecb9e19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85776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От бухгалтерии кадровая служба получает штатное расписание, расчеты потребности в рабочей силе, справки о заработной плате для оформления пенсий по возрасту, по инвалидности, по случаю потери кормильца и т.п.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свою очередь, кадровая служба представляет в бухгалтерию сведения о списочной численности работников, прогулах, текучести кадров, табель учета рабочего времени, приказы о приеме, переводе и увольнении, листы временной нетрудоспособности для оплаты, сведения об очередных отпусках работников и т.п. </a:t>
            </a:r>
            <a:endParaRPr lang="ru-RU" sz="2400" dirty="0"/>
          </a:p>
        </p:txBody>
      </p:sp>
      <p:pic>
        <p:nvPicPr>
          <p:cNvPr id="2050" name="Picture 2" descr="http://ds63.centerstart.ru/sites/ds63.centerstart.ru/files/stavropol1417398602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357694"/>
            <a:ext cx="2214578" cy="231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Кадровая служба, как правило, наделена следующими полномочиями: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требовать от всех подразделений организации представления необходимых для ее работы материалов;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принимать работников, организации по вопросам перемещения и увольнения;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взаимодействовать с другими организациями по вопросу подбора кадров;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требовать от других подразделений обязательного выполнения тех указаний, которые предусмотрены положением об отделе кадров. 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b="1" u="sng" dirty="0" smtClean="0"/>
              <a:t>Кадры предприятия</a:t>
            </a:r>
            <a:r>
              <a:rPr lang="ru-RU" sz="2400" b="1" dirty="0" smtClean="0"/>
              <a:t> </a:t>
            </a:r>
            <a:r>
              <a:rPr lang="ru-RU" sz="2400" dirty="0" smtClean="0"/>
              <a:t>– это совокупность наемных работников различных профессионально-квалификационных групп, занятых на предприятии в соответствии со штатным расписанием и входящих в его списочный состав, а также работающие собственники организации, получающие на предприятии (фирме) заработную плату. </a:t>
            </a:r>
            <a:endParaRPr lang="ru-RU" sz="2400" dirty="0"/>
          </a:p>
        </p:txBody>
      </p:sp>
      <p:pic>
        <p:nvPicPr>
          <p:cNvPr id="16386" name="Picture 2" descr="http://learnteach.ru/img/2015/120800/0149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7620000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Внутренние документы организации, с которыми имеют дело сотрудники кадровых служб, можно четко разделить на шесть основных видов (групп):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1) локальные нормативные акты;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2) распорядительные документы;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3) документы, подтверждающие трудовую деятельность работника;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4) информационно-расчетные документы;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5) официальная внутренняя переписка;</a:t>
            </a:r>
          </a:p>
          <a:p>
            <a:pPr indent="360363"/>
            <a:endParaRPr lang="ru-RU" sz="2400" dirty="0" smtClean="0"/>
          </a:p>
          <a:p>
            <a:pPr indent="360363"/>
            <a:r>
              <a:rPr lang="ru-RU" sz="2400" dirty="0" smtClean="0"/>
              <a:t>6) журналы (книги) учета и регистрации документов.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Учетно-контрольное направление кадровой работы предполагает решение следующих основных задач: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прием работников на предприятие;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учет работников;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 увольнение работников;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работа с временно отсутствующими работниками предприятия (находящихся в отпусках, отсутствующих по болезни, убывших в командировки и т. п.). </a:t>
            </a:r>
            <a:endParaRPr lang="ru-RU" sz="2400" dirty="0"/>
          </a:p>
        </p:txBody>
      </p:sp>
      <p:pic>
        <p:nvPicPr>
          <p:cNvPr id="14338" name="Picture 2" descr="http://professio.biz/wp-content/uploads/2013/06/%D0%B4%D0%BE%D0%BB%D0%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714884"/>
            <a:ext cx="1648765" cy="1728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Планово-регулятивное направление кадровой работы предполагает решение следующих основных задач: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подбор (поиск и отбор) работников для предприятия;</a:t>
            </a:r>
          </a:p>
          <a:p>
            <a:pPr indent="360363"/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- расстановка работников предприятия;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перемещение работников предприятия;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становление в должности и адаптация работников. </a:t>
            </a:r>
            <a:endParaRPr lang="ru-RU" sz="2400" dirty="0"/>
          </a:p>
        </p:txBody>
      </p:sp>
      <p:pic>
        <p:nvPicPr>
          <p:cNvPr id="13314" name="Picture 2" descr="http://ito.vspu.net/ENK/2013_2014/Osn_projekt_tehnologi_magistr/Rob_stud/14-15/kolomiychuk/images/picture-4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2897021" cy="1928826"/>
          </a:xfrm>
          <a:prstGeom prst="rect">
            <a:avLst/>
          </a:prstGeom>
          <a:noFill/>
        </p:spPr>
      </p:pic>
      <p:pic>
        <p:nvPicPr>
          <p:cNvPr id="13316" name="Picture 4" descr="http://thumbs.gograph.com/gg62544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643446"/>
            <a:ext cx="1619250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К главным задачам системы управления персоналом относят: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обеспечение организации квалифицированными кадрами; </a:t>
            </a:r>
            <a:br>
              <a:rPr lang="ru-RU" sz="2400" dirty="0" smtClean="0"/>
            </a:br>
            <a:r>
              <a:rPr lang="ru-RU" sz="2400" dirty="0" smtClean="0"/>
              <a:t>- создание необходимых условий для эффективного использования знаний, навыков и опыта работников; </a:t>
            </a:r>
            <a:br>
              <a:rPr lang="ru-RU" sz="2400" dirty="0" smtClean="0"/>
            </a:br>
            <a:r>
              <a:rPr lang="ru-RU" sz="2400" dirty="0" smtClean="0"/>
              <a:t>- совершенствование системы оплаты труда и мотивации; </a:t>
            </a:r>
            <a:br>
              <a:rPr lang="ru-RU" sz="2400" dirty="0" smtClean="0"/>
            </a:br>
            <a:r>
              <a:rPr lang="ru-RU" sz="2400" dirty="0" smtClean="0"/>
              <a:t>- повышение удовлетворенности трудом всех категорий персонала; </a:t>
            </a:r>
            <a:br>
              <a:rPr lang="ru-RU" sz="2400" dirty="0" smtClean="0"/>
            </a:br>
            <a:r>
              <a:rPr lang="ru-RU" sz="2400" dirty="0" smtClean="0"/>
              <a:t>- предоставление работникам возможностей для развития, повышения квалификации и профессионального роста; стимулирование творческой активности; </a:t>
            </a:r>
            <a:br>
              <a:rPr lang="ru-RU" sz="2400" dirty="0" smtClean="0"/>
            </a:br>
            <a:r>
              <a:rPr lang="ru-RU" sz="2400" dirty="0" smtClean="0"/>
              <a:t>- формирование и сохранение благоприятного морально-психологического климата; </a:t>
            </a:r>
            <a:br>
              <a:rPr lang="ru-RU" sz="2400" dirty="0" smtClean="0"/>
            </a:br>
            <a:r>
              <a:rPr lang="ru-RU" sz="2400" dirty="0" smtClean="0"/>
              <a:t>- совершенствование методов оценки персонала; управление внутренними перемещениями и карьерой сотрудников; </a:t>
            </a:r>
            <a:br>
              <a:rPr lang="ru-RU" sz="2400" dirty="0" smtClean="0"/>
            </a:br>
            <a:r>
              <a:rPr lang="ru-RU" sz="2400" dirty="0" smtClean="0"/>
              <a:t>- участие в разработке организационной стратегии. 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u="sng" dirty="0" smtClean="0"/>
              <a:t>Принципами построения современной системы управления персоналом считаются: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эффективность подбора и расстановки сотрудников;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справедливость оплаты труда и мотивации, вознаграждение не только за индивидуальные, но и коллективные достижения;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продвижение работников в соответствии с результатами труда, квалификацией, способностями, личными интересами, потребностями организации; </a:t>
            </a:r>
          </a:p>
          <a:p>
            <a:pPr indent="360363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быстрое и эффективное решение личных проблем. 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pic>
        <p:nvPicPr>
          <p:cNvPr id="14338" name="Picture 2" descr="C:\Users\Krayt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62086" cy="5214974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357166"/>
            <a:ext cx="800105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latin typeface="Tahoma" pitchFamily="32" charset="0"/>
              </a:rPr>
              <a:t>Структура кадров предприятия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vatanplus.com/files/resources/original/56b8971d352f8152c10e4a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nplus.com/files/resources/original/56b8971d352f8152c10e4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627313" y="3429000"/>
            <a:ext cx="3240087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Определение потребности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персонала на перспективу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835150" y="4365625"/>
            <a:ext cx="4608513" cy="649288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Разработка программы удовлетворения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будущих потребителей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0825" y="5589588"/>
            <a:ext cx="2160588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Наем новых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работников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627313" y="5589588"/>
            <a:ext cx="3097212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Перераспределение,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высвобождение персонала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940425" y="5589588"/>
            <a:ext cx="3024188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Организационно-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технические мероприятия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95288" y="2349500"/>
            <a:ext cx="2808287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Прогноз будущей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потребности в персонале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00113" y="1484313"/>
            <a:ext cx="1800225" cy="647700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Бизнес-план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предприятия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364163" y="2420938"/>
            <a:ext cx="3240087" cy="576262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наличия персонала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перспективу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651500" y="1484313"/>
            <a:ext cx="2736850" cy="649287"/>
          </a:xfrm>
          <a:prstGeom prst="flowChartProcess">
            <a:avLst/>
          </a:prstGeom>
          <a:solidFill>
            <a:schemeClr val="bg1"/>
          </a:soli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Информация о наличии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Персонала предприятия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692275" y="3213100"/>
            <a:ext cx="5256213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140200" y="3213100"/>
            <a:ext cx="1588" cy="2159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042988" y="5229225"/>
            <a:ext cx="6553200" cy="1588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6948488" y="2132013"/>
            <a:ext cx="1587" cy="290512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40200" y="4076700"/>
            <a:ext cx="1588" cy="28892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4140200" y="5013325"/>
            <a:ext cx="1588" cy="576263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1763713" y="2132013"/>
            <a:ext cx="1587" cy="21907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1692275" y="2995613"/>
            <a:ext cx="1588" cy="21907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6948488" y="2995613"/>
            <a:ext cx="1587" cy="21907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1042988" y="5229225"/>
            <a:ext cx="1587" cy="360363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596188" y="5229225"/>
            <a:ext cx="1587" cy="360363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1"/>
          <p:cNvSpPr txBox="1">
            <a:spLocks noChangeArrowheads="1"/>
          </p:cNvSpPr>
          <p:nvPr/>
        </p:nvSpPr>
        <p:spPr>
          <a:xfrm>
            <a:off x="457200" y="277813"/>
            <a:ext cx="8229600" cy="9906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Планирование потребности в кадрах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Krayt</dc:creator>
  <cp:lastModifiedBy>Krayt</cp:lastModifiedBy>
  <cp:revision>10</cp:revision>
  <dcterms:created xsi:type="dcterms:W3CDTF">2016-09-22T11:20:41Z</dcterms:created>
  <dcterms:modified xsi:type="dcterms:W3CDTF">2016-09-22T12:48:57Z</dcterms:modified>
</cp:coreProperties>
</file>