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8" r:id="rId23"/>
    <p:sldId id="277" r:id="rId24"/>
    <p:sldId id="279" r:id="rId25"/>
    <p:sldId id="280" r:id="rId26"/>
    <p:sldId id="281" r:id="rId27"/>
    <p:sldId id="283" r:id="rId28"/>
    <p:sldId id="284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66CC"/>
    <a:srgbClr val="FF6600"/>
    <a:srgbClr val="F4F9FA"/>
    <a:srgbClr val="EAF5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1F6D-D1AE-49B1-A773-416B327F3BC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E5180-5D08-4FFE-A936-D47D96F6D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hangingPunct="0"/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КОНЬКОБЕЖНЫЙ СПОРТ В РОССИИ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Знаете ли вы, кто из русских царей привез конькобежный спорт в Россию?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&gt;&gt;В России бег на коньках как вид состязаний появился при Петре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конце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XVII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века. Сам будущий император, работавший в Голландии плотником, увидел эти соревнования и решил развивать их в России. Считается, что Петр первым придумал привинчивать лезвия коньков к подошве обуви вместо того, чтобы привязывать их веревками. В 30-х годах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XIX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века по всей стране стали появляться катки и конькобежные клубы. А к концу XIX столетия катание на коньках и соревнования по скоростному бегу на коньках стали одним из любимых видов зимнего спорта в нашей стране.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С 1911 года в соревнованиях по конькобежному спорту в одиночных забегах на дистанции 500 метров стали выступать женщины. А в 1913 году Московская конькобежная лига включила в программу первенство Москвы «бег на коньках для женщин».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Первым советским олимпийским чемпионом в конькобежном спорте стал Евгений Гришин, победивший в 1956 году на двух дистанциях – 500 метров и 1 500 метров, причем в 1960 году он снова выиграл две золотые медали на этих же дистанциях.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знаете, кто такая Лидия Скобликова?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Это легендарная советская спортсменка. Лидия Скобликова — единственная в мире конькобежка, завоевавшая шесть золотых медалей на двух Играх: в 1960 году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Скво-Вэлли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выиграла две дистанции – 1 500 и 3 000 метров, в 1964 в Инсбруке не оставила соперницам шансов ни на одной дистанции, получив четыре золотые медали из четырех! В 25 лет, после громких и невероятных побед Лидия Скобликова оставила большой спорт, перейдя на тренерскую работу. А недавно Лидия Скобликова стала Послом «Сочи 2014».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Все вы наверняка знаете Ивана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Скобрева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Иван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Скобрев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призер Олимпийских игр в скоростном беге на коньках, чемпион мира и Европы, также выступает в качестве Посла «Сочи 2014». Успех пришел к нему на Олимпийских играх в Ванкувере, когда, несмотря на серьезную травму плеча и, казалось бы, непобедимых соперников, он принес России первую медаль – бронзу на дистанции 5 000 метров. На дистанции 10 000 метров в активе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Скобрева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серебро. А на чемпионате мира по конькобежному спорту который прошел в Сочи в конце марта 2013 года, Иван завоевал две бронзы на дистанциях 1 500 и 5 000 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На этом же чемпионате медали были и в копилке женской сборной. Ольга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Фаткулина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одержала победу на дистанции 1000 метров и взяла бронзу на 500 метров. На этом чемпионате мира в Сочи Россия выступила успешно и заняла третье общекомандное место в неофициальном медальном зачете.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Известная спортсменка Светлана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Журова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олимпийская чемпионка в скоростном беге на коньках и Посол «Сочи 2014». После неудачи на зимних Олимпийских играх 2002 года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Солт-Лейк-Сити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Светлана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Журова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решила завершить свою спортивную карьеру и посвятить себя семье. Однако впоследствии ее планы поменялись: спортсменка не только вернулась в спорт, но и выиграла свою первую олимпийскую медаль на дистанции 500 метров в Турине в 2006 году. Когда же Светлана действительно завершила спортивную карьеру, то стала активным политическим и общественным деятелем.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В Сочи олимпийские соревнования по скоростному бегу на коньках пройдут в крытом конькобежном центре «Адлер-Арена». Проект конькобежного центра был разработан с учетом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ландшафтных особенностей местности. Зрители на стадионе смогут любоваться видами гор на севере и Олимпийского парка на юге – проект катка предусматривает максимальную прозрачность его стен.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ИНТЕРЕСНЫЕ ФАКТЫ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чем могла заниматься организация, называвшаяся Обществом ржавого конька?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В 1865 году в Санкт-Петербурге заработал общественный каток. Здесь же в конце XIX века появилась первая в России организация конькобежцев. Именно она называлась Обществом ржавого конька. Очень оригинально, не правда ли?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Общество было создано аристократами, они ограничивали доступ на каток. Попасть в общество могли только самые состоятельные люди того времени.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&gt;&gt; Значительный вклад в разработку формы коньков для бега внес русский мастеровой, служащий Николаевской железной дороги Александр Паншин, в будущем первый чемпион России и победитель неофициального первенства мира 1889 года. Паншин нашел самую рациональную форму конька, которая позволяет достигать максимальной скорости.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придумал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смастерил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удлиненные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коньки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прообраз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сегодняшних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беговых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1839 году была издана книга преподавателя гимнастики военно-учебных заведений Санкт-Петербурга Густава Маура де Паули «Зимние забавы и искусство бега на коньках с фигурами». Паули назвал бег на коньках самым «приличным и полезным зимним удовольствием», которое, составляя забаву юношей, «воодушевляет нередко веселость и людей взрослых, пробуждая участие в самих зрителях».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каток «на суше» был залит в 1842 году жителем Лондона Генри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Кирком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времени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спортсмены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катались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льду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естественных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водоемов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бега на льду конькобежцы используют специальную модель коньков и ботинок, которая называется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скейт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hangingPunct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думаете, почему модель так называется?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lvl="0" hangingPunct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Своим названием новый конек обязан своеобразному хлопку, который происходит после окончания толчка, в момент возвращения лезвия конька в исходное положение.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пере-водится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голландского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шлепок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hangingPunct="0"/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вам понравился этот вид спорта? А вы бы хотели попробовать себя в беге на коньках?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ADAE4-A7F1-47AB-A1F2-C20C5D2F925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korolewa.nytvasc2.ru/index.php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81273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0"/>
            <a:ext cx="2808287" cy="158273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16238" y="0"/>
            <a:ext cx="3240087" cy="1484313"/>
          </a:xfrm>
          <a:prstGeom prst="rect">
            <a:avLst/>
          </a:prstGeom>
          <a:solidFill>
            <a:schemeClr val="bg1">
              <a:alpha val="7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95288" y="1341438"/>
            <a:ext cx="8424862" cy="3887787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9" name="Picture 5" descr="watermar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9725"/>
            <a:ext cx="8129588" cy="10080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31902E-7B88-4FB1-8D4F-7436405E2F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96900" y="64531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A2A7A-2AE1-44C3-8B61-F69590D1A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s15.radikal.ru/i188/1102/cc/b31edd6af4f9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571876"/>
            <a:ext cx="762000" cy="1409700"/>
          </a:xfrm>
          <a:prstGeom prst="rect">
            <a:avLst/>
          </a:prstGeom>
          <a:noFill/>
        </p:spPr>
      </p:pic>
      <p:pic>
        <p:nvPicPr>
          <p:cNvPr id="16390" name="Picture 6" descr="http://www.doskaurala.ru/orimg/19800-01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1008884" cy="1262014"/>
          </a:xfrm>
          <a:prstGeom prst="rect">
            <a:avLst/>
          </a:prstGeom>
          <a:noFill/>
        </p:spPr>
      </p:pic>
      <p:pic>
        <p:nvPicPr>
          <p:cNvPr id="16388" name="Picture 4" descr="http://agulife.ru/media/photos/gallery/79af87eaf5f11cb2db508436355ee4ac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429000"/>
            <a:ext cx="1314459" cy="1643074"/>
          </a:xfrm>
          <a:prstGeom prst="rect">
            <a:avLst/>
          </a:prstGeom>
          <a:noFill/>
        </p:spPr>
      </p:pic>
      <p:pic>
        <p:nvPicPr>
          <p:cNvPr id="16386" name="Picture 2" descr="http://megalife.com.ua/uploads/posts/2011-02/1297452743_163758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40" y="1785926"/>
            <a:ext cx="142876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Удачи!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5A52B-3F32-4887-9CF4-AFDE2A28A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orolewa.nytvasc2.ru/index.php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1412875"/>
            <a:ext cx="8497888" cy="3960813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38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66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8011F1-F499-4E10-9759-6B0F0254344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27" name="Picture 7" descr="watermar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1%87%D0%BD%D0%B0%D1%8F_%D0%95%D0%B2%D1%80%D0%BE%D0%BF%D0%B0" TargetMode="External"/><Relationship Id="rId3" Type="http://schemas.openxmlformats.org/officeDocument/2006/relationships/hyperlink" Target="http://ru.wikipedia.org/wiki/1980_%D0%B3%D0%BE%D0%B4" TargetMode="External"/><Relationship Id="rId7" Type="http://schemas.openxmlformats.org/officeDocument/2006/relationships/hyperlink" Target="http://ru.wikipedia.org/wiki/3_%D0%B0%D0%B2%D0%B3%D1%83%D1%81%D1%82%D0%B0" TargetMode="External"/><Relationship Id="rId2" Type="http://schemas.openxmlformats.org/officeDocument/2006/relationships/hyperlink" Target="http://ru.wikipedia.org/wiki/%D0%9B%D0%B5%D1%82%D0%BD%D0%B8%D0%B5_%D0%9E%D0%BB%D0%B8%D0%BC%D0%BF%D0%B8%D0%B9%D1%81%D0%BA%D0%B8%D0%B5_%D0%B8%D0%B3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9_%D0%B8%D1%8E%D0%BB%D1%8F" TargetMode="External"/><Relationship Id="rId5" Type="http://schemas.openxmlformats.org/officeDocument/2006/relationships/hyperlink" Target="http://ru.wikipedia.org/wiki/%D0%A1%D0%A1%D0%A1%D0%A0" TargetMode="External"/><Relationship Id="rId4" Type="http://schemas.openxmlformats.org/officeDocument/2006/relationships/hyperlink" Target="http://ru.wikipedia.org/wiki/%D0%9C%D0%BE%D1%81%D0%BA%D0%B2%D0%B0" TargetMode="External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0%B5%D1%82%D0%BD%D0%B8%D0%B5_%D0%9E%D0%BB%D0%B8%D0%BC%D0%BF%D0%B8%D0%B9%D1%81%D0%BA%D0%B8%D0%B5_%D0%B8%D0%B3%D1%80%D1%8B_1980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2014_%D0%B3%D0%BE%D0%B4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23_%D1%84%D0%B5%D0%B2%D1%80%D0%B0%D0%BB%D1%8F" TargetMode="External"/><Relationship Id="rId11" Type="http://schemas.openxmlformats.org/officeDocument/2006/relationships/image" Target="../media/image27.jpeg"/><Relationship Id="rId5" Type="http://schemas.openxmlformats.org/officeDocument/2006/relationships/hyperlink" Target="http://ru.wikipedia.org/wiki/7_%D1%84%D0%B5%D0%B2%D1%80%D0%B0%D0%BB%D1%8F" TargetMode="External"/><Relationship Id="rId10" Type="http://schemas.openxmlformats.org/officeDocument/2006/relationships/hyperlink" Target="http://ru.wikipedia.org/wiki/%D0%97%D0%B8%D0%BC%D0%BD%D0%B8%D0%B5_%D0%9E%D0%BB%D0%B8%D0%BC%D0%BF%D0%B8%D0%B9%D1%81%D0%BA%D0%B8%D0%B5_%D0%B8%D0%B3%D1%80%D1%8B_2010" TargetMode="External"/><Relationship Id="rId4" Type="http://schemas.openxmlformats.org/officeDocument/2006/relationships/hyperlink" Target="http://ru.wikipedia.org/wiki/%D0%A1%D0%BE%D1%87%D0%B8" TargetMode="External"/><Relationship Id="rId9" Type="http://schemas.openxmlformats.org/officeDocument/2006/relationships/hyperlink" Target="http://ru.wikipedia.org/wiki/%D0%97%D0%B8%D0%BC%D0%BD%D0%B8%D0%B5_%D0%9F%D0%B0%D1%80%D0%B0%D0%BB%D0%B8%D0%BC%D0%BF%D0%B8%D0%B9%D1%81%D0%BA%D0%B8%D0%B5_%D0%B8%D0%B3%D1%80%D1%8B_20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lymps.ru/vidy-sporta/short-track" TargetMode="External"/><Relationship Id="rId13" Type="http://schemas.openxmlformats.org/officeDocument/2006/relationships/hyperlink" Target="http://www.olymps.ru/vidy-sporta/ski-jumping" TargetMode="External"/><Relationship Id="rId3" Type="http://schemas.openxmlformats.org/officeDocument/2006/relationships/hyperlink" Target="http://www.olymps.ru/vidy-sporta/biatlon" TargetMode="External"/><Relationship Id="rId7" Type="http://schemas.openxmlformats.org/officeDocument/2006/relationships/hyperlink" Target="http://www.olymps.ru/vidy-sporta/figure-skating" TargetMode="External"/><Relationship Id="rId12" Type="http://schemas.openxmlformats.org/officeDocument/2006/relationships/hyperlink" Target="http://www.olymps.ru/vidy-sporta/ski-racing" TargetMode="External"/><Relationship Id="rId17" Type="http://schemas.openxmlformats.org/officeDocument/2006/relationships/hyperlink" Target="http://www.olymps.ru/vidy-sporta/ice-hockey" TargetMode="External"/><Relationship Id="rId2" Type="http://schemas.openxmlformats.org/officeDocument/2006/relationships/image" Target="../media/image34.jpeg"/><Relationship Id="rId16" Type="http://schemas.openxmlformats.org/officeDocument/2006/relationships/hyperlink" Target="http://www.olymps.ru/vidy-sporta/san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lymps.ru/vidy-sporta/speed-skating" TargetMode="External"/><Relationship Id="rId11" Type="http://schemas.openxmlformats.org/officeDocument/2006/relationships/hyperlink" Target="http://www.olymps.ru/vidy-sporta/ski-double" TargetMode="External"/><Relationship Id="rId5" Type="http://schemas.openxmlformats.org/officeDocument/2006/relationships/hyperlink" Target="http://www.olymps.ru/vidy-sporta/skeleton" TargetMode="External"/><Relationship Id="rId15" Type="http://schemas.openxmlformats.org/officeDocument/2006/relationships/hyperlink" Target="http://www.olymps.ru/vidy-sporta/freestyle" TargetMode="External"/><Relationship Id="rId10" Type="http://schemas.openxmlformats.org/officeDocument/2006/relationships/hyperlink" Target="http://www.olymps.ru/vidy-sporta/alpine-sport" TargetMode="External"/><Relationship Id="rId4" Type="http://schemas.openxmlformats.org/officeDocument/2006/relationships/hyperlink" Target="http://www.olymps.ru/vidy-sporta/bobsleigh" TargetMode="External"/><Relationship Id="rId9" Type="http://schemas.openxmlformats.org/officeDocument/2006/relationships/hyperlink" Target="http://www.olymps.ru/vidy-sporta/curling" TargetMode="External"/><Relationship Id="rId14" Type="http://schemas.openxmlformats.org/officeDocument/2006/relationships/hyperlink" Target="http://www.olymps.ru/vidy-sporta/snowboardi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2%D0%B5%D0%B9%D1%86%D0%B0%D1%80%D0%B8%D1%8F_%D0%BD%D0%B0_%D0%B7%D0%B8%D0%BC%D0%BD%D0%B8%D1%85_%D0%9E%D0%BB%D0%B8%D0%BC%D0%BF%D0%B8%D0%B9%D1%81%D0%BA%D0%B8%D1%85_%D0%B8%D0%B3%D1%80%D0%B0%D1%85_2014" TargetMode="Externa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hyperlink" Target="http://ru.wikipedia.org/wiki/%D0%9D%D0%BE%D1%80%D0%B2%D0%B5%D0%B3%D0%B8%D1%8F_%D0%BD%D0%B0_%D0%B7%D0%B8%D0%BC%D0%BD%D0%B8%D1%85_%D0%9E%D0%BB%D0%B8%D0%BC%D0%BF%D0%B8%D0%B9%D1%81%D0%BA%D0%B8%D1%85_%D0%B8%D0%B3%D1%80%D0%B0%D1%85_2014" TargetMode="External"/><Relationship Id="rId7" Type="http://schemas.openxmlformats.org/officeDocument/2006/relationships/hyperlink" Target="http://ru.wikipedia.org/wiki/%D0%93%D0%B5%D1%80%D0%BC%D0%B0%D0%BD%D0%B8%D1%8F_%D0%BD%D0%B0_%D0%B7%D0%B8%D0%BC%D0%BD%D0%B8%D1%85_%D0%9E%D0%BB%D0%B8%D0%BC%D0%BF%D0%B8%D0%B9%D1%81%D0%BA%D0%B8%D1%85_%D0%B8%D0%B3%D1%80%D0%B0%D1%85_2014" TargetMode="Externa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hyperlink" Target="http://ru.wikipedia.org/wiki/%D0%A0%D0%BE%D1%81%D1%81%D0%B8%D1%8F_%D0%BD%D0%B0_%D0%B7%D0%B8%D0%BC%D0%BD%D0%B8%D1%85_%D0%9E%D0%BB%D0%B8%D0%BC%D0%BF%D0%B8%D0%B9%D1%81%D0%BA%D0%B8%D1%85_%D0%B8%D0%B3%D1%80%D0%B0%D1%85_2014" TargetMode="Externa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8%D0%B4%D0%B5%D1%80%D0%BB%D0%B0%D0%BD%D0%B4%D1%8B_%D0%BD%D0%B0_%D0%B7%D0%B8%D0%BC%D0%BD%D0%B8%D1%85_%D0%9E%D0%BB%D0%B8%D0%BC%D0%BF%D0%B8%D0%B9%D1%81%D0%BA%D0%B8%D1%85_%D0%B8%D0%B3%D1%80%D0%B0%D1%85_2014" TargetMode="External"/><Relationship Id="rId11" Type="http://schemas.openxmlformats.org/officeDocument/2006/relationships/hyperlink" Target="http://ru.wikipedia.org/wiki/%D0%A4%D1%80%D0%B0%D0%BD%D1%86%D0%B8%D1%8F_%D0%BD%D0%B0_%D0%B7%D0%B8%D0%BC%D0%BD%D0%B8%D1%85_%D0%9E%D0%BB%D0%B8%D0%BC%D0%BF%D0%B8%D0%B9%D1%81%D0%BA%D0%B8%D1%85_%D0%B8%D0%B3%D1%80%D0%B0%D1%85_2014" TargetMode="External"/><Relationship Id="rId5" Type="http://schemas.openxmlformats.org/officeDocument/2006/relationships/hyperlink" Target="http://ru.wikipedia.org/wiki/%D0%A1%D0%A8%D0%90_%D0%BD%D0%B0_%D0%B7%D0%B8%D0%BC%D0%BD%D0%B8%D1%85_%D0%9E%D0%BB%D0%B8%D0%BC%D0%BF%D0%B8%D0%B9%D1%81%D0%BA%D0%B8%D1%85_%D0%B8%D0%B3%D1%80%D0%B0%D1%85_2014" TargetMode="External"/><Relationship Id="rId15" Type="http://schemas.openxmlformats.org/officeDocument/2006/relationships/image" Target="../media/image38.png"/><Relationship Id="rId10" Type="http://schemas.openxmlformats.org/officeDocument/2006/relationships/hyperlink" Target="http://ru.wikipedia.org/wiki/%D0%90%D0%B2%D1%81%D1%82%D1%80%D0%B8%D1%8F_%D0%BD%D0%B0_%D0%B7%D0%B8%D0%BC%D0%BD%D0%B8%D1%85_%D0%9E%D0%BB%D0%B8%D0%BC%D0%BF%D0%B8%D0%B9%D1%81%D0%BA%D0%B8%D1%85_%D0%B8%D0%B3%D1%80%D0%B0%D1%85_2014" TargetMode="External"/><Relationship Id="rId19" Type="http://schemas.openxmlformats.org/officeDocument/2006/relationships/image" Target="../media/image42.png"/><Relationship Id="rId4" Type="http://schemas.openxmlformats.org/officeDocument/2006/relationships/hyperlink" Target="http://ru.wikipedia.org/wiki/%D0%9A%D0%B0%D0%BD%D0%B0%D0%B4%D0%B0_%D0%BD%D0%B0_%D0%B7%D0%B8%D0%BC%D0%BD%D0%B8%D1%85_%D0%9E%D0%BB%D0%B8%D0%BC%D0%BF%D0%B8%D0%B9%D1%81%D0%BA%D0%B8%D1%85_%D0%B8%D0%B3%D1%80%D0%B0%D1%85_2014" TargetMode="External"/><Relationship Id="rId9" Type="http://schemas.openxmlformats.org/officeDocument/2006/relationships/hyperlink" Target="http://ru.wikipedia.org/wiki/%D0%91%D0%B5%D0%BB%D0%BE%D1%80%D1%83%D1%81%D1%81%D0%B8%D1%8F_%D0%BD%D0%B0_%D0%B7%D0%B8%D0%BC%D0%BD%D0%B8%D1%85_%D0%9E%D0%BB%D0%B8%D0%BC%D0%BF%D0%B8%D0%B9%D1%81%D0%BA%D0%B8%D1%85_%D0%B8%D0%B3%D1%80%D0%B0%D1%85_2014" TargetMode="External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ru.wikipedia.org/wiki/%D0%A0%D0%BE%D1%81%D1%81%D0%B8%D1%8F_%D0%BD%D0%B0_%D0%B7%D0%B8%D0%BC%D0%BD%D0%B8%D1%85_%D0%9E%D0%BB%D0%B8%D0%BC%D0%BF%D0%B8%D0%B9%D1%81%D0%BA%D0%B8%D1%85_%D0%B8%D0%B3%D1%80%D0%B0%D1%85_2014" TargetMode="External"/><Relationship Id="rId7" Type="http://schemas.openxmlformats.org/officeDocument/2006/relationships/image" Target="../media/image45.jpeg"/><Relationship Id="rId2" Type="http://schemas.openxmlformats.org/officeDocument/2006/relationships/hyperlink" Target="http://ru.wikipedia.org/wiki/%D0%93%D0%B0%D1%80%D0%B0%D0%BD%D0%B8%D1%87%D0%B5%D0%B2,_%D0%95%D0%B2%D0%B3%D0%B5%D0%BD%D0%B8%D0%B9_%D0%90%D0%BB%D0%B5%D0%BA%D1%81%D0%B0%D0%BD%D0%B4%D1%80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ru.wikipedia.org/wiki/%D0%91%D0%B8%D0%B0%D1%82%D0%BB%D0%BE%D0%BD_%D0%BD%D0%B0_%D0%B7%D0%B8%D0%BC%D0%BD%D0%B8%D1%85_%D0%9E%D0%BB%D0%B8%D0%BC%D0%BF%D0%B8%D0%B9%D1%81%D0%BA%D0%B8%D1%85_%D0%B8%D0%B3%D1%80%D0%B0%D1%85_2014_%E2%80%94_%D0%B8%D0%BD%D0%B4%D0%B8%D0%B2%D0%B8%D0%B4%D1%83%D0%B0%D0%BB%D1%8C%D0%BD%D0%B0%D1%8F_%D0%B3%D0%BE%D0%BD%D0%BA%D0%B0_(%D0%BC%D1%83%D0%B6%D1%87%D0%B8%D0%BD%D1%8B)" TargetMode="Externa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B%D1%8B%D1%88%D0%BA%D0%BE,_%D0%94%D0%BC%D0%B8%D1%82%D1%80%D0%B8%D0%B9_%D0%92%D0%BB%D0%B0%D0%B4%D0%B8%D0%BC%D0%B8%D1%80%D0%BE%D0%B2%D0%B8%D1%87" TargetMode="External"/><Relationship Id="rId3" Type="http://schemas.openxmlformats.org/officeDocument/2006/relationships/image" Target="../media/image47.jpeg"/><Relationship Id="rId7" Type="http://schemas.openxmlformats.org/officeDocument/2006/relationships/hyperlink" Target="http://ru.wikipedia.org/wiki/%D0%92%D0%BE%D0%BB%D0%BA%D0%BE%D0%B2,_%D0%90%D0%BB%D0%B5%D0%BA%D1%81%D0%B5%D0%B9_%D0%90%D0%BD%D0%B0%D1%82%D0%BE%D0%BB%D1%8C%D0%B5%D0%B2%D0%B8%D1%87" TargetMode="External"/><Relationship Id="rId2" Type="http://schemas.openxmlformats.org/officeDocument/2006/relationships/hyperlink" Target="http://ru.wikipedia.org/wiki/%D0%91%D0%B8%D0%B0%D1%82%D0%BB%D0%BE%D0%BD_%D0%BD%D0%B0_%D0%B7%D0%B8%D0%BC%D0%BD%D0%B8%D1%85_%D0%9E%D0%BB%D0%B8%D0%BC%D0%BF%D0%B8%D0%B9%D1%81%D0%BA%D0%B8%D1%85_%D0%B8%D0%B3%D1%80%D0%B0%D1%85_2014_%E2%80%94_%D1%8D%D1%81%D1%82%D0%B0%D1%84%D0%B5%D1%82%D0%B0_(%D0%BC%D1%83%D0%B6%D1%87%D0%B8%D0%BD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hyperlink" Target="http://ru.wikipedia.org/wiki/%D0%A8%D0%B8%D0%BF%D1%83%D0%BB%D0%B8%D0%BD,_%D0%90%D0%BD%D1%82%D0%BE%D0%BD_%D0%92%D0%BB%D0%B0%D0%B4%D0%B8%D0%BC%D0%B8%D1%80%D0%BE%D0%B2%D0%B8%D1%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_%D0%BD%D0%B0_%D0%B7%D0%B8%D0%BC%D0%BD%D0%B8%D1%85_%D0%9E%D0%BB%D0%B8%D0%BC%D0%BF%D0%B8%D0%B9%D1%81%D0%BA%D0%B8%D1%85_%D0%B8%D0%B3%D1%80%D0%B0%D1%85_2014" TargetMode="External"/><Relationship Id="rId7" Type="http://schemas.openxmlformats.org/officeDocument/2006/relationships/image" Target="../media/image52.jpeg"/><Relationship Id="rId2" Type="http://schemas.openxmlformats.org/officeDocument/2006/relationships/hyperlink" Target="http://ru.wikipedia.org/wiki/%D0%92%D0%B8%D0%BB%D1%83%D1%85%D0%B8%D0%BD%D0%B0,_%D0%9E%D0%BB%D1%8C%D0%B3%D0%B0_%D0%93%D0%B5%D0%BD%D0%BD%D0%B0%D0%B4%D1%8C%D0%B5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35.png"/><Relationship Id="rId4" Type="http://schemas.openxmlformats.org/officeDocument/2006/relationships/hyperlink" Target="http://ru.wikipedia.org/wiki/%D0%91%D0%B8%D0%B0%D1%82%D0%BB%D0%BE%D0%BD_%D0%BD%D0%B0_%D0%B7%D0%B8%D0%BC%D0%BD%D0%B8%D1%85_%D0%9E%D0%BB%D0%B8%D0%BC%D0%BF%D0%B8%D0%B9%D1%81%D0%BA%D0%B8%D1%85_%D0%B8%D0%B3%D1%80%D0%B0%D1%85_2014_%E2%80%94_%D1%81%D0%BF%D1%80%D0%B8%D0%BD%D1%82_(%D0%B6%D0%B5%D0%BD%D1%89%D0%B8%D0%BD%D1%8B)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7%D0%B0%D0%B9%D1%86%D0%B5%D0%B2%D0%B0,_%D0%9E%D0%BB%D1%8C%D0%B3%D0%B0_%D0%90%D0%BB%D0%B5%D0%BA%D1%81%D0%B5%D0%B5%D0%B2%D0%BD%D0%B0" TargetMode="External"/><Relationship Id="rId3" Type="http://schemas.openxmlformats.org/officeDocument/2006/relationships/image" Target="../media/image53.jpeg"/><Relationship Id="rId7" Type="http://schemas.openxmlformats.org/officeDocument/2006/relationships/hyperlink" Target="http://ru.wikipedia.org/wiki/%D0%A0%D0%BE%D0%BC%D0%B0%D0%BD%D0%BE%D0%B2%D0%B0,_%D0%AF%D0%BD%D0%B0_%D0%A1%D0%B5%D1%80%D0%B3%D0%B5%D0%B5%D0%B2%D0%BD%D0%B0" TargetMode="External"/><Relationship Id="rId2" Type="http://schemas.openxmlformats.org/officeDocument/2006/relationships/hyperlink" Target="http://ru.wikipedia.org/wiki/%D0%91%D0%B8%D0%B0%D1%82%D0%BB%D0%BE%D0%BD_%D0%BD%D0%B0_%D0%B7%D0%B8%D0%BC%D0%BD%D0%B8%D1%85_%D0%9E%D0%BB%D0%B8%D0%BC%D0%BF%D0%B8%D0%B9%D1%81%D0%BA%D0%B8%D1%85_%D0%B8%D0%B3%D1%80%D0%B0%D1%85_2014_%E2%80%94_%D1%8D%D1%81%D1%82%D0%B0%D1%84%D0%B5%D1%82%D0%B0_(%D0%B6%D0%B5%D0%BD%D1%89%D0%B8%D0%BD%D1%8B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5.jpeg"/><Relationship Id="rId10" Type="http://schemas.openxmlformats.org/officeDocument/2006/relationships/hyperlink" Target="http://ru.wikipedia.org/wiki/%D0%92%D0%B8%D0%BB%D1%83%D1%85%D0%B8%D0%BD%D0%B0,_%D0%9E%D0%BB%D1%8C%D0%B3%D0%B0_%D0%93%D0%B5%D0%BD%D0%BD%D0%B0%D0%B4%D1%8C%D0%B5%D0%B2%D0%BD%D0%B0" TargetMode="External"/><Relationship Id="rId4" Type="http://schemas.openxmlformats.org/officeDocument/2006/relationships/image" Target="../media/image54.jpeg"/><Relationship Id="rId9" Type="http://schemas.openxmlformats.org/officeDocument/2006/relationships/hyperlink" Target="http://ru.wikipedia.org/wiki/%D0%A8%D1%83%D0%BC%D0%B8%D0%BB%D0%BE%D0%B2%D0%B0,_%D0%95%D0%BA%D0%B0%D1%82%D0%B5%D1%80%D0%B8%D0%BD%D0%B0_%D0%95%D0%B2%D0%B3%D0%B5%D0%BD%D1%8C%D0%B5%D0%B2%D0%BD%D0%B0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5%D0%B3%D0%BE%D0%B4%D0%B0%D0%B9%D0%BB%D0%BE,_%D0%90%D0%BB%D0%B5%D0%BA%D1%81%D0%B5%D0%B9" TargetMode="External"/><Relationship Id="rId3" Type="http://schemas.openxmlformats.org/officeDocument/2006/relationships/hyperlink" Target="http://ru.wikipedia.org/wiki/%D0%91%D0%BE%D0%B1%D1%81%D0%BB%D0%B5%D0%B9_%D0%BD%D0%B0_%D0%B7%D0%B8%D0%BC%D0%BD%D0%B8%D1%85_%D0%9E%D0%BB%D0%B8%D0%BC%D0%BF%D0%B8%D0%B9%D1%81%D0%BA%D0%B8%D1%85_%D0%B8%D0%B3%D1%80%D0%B0%D1%85_2014_%E2%80%94_%D0%B4%D0%B2%D0%BE%D0%B9%D0%BA%D0%B8_(%D0%BC%D1%83%D0%B6%D1%87%D0%B8%D0%BD%D1%8B)" TargetMode="External"/><Relationship Id="rId7" Type="http://schemas.openxmlformats.org/officeDocument/2006/relationships/image" Target="../media/image5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%D0%BE%D0%B5%D0%B2%D0%BE%D0%B4%D0%B0,_%D0%90%D0%BB%D0%B5%D0%BA%D1%81%D0%B5%D0%B9_%D0%98%D0%B2%D0%B0%D0%BD%D0%BE%D0%B2%D0%B8%D1%87" TargetMode="External"/><Relationship Id="rId5" Type="http://schemas.openxmlformats.org/officeDocument/2006/relationships/hyperlink" Target="http://ru.wikipedia.org/wiki/%D0%97%D1%83%D0%B1%D0%BA%D0%BE%D0%B2,_%D0%90%D0%BB%D0%B5%D0%BA%D1%81%D0%B0%D0%BD%D0%B4%D1%80_%D0%AE%D1%80%D1%8C%D0%B5%D0%B2%D0%B8%D1%87" TargetMode="External"/><Relationship Id="rId4" Type="http://schemas.openxmlformats.org/officeDocument/2006/relationships/image" Target="../media/image57.jpeg"/><Relationship Id="rId9" Type="http://schemas.openxmlformats.org/officeDocument/2006/relationships/hyperlink" Target="http://ru.wikipedia.org/wiki/%D0%A2%D1%80%D1%83%D0%BD%D0%B5%D0%BD%D0%BA%D0%BE%D0%B2,_%D0%94%D0%BC%D0%B8%D1%82%D1%80%D0%B8%D0%B9_%D0%92%D1%8F%D1%87%D0%B5%D1%81%D0%BB%D0%B0%D0%B2%D0%BE%D0%B2%D0%B8%D1%8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_%D0%BD%D0%B0_%D0%B7%D0%B8%D0%BC%D0%BD%D0%B8%D1%85_%D0%9E%D0%BB%D0%B8%D0%BC%D0%BF%D0%B8%D0%B9%D1%81%D0%BA%D0%B8%D1%85_%D0%B8%D0%B3%D1%80%D0%B0%D1%85_2014" TargetMode="External"/><Relationship Id="rId7" Type="http://schemas.openxmlformats.org/officeDocument/2006/relationships/image" Target="../media/image61.jpeg"/><Relationship Id="rId2" Type="http://schemas.openxmlformats.org/officeDocument/2006/relationships/hyperlink" Target="http://ru.wikipedia.org/wiki/%D0%A4%D0%B0%D1%82%D0%BA%D1%83%D0%BB%D0%B8%D0%BD%D0%B0,_%D0%9E%D0%BB%D1%8C%D0%B3%D0%B0_%D0%90%D0%BB%D0%B5%D0%BA%D1%81%D0%B0%D0%BD%D0%B4%D1%80%D0%BE%D0%B2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ru.wikipedia.org/wiki/%D0%9A%D0%BE%D0%BD%D1%8C%D0%BA%D0%BE%D0%B1%D0%B5%D0%B6%D0%BD%D1%8B%D0%B9_%D1%81%D0%BF%D0%BE%D1%80%D1%82_%D0%BD%D0%B0_%D0%B7%D0%B8%D0%BC%D0%BD%D0%B8%D1%85_%D0%9E%D0%BB%D0%B8%D0%BC%D0%BF%D0%B8%D0%B9%D1%81%D0%BA%D0%B8%D1%85_%D0%B8%D0%B3%D1%80%D0%B0%D1%85_2014_%E2%80%94_500_%D0%BC%D0%B5%D1%82%D1%80%D0%BE%D0%B2_(%D0%B6%D0%B5%D0%BD%D1%89%D0%B8%D0%BD%D1%8B)" TargetMode="Externa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C%D0%BA%D0%BE%D0%B1%D0%B5%D0%B6%D0%BD%D1%8B%D0%B9_%D1%81%D0%BF%D0%BE%D1%80%D1%82_%D0%BD%D0%B0_%D0%B7%D0%B8%D0%BC%D0%BD%D0%B8%D1%85_%D0%9E%D0%BB%D0%B8%D0%BC%D0%BF%D0%B8%D0%B9%D1%81%D0%BA%D0%B8%D1%85_%D0%B8%D0%B3%D1%80%D0%B0%D1%85_2014_%E2%80%94_%D0%BA%D0%BE%D0%BC%D0%B0%D0%BD%D0%B4%D0%BD%D0%B0%D1%8F_%D0%B3%D0%BE%D0%BD%D0%BA%D0%B0_(%D0%B6%D0%B5%D0%BD%D1%89%D0%B8%D0%BD%D1%8B)" TargetMode="External"/><Relationship Id="rId7" Type="http://schemas.openxmlformats.org/officeDocument/2006/relationships/hyperlink" Target="http://ru.wikipedia.org/wiki/%D0%A1%D0%BA%D0%BE%D0%BA%D0%BE%D0%B2%D0%B0,_%D0%AE%D0%BB%D0%B8%D1%8F_%D0%98%D0%B3%D0%BE%D1%80%D0%B5%D0%B2%D0%BD%D0%B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B%D0%BE%D0%B1%D1%8B%D1%88%D0%B5%D0%B2%D0%B0,_%D0%95%D0%BA%D0%B0%D1%82%D0%B5%D1%80%D0%B8%D0%BD%D0%B0_%D0%90%D0%BB%D0%B5%D0%BA%D1%81%D0%B0%D0%BD%D0%B4%D1%80%D0%BE%D0%B2%D0%BD%D0%B0" TargetMode="External"/><Relationship Id="rId5" Type="http://schemas.openxmlformats.org/officeDocument/2006/relationships/hyperlink" Target="http://ru.wikipedia.org/wiki/%D0%93%D1%80%D0%B0%D1%84,_%D0%9E%D0%BB%D1%8C%D0%B3%D0%B0_%D0%91%D0%BE%D1%80%D0%B8%D1%81%D0%BE%D0%B2%D0%BD%D0%B0" TargetMode="External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0%BD%D0%BD%D1%8B%D0%B9_%D1%81%D0%BF%D0%BE%D1%80%D1%82_%D0%BD%D0%B0_%D0%B7%D0%B8%D0%BC%D0%BD%D0%B8%D1%85_%D0%9E%D0%BB%D0%B8%D0%BC%D0%BF%D0%B8%D0%B9%D1%81%D0%BA%D0%B8%D1%85_%D0%B8%D0%B3%D1%80%D0%B0%D1%85_2014_%E2%80%94_%D0%BE%D0%B4%D0%B8%D0%BD%D0%BE%D1%87%D0%BA%D0%B8_(%D0%BC%D1%83%D0%B6%D1%87%D0%B8%D0%BD%D1%8B)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hyperlink" Target="http://ru.wikipedia.org/wiki/%D0%94%D0%B5%D0%BC%D1%87%D0%B5%D0%BD%D0%BA%D0%BE,_%D0%90%D0%BB%D1%8C%D0%B1%D0%B5%D1%80%D1%82_%D0%9C%D0%B8%D1%85%D0%B0%D0%B9%D0%BB%D0%BE%D0%B2%D0%B8%D1%8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1%8B%D0%B6%D0%BD%D1%8B%D0%B5_%D0%B3%D0%BE%D0%BD%D0%BA%D0%B8_%D0%BD%D0%B0_%D0%B7%D0%B8%D0%BC%D0%BD%D0%B8%D1%85_%D0%9E%D0%BB%D0%B8%D0%BC%D0%BF%D0%B8%D0%B9%D1%81%D0%BA%D0%B8%D1%85_%D0%B8%D0%B3%D1%80%D0%B0%D1%85_2014_%E2%80%94_%D0%BC%D0%B0%D1%81%D1%81-%D1%81%D1%82%D0%B0%D1%80%D1%82_%D0%BD%D0%B0_50_%D0%BA%D0%BC_%D1%81%D0%B2%D0%BE%D0%B1%D0%BE%D0%B4%D0%BD%D1%8B%D0%BC_%D1%81%D1%82%D0%B8%D0%BB%D0%B5%D0%BC_(%D0%BC%D1%83%D0%B6%D1%87%D0%B8%D0%BD%D1%8B)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ru.wikipedia.org/wiki/%D0%A1%D0%B0%D0%BD%D0%BD%D1%8B%D0%B9_%D1%81%D0%BF%D0%BE%D1%80%D1%82_%D0%BD%D0%B0_%D0%B7%D0%B8%D0%BC%D0%BD%D0%B8%D1%85_%D0%9E%D0%BB%D0%B8%D0%BC%D0%BF%D0%B8%D0%B9%D1%81%D0%BA%D0%B8%D1%85_%D0%B8%D0%B3%D1%80%D0%B0%D1%85_2014_%E2%80%94_%D1%81%D0%BC%D0%B5%D1%88%D0%B0%D0%BD%D0%BD%D0%B0%D1%8F_%D1%8D%D1%81%D1%82%D0%B0%D1%84%D0%B5%D1%82%D0%B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D%D0%BE%D1%83%D0%B1%D0%BE%D1%80%D0%B4_%D0%BD%D0%B0_%D0%B7%D0%B8%D0%BC%D0%BD%D0%B8%D1%85_%D0%9E%D0%BB%D0%B8%D0%BC%D0%BF%D0%B8%D0%B9%D1%81%D0%BA%D0%B8%D1%85_%D0%B8%D0%B3%D1%80%D0%B0%D1%85_2014_%E2%80%94_%D0%BF%D0%B0%D1%80%D0%B0%D0%BB%D0%BB%D0%B5%D0%BB%D1%8C%D0%BD%D1%8B%D0%B9_%D0%B3%D0%B8%D0%B3%D0%B0%D0%BD%D1%82%D1%81%D0%BA%D0%B8%D0%B9_%D1%81%D0%BB%D0%B0%D0%BB%D0%BE%D0%BC_(%D0%BC%D1%83%D0%B6%D1%87%D0%B8%D0%BD%D1%8B)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hyperlink" Target="http://ru.wikipedia.org/wiki/%D0%A1%D0%BD%D0%BE%D1%83%D0%B1%D0%BE%D1%80%D0%B4_%D0%BD%D0%B0_%D0%B7%D0%B8%D0%BC%D0%BD%D0%B8%D1%85_%D0%9E%D0%BB%D0%B8%D0%BC%D0%BF%D0%B8%D0%B9%D1%81%D0%BA%D0%B8%D1%85_%D0%B8%D0%B3%D1%80%D0%B0%D1%85_2014_%E2%80%94_%D0%BF%D0%B0%D1%80%D0%B0%D0%BB%D0%BB%D0%B5%D0%BB%D1%8C%D0%BD%D1%8B%D0%B9_%D1%81%D0%BB%D0%B0%D0%BB%D0%BE%D0%BC_(%D0%BC%D1%83%D0%B6%D1%87%D0%B8%D0%BD%D1%8B)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8%D0%B3%D1%83%D1%80%D0%BD%D0%BE%D0%B5_%D0%BA%D0%B0%D1%82%D0%B0%D0%BD%D0%B8%D0%B5_%D0%BD%D0%B0_%D0%B7%D0%B8%D0%BC%D0%BD%D0%B8%D1%85_%D0%9E%D0%BB%D0%B8%D0%BC%D0%BF%D0%B8%D0%B9%D1%81%D0%BA%D0%B8%D1%85_%D0%B8%D0%B3%D1%80%D0%B0%D1%85_2014_%E2%80%94_%D0%BA%D0%BE%D0%BC%D0%B0%D0%BD%D0%B4%D0%BD%D1%8B%D0%B5_%D1%81%D0%BE%D1%80%D0%B5%D0%B2%D0%BD%D0%BE%D0%B2%D0%B0%D0%BD%D0%B8%D1%8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1%80%D0%B8%D1%81%D1%82%D0%B0%D0%B9%D0%BB_%D0%BD%D0%B0_%D0%B7%D0%B8%D0%BC%D0%BD%D0%B8%D1%85_%D0%9E%D0%BB%D0%B8%D0%BC%D0%BF%D0%B8%D0%B9%D1%81%D0%BA%D0%B8%D1%85_%D0%B8%D0%B3%D1%80%D0%B0%D1%85_2014_%E2%80%94_%D0%BC%D0%BE%D0%B3%D1%83%D0%BB_(%D0%BC%D1%83%D0%B6%D1%87%D0%B8%D0%BD%D1%8B)" TargetMode="External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E%D1%80%D1%82-%D1%82%D1%80%D0%B5%D0%BA_%D0%BD%D0%B0_%D0%B7%D0%B8%D0%BC%D0%BD%D0%B8%D1%85_%D0%9E%D0%BB%D0%B8%D0%BC%D0%BF%D0%B8%D0%B9%D1%81%D0%BA%D0%B8%D1%85_%D0%B8%D0%B3%D1%80%D0%B0%D1%85_2014_%E2%80%94_500_%D0%BC%D0%B5%D1%82%D1%80%D0%BE%D0%B2_(%D0%BC%D1%83%D0%B6%D1%87%D0%B8%D0%BD%D1%8B)" TargetMode="External"/><Relationship Id="rId7" Type="http://schemas.openxmlformats.org/officeDocument/2006/relationships/hyperlink" Target="http://ru.wikipedia.org/wiki/%D0%A8%D0%BE%D1%80%D1%82-%D1%82%D1%80%D0%B5%D0%BA_%D0%BD%D0%B0_%D0%B7%D0%B8%D0%BC%D0%BD%D0%B8%D1%85_%D0%9E%D0%BB%D0%B8%D0%BC%D0%BF%D0%B8%D0%B9%D1%81%D0%BA%D0%B8%D1%85_%D0%B8%D0%B3%D1%80%D0%B0%D1%85_2014_%E2%80%94_1500_%D0%BC%D0%B5%D1%82%D1%80%D0%BE%D0%B2_(%D0%BC%D1%83%D0%B6%D1%87%D0%B8%D0%BD%D1%8B)" TargetMode="Externa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8%D0%BE%D1%80%D1%82-%D1%82%D1%80%D0%B5%D0%BA_%D0%BD%D0%B0_%D0%B7%D0%B8%D0%BC%D0%BD%D0%B8%D1%85_%D0%9E%D0%BB%D0%B8%D0%BC%D0%BF%D0%B8%D0%B9%D1%81%D0%BA%D0%B8%D1%85_%D0%B8%D0%B3%D1%80%D0%B0%D1%85_2014_%E2%80%94_%D1%8D%D1%81%D1%82%D0%B0%D1%84%D0%B5%D1%82%D0%B0_(%D0%BC%D1%83%D0%B6%D1%87%D0%B8%D0%BD%D1%8B)" TargetMode="External"/><Relationship Id="rId5" Type="http://schemas.openxmlformats.org/officeDocument/2006/relationships/image" Target="../media/image83.jpeg"/><Relationship Id="rId4" Type="http://schemas.openxmlformats.org/officeDocument/2006/relationships/hyperlink" Target="http://ru.wikipedia.org/wiki/%D0%A8%D0%BE%D1%80%D1%82-%D1%82%D1%80%D0%B5%D0%BA_%D0%BD%D0%B0_%D0%B7%D0%B8%D0%BC%D0%BD%D0%B8%D1%85_%D0%9E%D0%BB%D0%B8%D0%BC%D0%BF%D0%B8%D0%B9%D1%81%D0%BA%D0%B8%D1%85_%D0%B8%D0%B3%D1%80%D0%B0%D1%85_2014_%E2%80%94_1000_%D0%BC%D0%B5%D1%82%D1%80%D0%BE%D0%B2_(%D0%BC%D1%83%D0%B6%D1%87%D0%B8%D0%BD%D1%8B)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20" y="6381750"/>
            <a:ext cx="2895600" cy="4762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714356"/>
            <a:ext cx="7772400" cy="1870077"/>
          </a:xfrm>
        </p:spPr>
        <p:txBody>
          <a:bodyPr/>
          <a:lstStyle/>
          <a:p>
            <a:r>
              <a:rPr lang="ru-RU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развития Олимпийских игр</a:t>
            </a:r>
            <a:endParaRPr lang="ru-RU" sz="6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496"/>
            <a:ext cx="4356099" cy="362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81439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dirty="0" err="1" smtClean="0">
                <a:solidFill>
                  <a:srgbClr val="0000CC"/>
                </a:solidFill>
                <a:hlinkClick r:id="rId2" tooltip="Летние Олимпийские игры"/>
              </a:rPr>
              <a:t>Ле́тние</a:t>
            </a:r>
            <a:r>
              <a:rPr lang="ru-RU" sz="2400" b="1" u="sng" dirty="0" smtClean="0">
                <a:solidFill>
                  <a:srgbClr val="0000CC"/>
                </a:solidFill>
                <a:hlinkClick r:id="rId2" tooltip="Летние Олимпийские игры"/>
              </a:rPr>
              <a:t> </a:t>
            </a:r>
            <a:r>
              <a:rPr lang="ru-RU" sz="2400" b="1" u="sng" dirty="0" err="1" smtClean="0">
                <a:solidFill>
                  <a:srgbClr val="0000CC"/>
                </a:solidFill>
                <a:hlinkClick r:id="rId2" tooltip="Летние Олимпийские игры"/>
              </a:rPr>
              <a:t>Олимпи́йские</a:t>
            </a:r>
            <a:r>
              <a:rPr lang="ru-RU" sz="2400" b="1" u="sng" dirty="0" smtClean="0">
                <a:solidFill>
                  <a:srgbClr val="0000CC"/>
                </a:solidFill>
                <a:hlinkClick r:id="rId2" tooltip="Летние Олимпийские игры"/>
              </a:rPr>
              <a:t> </a:t>
            </a:r>
            <a:r>
              <a:rPr lang="ru-RU" sz="2400" b="1" u="sng" dirty="0" err="1" smtClean="0">
                <a:solidFill>
                  <a:srgbClr val="0000CC"/>
                </a:solidFill>
                <a:hlinkClick r:id="rId2" tooltip="Летние Олимпийские игры"/>
              </a:rPr>
              <a:t>и́гры</a:t>
            </a:r>
            <a:r>
              <a:rPr lang="ru-RU" sz="2400" b="1" dirty="0" smtClean="0">
                <a:solidFill>
                  <a:srgbClr val="0000CC"/>
                </a:solidFill>
              </a:rPr>
              <a:t> </a:t>
            </a:r>
            <a:r>
              <a:rPr lang="ru-RU" sz="2400" b="1" dirty="0" smtClean="0">
                <a:solidFill>
                  <a:srgbClr val="0000CC"/>
                </a:solidFill>
                <a:hlinkClick r:id="rId3" tooltip="1980 год"/>
              </a:rPr>
              <a:t>1980 </a:t>
            </a:r>
            <a:r>
              <a:rPr lang="ru-RU" sz="2400" b="1" dirty="0" err="1" smtClean="0">
                <a:solidFill>
                  <a:srgbClr val="0000CC"/>
                </a:solidFill>
                <a:hlinkClick r:id="rId3" tooltip="1980 год"/>
              </a:rPr>
              <a:t>го́да</a:t>
            </a:r>
            <a:r>
              <a:rPr lang="ru-RU" sz="2400" dirty="0" smtClean="0">
                <a:solidFill>
                  <a:srgbClr val="0000CC"/>
                </a:solidFill>
              </a:rPr>
              <a:t> проходили </a:t>
            </a:r>
            <a:r>
              <a:rPr lang="ru-RU" sz="2400" dirty="0" err="1" smtClean="0">
                <a:solidFill>
                  <a:srgbClr val="0000CC"/>
                </a:solidFill>
              </a:rPr>
              <a:t>в</a:t>
            </a:r>
            <a:r>
              <a:rPr lang="ru-RU" sz="2400" dirty="0" err="1" smtClean="0">
                <a:solidFill>
                  <a:srgbClr val="0000CC"/>
                </a:solidFill>
                <a:hlinkClick r:id="rId4" tooltip="Москва"/>
              </a:rPr>
              <a:t>Москве</a:t>
            </a:r>
            <a:r>
              <a:rPr lang="ru-RU" sz="2400" dirty="0" smtClean="0">
                <a:solidFill>
                  <a:srgbClr val="0000CC"/>
                </a:solidFill>
              </a:rPr>
              <a:t>, столице </a:t>
            </a:r>
            <a:r>
              <a:rPr lang="ru-RU" sz="2400" dirty="0" smtClean="0">
                <a:solidFill>
                  <a:srgbClr val="0000CC"/>
                </a:solidFill>
                <a:hlinkClick r:id="rId5" tooltip="СССР"/>
              </a:rPr>
              <a:t>СССР</a:t>
            </a:r>
            <a:r>
              <a:rPr lang="ru-RU" sz="2400" dirty="0" smtClean="0">
                <a:solidFill>
                  <a:srgbClr val="0000CC"/>
                </a:solidFill>
              </a:rPr>
              <a:t>, с </a:t>
            </a:r>
            <a:r>
              <a:rPr lang="ru-RU" sz="2400" dirty="0" smtClean="0">
                <a:solidFill>
                  <a:srgbClr val="0000CC"/>
                </a:solidFill>
                <a:hlinkClick r:id="rId6" tooltip="19 июля"/>
              </a:rPr>
              <a:t>19 июля</a:t>
            </a:r>
            <a:r>
              <a:rPr lang="ru-RU" sz="2400" dirty="0" smtClean="0">
                <a:solidFill>
                  <a:srgbClr val="0000CC"/>
                </a:solidFill>
              </a:rPr>
              <a:t> по </a:t>
            </a:r>
            <a:r>
              <a:rPr lang="ru-RU" sz="2400" dirty="0" smtClean="0">
                <a:solidFill>
                  <a:srgbClr val="0000CC"/>
                </a:solidFill>
                <a:hlinkClick r:id="rId7" tooltip="3 августа"/>
              </a:rPr>
              <a:t>3 августа</a:t>
            </a:r>
            <a:r>
              <a:rPr lang="ru-RU" sz="2400" dirty="0" smtClean="0">
                <a:solidFill>
                  <a:srgbClr val="0000CC"/>
                </a:solidFill>
              </a:rPr>
              <a:t> </a:t>
            </a:r>
            <a:r>
              <a:rPr lang="ru-RU" sz="2400" dirty="0" smtClean="0">
                <a:solidFill>
                  <a:srgbClr val="0000CC"/>
                </a:solidFill>
                <a:hlinkClick r:id="rId3" tooltip="1980 год"/>
              </a:rPr>
              <a:t>1980 года</a:t>
            </a:r>
            <a:r>
              <a:rPr lang="ru-RU" sz="2400" dirty="0" smtClean="0">
                <a:solidFill>
                  <a:srgbClr val="0000CC"/>
                </a:solidFill>
              </a:rPr>
              <a:t>. Это были первые в истории Олимпийские игры на территории </a:t>
            </a:r>
            <a:r>
              <a:rPr lang="ru-RU" sz="2400" dirty="0" smtClean="0">
                <a:solidFill>
                  <a:srgbClr val="0000CC"/>
                </a:solidFill>
                <a:hlinkClick r:id="rId8" tooltip="Восточная Европа"/>
              </a:rPr>
              <a:t>Восточной Европы</a:t>
            </a:r>
            <a:r>
              <a:rPr lang="ru-RU" sz="2400" dirty="0" smtClean="0">
                <a:solidFill>
                  <a:srgbClr val="0000CC"/>
                </a:solidFill>
              </a:rPr>
              <a:t>, а также первые Олимпийские игры, проведённые в социалистической стране.</a:t>
            </a:r>
            <a:endParaRPr lang="ru-RU" sz="2400" dirty="0">
              <a:solidFill>
                <a:srgbClr val="0000CC"/>
              </a:solidFill>
            </a:endParaRPr>
          </a:p>
        </p:txBody>
      </p:sp>
      <p:pic>
        <p:nvPicPr>
          <p:cNvPr id="9218" name="Picture 2" descr="http://i.piccy.info/i7/83854b5e9fa3c6f0a8c095e7afcdbddb/4-44-633/41031338/mishka-uletaet.jpg"/>
          <p:cNvPicPr>
            <a:picLocks noChangeAspect="1" noChangeArrowheads="1"/>
          </p:cNvPicPr>
          <p:nvPr/>
        </p:nvPicPr>
        <p:blipFill>
          <a:blip r:embed="rId9"/>
          <a:srcRect l="19149" b="6862"/>
          <a:stretch>
            <a:fillRect/>
          </a:stretch>
        </p:blipFill>
        <p:spPr bwMode="auto">
          <a:xfrm>
            <a:off x="3571868" y="3286124"/>
            <a:ext cx="4357718" cy="3268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786058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+mj-lt"/>
                <a:hlinkClick r:id="rId2" tooltip="Зимние Олимпийские игры"/>
              </a:rPr>
              <a:t>Зимние Олимпийские игры</a:t>
            </a:r>
            <a:r>
              <a:rPr lang="ru-RU" b="1" dirty="0" smtClean="0">
                <a:solidFill>
                  <a:srgbClr val="0000CC"/>
                </a:solidFill>
                <a:latin typeface="+mj-lt"/>
              </a:rPr>
              <a:t> 2014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(официальное название </a:t>
            </a:r>
            <a:r>
              <a:rPr lang="ru-RU" b="1" dirty="0" smtClean="0">
                <a:solidFill>
                  <a:srgbClr val="0000CC"/>
                </a:solidFill>
                <a:latin typeface="+mj-lt"/>
              </a:rPr>
              <a:t>XXII Олимпийские зимние игры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) — международное спортивное мероприятие, проходившее в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3" tooltip="Россия"/>
              </a:rPr>
              <a:t>российском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городе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4" tooltip="Сочи"/>
              </a:rPr>
              <a:t>Сочи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с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5" tooltip="7 февраля"/>
              </a:rPr>
              <a:t>7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по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6" tooltip="23 февраля"/>
              </a:rPr>
              <a:t>23 февраля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</a:t>
            </a:r>
            <a:r>
              <a:rPr lang="ru-RU" u="sng" dirty="0" smtClean="0">
                <a:solidFill>
                  <a:srgbClr val="0000CC"/>
                </a:solidFill>
                <a:latin typeface="+mj-lt"/>
                <a:hlinkClick r:id="rId7" tooltip="2014 год"/>
              </a:rPr>
              <a:t>2014 года</a:t>
            </a:r>
            <a:endParaRPr lang="ru-RU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CC"/>
                </a:solidFill>
                <a:latin typeface="+mj-lt"/>
              </a:rPr>
              <a:t>Игры в Сочи являются двадцать вторыми (XXII) зимними по счёту (также двадцать вторыми летними были и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8" tooltip="Летние Олимпийские игры 1980"/>
              </a:rPr>
              <a:t>Игры 1980 года в Москве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). После завершения Олимпийских игр по традиции были проведены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9" tooltip="Зимние Паралимпийские игры 2014"/>
              </a:rPr>
              <a:t>зимние </a:t>
            </a:r>
            <a:r>
              <a:rPr lang="ru-RU" dirty="0" err="1" smtClean="0">
                <a:solidFill>
                  <a:srgbClr val="0000CC"/>
                </a:solidFill>
                <a:latin typeface="+mj-lt"/>
                <a:hlinkClick r:id="rId9" tooltip="Зимние Паралимпийские игры 2014"/>
              </a:rPr>
              <a:t>Паралимпийские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9" tooltip="Зимние Паралимпийские игры 2014"/>
              </a:rPr>
              <a:t> игры — 2014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. По сравнению с </a:t>
            </a:r>
            <a:r>
              <a:rPr lang="ru-RU" dirty="0" smtClean="0">
                <a:solidFill>
                  <a:srgbClr val="0000CC"/>
                </a:solidFill>
                <a:latin typeface="+mj-lt"/>
                <a:hlinkClick r:id="rId10" tooltip="Зимние Олимпийские игры 2010"/>
              </a:rPr>
              <a:t>Ванкувером-2010</a:t>
            </a:r>
            <a:r>
              <a:rPr lang="ru-RU" dirty="0" smtClean="0">
                <a:solidFill>
                  <a:srgbClr val="0000CC"/>
                </a:solidFill>
                <a:latin typeface="+mj-lt"/>
              </a:rPr>
              <a:t> количество соревнований в различных дисциплинах увеличено на 12, в общей сложности было разыграно 98 комплектов медалей</a:t>
            </a:r>
            <a:endParaRPr lang="ru-RU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20482" name="Picture 2" descr="http://900igr.net/datai/fizkultura/Olimpiada-v-Sochi/0010-013-Podgotovka-Sochi-k-Olimpiad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285728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38914" name="Picture 2" descr="http://www.konstanta-nk.ru/arc/image/a/191813414-73006-4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8222" cy="3786167"/>
          </a:xfrm>
          <a:prstGeom prst="rect">
            <a:avLst/>
          </a:prstGeom>
          <a:noFill/>
        </p:spPr>
      </p:pic>
      <p:pic>
        <p:nvPicPr>
          <p:cNvPr id="38916" name="Picture 4" descr="http://friends.kz/uploads/posts/2014-02/1391823821_s_s38_676180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6357982" cy="3990580"/>
          </a:xfrm>
          <a:prstGeom prst="rect">
            <a:avLst/>
          </a:prstGeom>
          <a:noFill/>
        </p:spPr>
      </p:pic>
      <p:pic>
        <p:nvPicPr>
          <p:cNvPr id="38918" name="Picture 6" descr="http://friends.kz/uploads/posts/2014-02/1391823899_s_s34_67602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357298"/>
            <a:ext cx="5572164" cy="3711028"/>
          </a:xfrm>
          <a:prstGeom prst="rect">
            <a:avLst/>
          </a:prstGeom>
          <a:noFill/>
        </p:spPr>
      </p:pic>
      <p:pic>
        <p:nvPicPr>
          <p:cNvPr id="38920" name="Picture 8" descr="http://kubsport.ru/content/cms/files/499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71678"/>
            <a:ext cx="4857784" cy="3638081"/>
          </a:xfrm>
          <a:prstGeom prst="rect">
            <a:avLst/>
          </a:prstGeom>
          <a:noFill/>
        </p:spPr>
      </p:pic>
      <p:pic>
        <p:nvPicPr>
          <p:cNvPr id="38922" name="Picture 10" descr="http://www.e1.ru/news/images/new1/401061/big/467591149-693X5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50" y="2845410"/>
            <a:ext cx="5357850" cy="4012590"/>
          </a:xfrm>
          <a:prstGeom prst="rect">
            <a:avLst/>
          </a:prstGeom>
          <a:noFill/>
        </p:spPr>
      </p:pic>
      <p:pic>
        <p:nvPicPr>
          <p:cNvPr id="38924" name="Picture 12" descr="http://content-27.foto.mail.ru/mail/livanco/_answers/i-4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-142900"/>
            <a:ext cx="7215238" cy="721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9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89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89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89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89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19458" name="Picture 2" descr="http://insnow.ru/resize/700x0x500x0x90/upload/iblock/97f/97f509bb919df1276166554a8916a77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4500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995678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Биатлон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Бобслей: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бобслей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скелетон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Конькобежный спорт: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конькобежный спорт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фигурное катание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шорт-трек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Кёрлинг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Лыжный спорт: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горнолыжный спорт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лыжное двоеборье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лыжные гонки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3"/>
              </a:rPr>
              <a:t>прыжки на лыжах с 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  <a:hlinkClick r:id="rId13"/>
              </a:rPr>
              <a:t>трамплина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ru-RU" u="sng" dirty="0" err="1" smtClean="0">
                <a:solidFill>
                  <a:schemeClr val="accent2">
                    <a:lumMod val="75000"/>
                  </a:schemeClr>
                </a:solidFill>
                <a:hlinkClick r:id="rId14"/>
              </a:rPr>
              <a:t>сноубординг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5"/>
              </a:rPr>
              <a:t>фристайл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6"/>
              </a:rPr>
              <a:t>Санный спорт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  <a:hlinkClick r:id="rId17"/>
              </a:rPr>
              <a:t>Хоккей с шайбой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2" y="-4"/>
          <a:ext cx="9144000" cy="6858007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51027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300" b="1" dirty="0"/>
                        <a:t>Общее количество медалей</a:t>
                      </a:r>
                      <a:endParaRPr lang="ru-RU" sz="1300" dirty="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/>
                        <a:t>Всего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Место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Страна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Золото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Серебро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Бронза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2" tooltip="Россия на зимних Олимпийских играх 2014"/>
                        </a:rPr>
                        <a:t>Россия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/>
                        <a:t>13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/>
                        <a:t>11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/>
                        <a:t>33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EFF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3" tooltip="Норвегия на зимних Олимпийских играх 2014"/>
                        </a:rPr>
                        <a:t>Норвегия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11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10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26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4" tooltip="Канада на зимних Олимпийских играх 2014"/>
                        </a:rPr>
                        <a:t>Канада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10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10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5" tooltip="США на зимних Олимпийских играх 2014"/>
                        </a:rPr>
                        <a:t>США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/>
                        <a:t>12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28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6" tooltip="Нидерланды на зимних Олимпийских играх 2014"/>
                        </a:rPr>
                        <a:t>Нидерланды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8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24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6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7" tooltip="Германия на зимних Олимпийских играх 2014"/>
                        </a:rPr>
                        <a:t>Германия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8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6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8" tooltip="Швейцария на зимних Олимпийских играх 2014"/>
                        </a:rPr>
                        <a:t>Швейцария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6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3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11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8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9" tooltip="Белоруссия на зимних Олимпийских играх 2014"/>
                        </a:rPr>
                        <a:t>Белоруссия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0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6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402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10" tooltip="Австрия на зимних Олимпийских играх 2014"/>
                        </a:rPr>
                        <a:t>Австрия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8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10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/>
                        <a:t> </a:t>
                      </a:r>
                      <a:r>
                        <a:rPr lang="ru-RU" sz="1300" u="none" strike="noStrike">
                          <a:solidFill>
                            <a:srgbClr val="0B0080"/>
                          </a:solidFill>
                          <a:hlinkClick r:id="rId11" tooltip="Франция на зимних Олимпийских играх 2014"/>
                        </a:rPr>
                        <a:t>Франция</a:t>
                      </a:r>
                      <a:endParaRPr lang="ru-RU" sz="1300"/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6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4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674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300"/>
                        <a:t>Всего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97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99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295</a:t>
                      </a:r>
                    </a:p>
                  </a:txBody>
                  <a:tcPr marL="13565" marR="13565" marT="13565" marB="1356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18433" name="Picture 1" descr="Flag of Russia.sv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18434" name="Picture 2" descr="Flag of Norway.sv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09550" cy="152400"/>
          </a:xfrm>
          <a:prstGeom prst="rect">
            <a:avLst/>
          </a:prstGeom>
          <a:noFill/>
        </p:spPr>
      </p:pic>
      <p:pic>
        <p:nvPicPr>
          <p:cNvPr id="18435" name="Picture 3" descr="Flag of Canada.sv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18436" name="Picture 4" descr="Flag of the United States.sv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09550" cy="114300"/>
          </a:xfrm>
          <a:prstGeom prst="rect">
            <a:avLst/>
          </a:prstGeom>
          <a:noFill/>
        </p:spPr>
      </p:pic>
      <p:pic>
        <p:nvPicPr>
          <p:cNvPr id="18437" name="Picture 5" descr="Flag of the Netherlands.sv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pic>
        <p:nvPicPr>
          <p:cNvPr id="18438" name="Picture 6" descr="Flag of Germany.sv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09550" cy="123825"/>
          </a:xfrm>
          <a:prstGeom prst="rect">
            <a:avLst/>
          </a:prstGeom>
          <a:noFill/>
        </p:spPr>
      </p:pic>
      <p:pic>
        <p:nvPicPr>
          <p:cNvPr id="18439" name="Picture 7" descr="Flag of Switzerland.sv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90500" cy="190500"/>
          </a:xfrm>
          <a:prstGeom prst="rect">
            <a:avLst/>
          </a:prstGeom>
          <a:noFill/>
        </p:spPr>
      </p:pic>
      <p:pic>
        <p:nvPicPr>
          <p:cNvPr id="18440" name="Picture 8" descr="Flag of Belarus.sv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18441" name="Picture 9" descr="Flag of Austria.sv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pc="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БИАТЛОН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1604" y="5286388"/>
            <a:ext cx="8215370" cy="785818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ru-RU" sz="1420" dirty="0" smtClean="0"/>
          </a:p>
          <a:p>
            <a:pPr>
              <a:lnSpc>
                <a:spcPct val="80000"/>
              </a:lnSpc>
            </a:pPr>
            <a:r>
              <a:rPr lang="ru-RU" sz="4000" dirty="0" smtClean="0"/>
              <a:t> </a:t>
            </a:r>
            <a:r>
              <a:rPr lang="ru-RU" sz="4000" u="sng" dirty="0" smtClean="0">
                <a:hlinkClick r:id="rId2" tooltip="Гараничев, Евгений Александрович"/>
              </a:rPr>
              <a:t>Евгений </a:t>
            </a:r>
            <a:r>
              <a:rPr lang="ru-RU" sz="4000" u="sng" dirty="0" err="1" smtClean="0">
                <a:hlinkClick r:id="rId2" tooltip="Гараничев, Евгений Александрович"/>
              </a:rPr>
              <a:t>Гараничев</a:t>
            </a:r>
            <a:r>
              <a:rPr lang="ru-RU" sz="4000" dirty="0" smtClean="0"/>
              <a:t> (</a:t>
            </a:r>
            <a:r>
              <a:rPr lang="en-US" sz="4000" dirty="0" smtClean="0">
                <a:hlinkClick r:id="rId3" tooltip="Россия на зимних Олимпийских играх 2014"/>
              </a:rPr>
              <a:t>RUS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pic>
        <p:nvPicPr>
          <p:cNvPr id="17410" name="Picture 2" descr="http://squash.by/blog.php?dwtzk=/jfgldjr/kimy_gia_2014_god_po_matematike_13368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1428750" cy="14287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857364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0000CC"/>
                </a:solidFill>
                <a:hlinkClick r:id="rId5" tooltip="Биатлон на зимних Олимпийских играх 2014 — индивидуальная гонка (мужчины)"/>
              </a:rPr>
              <a:t>Мужчины: индивидуальная гонка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7412" name="Picture 4" descr="Флаг, использовавшийся страной на Игра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5572140"/>
            <a:ext cx="733430" cy="500066"/>
          </a:xfrm>
          <a:prstGeom prst="rect">
            <a:avLst/>
          </a:prstGeom>
          <a:noFill/>
        </p:spPr>
      </p:pic>
      <p:pic>
        <p:nvPicPr>
          <p:cNvPr id="17414" name="Picture 6" descr="2014-04-01 Biathlon World Cup Oberhof - Mens Pursuit - 53 - Evgeniy Garaniche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285860"/>
            <a:ext cx="2786082" cy="4179123"/>
          </a:xfrm>
          <a:prstGeom prst="rect">
            <a:avLst/>
          </a:prstGeom>
          <a:noFill/>
        </p:spPr>
      </p:pic>
      <p:pic>
        <p:nvPicPr>
          <p:cNvPr id="17416" name="Picture 8" descr="http://s019.radikal.ru/i622/1301/98/ce7e5386b4f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2714620"/>
            <a:ext cx="4149356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929454" y="571480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62865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642918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Биатлон на зимних Олимпийских играх 2014 — эстафета (мужчины)"/>
              </a:rPr>
              <a:t>Мужчины: эстафета</a:t>
            </a:r>
            <a:endParaRPr lang="ru-RU" dirty="0"/>
          </a:p>
        </p:txBody>
      </p:sp>
      <p:pic>
        <p:nvPicPr>
          <p:cNvPr id="16386" name="Picture 2" descr="Alexey Volkov Kontiolahti 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357694"/>
            <a:ext cx="2381250" cy="1590675"/>
          </a:xfrm>
          <a:prstGeom prst="rect">
            <a:avLst/>
          </a:prstGeom>
          <a:noFill/>
        </p:spPr>
      </p:pic>
      <p:pic>
        <p:nvPicPr>
          <p:cNvPr id="16388" name="Picture 4" descr="Evgeny Ustyugo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00108"/>
            <a:ext cx="2095500" cy="2800351"/>
          </a:xfrm>
          <a:prstGeom prst="rect">
            <a:avLst/>
          </a:prstGeom>
          <a:noFill/>
        </p:spPr>
      </p:pic>
      <p:pic>
        <p:nvPicPr>
          <p:cNvPr id="16390" name="Picture 6" descr="Dmitry Malyshko Kontiolahti 20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1905000" cy="2857500"/>
          </a:xfrm>
          <a:prstGeom prst="rect">
            <a:avLst/>
          </a:prstGeom>
          <a:noFill/>
        </p:spPr>
      </p:pic>
      <p:pic>
        <p:nvPicPr>
          <p:cNvPr id="16392" name="Picture 8" descr="Anton Shipulin Kontiolahti 20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285992"/>
            <a:ext cx="2381250" cy="159067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000760" y="6000768"/>
            <a:ext cx="190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tooltip="Волков, Алексей Анатольевич"/>
              </a:rPr>
              <a:t>Алексей Волков</a:t>
            </a: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428992" y="3929066"/>
            <a:ext cx="190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tooltip="Волков, Алексей Анатольевич"/>
              </a:rPr>
              <a:t>Алексей Волков</a:t>
            </a:r>
            <a:endParaRPr lang="ru-RU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5857884" y="3857628"/>
            <a:ext cx="222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 tooltip="Малышко, Дмитрий Владимирович"/>
              </a:rPr>
              <a:t>Дмитрий </a:t>
            </a:r>
            <a:r>
              <a:rPr lang="ru-RU" dirty="0" err="1" smtClean="0">
                <a:hlinkClick r:id="rId8" tooltip="Малышко, Дмитрий Владимирович"/>
              </a:rPr>
              <a:t>Малышко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4071942"/>
            <a:ext cx="1856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9" tooltip="Шипулин, Антон Владимирович"/>
              </a:rPr>
              <a:t>Антон Шипулин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14480" y="500063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64305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0000CC"/>
                </a:solidFill>
                <a:hlinkClick r:id="rId2" tooltip="Вилухина, Ольга Геннадьевна"/>
              </a:rPr>
              <a:t>Ольга </a:t>
            </a:r>
            <a:r>
              <a:rPr lang="ru-RU" sz="4000" dirty="0" err="1" smtClean="0">
                <a:solidFill>
                  <a:srgbClr val="0000CC"/>
                </a:solidFill>
                <a:hlinkClick r:id="rId2" tooltip="Вилухина, Ольга Геннадьевна"/>
              </a:rPr>
              <a:t>Вилухина</a:t>
            </a:r>
            <a:r>
              <a:rPr lang="ru-RU" sz="4000" dirty="0" smtClean="0">
                <a:solidFill>
                  <a:srgbClr val="0000CC"/>
                </a:solidFill>
              </a:rPr>
              <a:t> (</a:t>
            </a:r>
            <a:r>
              <a:rPr lang="ru-RU" sz="4000" dirty="0" smtClean="0">
                <a:solidFill>
                  <a:srgbClr val="0000CC"/>
                </a:solidFill>
                <a:hlinkClick r:id="rId3" tooltip="Россия на зимних Олимпийских играх 2014"/>
              </a:rPr>
              <a:t>RUS</a:t>
            </a:r>
            <a:r>
              <a:rPr lang="ru-RU" sz="4000" dirty="0" smtClean="0">
                <a:solidFill>
                  <a:srgbClr val="0000CC"/>
                </a:solidFill>
              </a:rPr>
              <a:t>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785794"/>
            <a:ext cx="212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 tooltip="Биатлон на зимних Олимпийских играх 2014 — спринт (женщины)"/>
              </a:rPr>
              <a:t>Женщины: спринт</a:t>
            </a:r>
            <a:endParaRPr lang="ru-RU" dirty="0"/>
          </a:p>
        </p:txBody>
      </p:sp>
      <p:pic>
        <p:nvPicPr>
          <p:cNvPr id="8" name="Picture 4" descr="Флаг, использовавшийся страной на Игр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714488"/>
            <a:ext cx="733430" cy="500066"/>
          </a:xfrm>
          <a:prstGeom prst="rect">
            <a:avLst/>
          </a:prstGeom>
          <a:noFill/>
        </p:spPr>
      </p:pic>
      <p:pic>
        <p:nvPicPr>
          <p:cNvPr id="33794" name="Picture 2" descr="Olga Vilukhina.jpg"/>
          <p:cNvPicPr>
            <a:picLocks noChangeAspect="1" noChangeArrowheads="1"/>
          </p:cNvPicPr>
          <p:nvPr/>
        </p:nvPicPr>
        <p:blipFill>
          <a:blip r:embed="rId6"/>
          <a:srcRect r="58247"/>
          <a:stretch>
            <a:fillRect/>
          </a:stretch>
        </p:blipFill>
        <p:spPr bwMode="auto">
          <a:xfrm>
            <a:off x="5929322" y="2428868"/>
            <a:ext cx="2571768" cy="4165601"/>
          </a:xfrm>
          <a:prstGeom prst="rect">
            <a:avLst/>
          </a:prstGeom>
          <a:noFill/>
        </p:spPr>
      </p:pic>
      <p:pic>
        <p:nvPicPr>
          <p:cNvPr id="33796" name="Picture 4" descr="http://s53.radikal.ru/i142/1203/87/39cc279efaa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571744"/>
            <a:ext cx="4714908" cy="314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6248" y="64291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642918"/>
            <a:ext cx="2397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 tooltip="Биатлон на зимних Олимпийских играх 2014 — эстафета (женщины)"/>
              </a:rPr>
              <a:t>Женщины: эстафета</a:t>
            </a:r>
            <a:endParaRPr lang="ru-RU" dirty="0"/>
          </a:p>
        </p:txBody>
      </p:sp>
      <p:pic>
        <p:nvPicPr>
          <p:cNvPr id="32774" name="Picture 6" descr="Vladimir Putin and Yana Romanova 24 February 201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2381250" cy="1590675"/>
          </a:xfrm>
          <a:prstGeom prst="rect">
            <a:avLst/>
          </a:prstGeom>
          <a:noFill/>
        </p:spPr>
      </p:pic>
      <p:pic>
        <p:nvPicPr>
          <p:cNvPr id="32776" name="Picture 8" descr="Za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2343150" cy="2857500"/>
          </a:xfrm>
          <a:prstGeom prst="rect">
            <a:avLst/>
          </a:prstGeom>
          <a:noFill/>
        </p:spPr>
      </p:pic>
      <p:pic>
        <p:nvPicPr>
          <p:cNvPr id="32778" name="Picture 10" descr="Vladimir Putin and Ekaterina Shumilova 24 February 2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2571768" cy="1864533"/>
          </a:xfrm>
          <a:prstGeom prst="rect">
            <a:avLst/>
          </a:prstGeom>
          <a:noFill/>
        </p:spPr>
      </p:pic>
      <p:pic>
        <p:nvPicPr>
          <p:cNvPr id="32780" name="Picture 12" descr="Olga Vilukhina.jpg"/>
          <p:cNvPicPr>
            <a:picLocks noChangeAspect="1" noChangeArrowheads="1"/>
          </p:cNvPicPr>
          <p:nvPr/>
        </p:nvPicPr>
        <p:blipFill>
          <a:blip r:embed="rId6"/>
          <a:srcRect r="58247"/>
          <a:stretch>
            <a:fillRect/>
          </a:stretch>
        </p:blipFill>
        <p:spPr bwMode="auto">
          <a:xfrm>
            <a:off x="6715140" y="1285860"/>
            <a:ext cx="1928826" cy="31242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928662" y="2928934"/>
            <a:ext cx="173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tooltip="Романова, Яна Сергеевна"/>
              </a:rPr>
              <a:t>Яна Романова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86182" y="4286256"/>
            <a:ext cx="1790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8" tooltip="Зайцева, Ольга Алексеевна"/>
              </a:rPr>
              <a:t>Ольга Зайцева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5500702"/>
            <a:ext cx="2502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9" tooltip="Шумилова, Екатерина Евгеньевна"/>
              </a:rPr>
              <a:t>Екатерина Шумилова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15140" y="4643446"/>
            <a:ext cx="192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10" tooltip="Вилухина, Ольга Геннадьевна"/>
              </a:rPr>
              <a:t>Ольга </a:t>
            </a:r>
            <a:r>
              <a:rPr lang="ru-RU" dirty="0" err="1" smtClean="0">
                <a:hlinkClick r:id="rId10" tooltip="Вилухина, Ольга Геннадьевна"/>
              </a:rPr>
              <a:t>Вилухина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514351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</a:t>
            </a:r>
            <a:endParaRPr lang="ru-RU" sz="3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Бобслей</a:t>
            </a:r>
            <a:endParaRPr lang="ru-RU" dirty="0"/>
          </a:p>
        </p:txBody>
      </p:sp>
      <p:pic>
        <p:nvPicPr>
          <p:cNvPr id="31746" name="Picture 2" descr="http://www.alkymy.it/wp-content/gallery/sport/b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1231344" cy="15716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472" y="1785926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Бобслей на зимних Олимпийских играх 2014 — двойки (мужчины)"/>
              </a:rPr>
              <a:t>Мужчины: двойки</a:t>
            </a:r>
            <a:endParaRPr lang="ru-RU" dirty="0"/>
          </a:p>
        </p:txBody>
      </p:sp>
      <p:pic>
        <p:nvPicPr>
          <p:cNvPr id="31748" name="Picture 4" descr="http://img.gazeta.ru/files3/823/3327823/zzvvstart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214422"/>
            <a:ext cx="3810000" cy="254317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929322" y="392906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 tooltip="Зубков, Александр Юрьевич"/>
              </a:rPr>
              <a:t>Александр Зубков</a:t>
            </a:r>
            <a:endParaRPr lang="ru-RU" dirty="0" smtClean="0"/>
          </a:p>
          <a:p>
            <a:r>
              <a:rPr lang="ru-RU" u="sng" dirty="0" smtClean="0">
                <a:hlinkClick r:id="rId6" tooltip="Воевода, Алексей Иванович"/>
              </a:rPr>
              <a:t>Алексей Воевода</a:t>
            </a:r>
            <a:endParaRPr lang="ru-RU" dirty="0"/>
          </a:p>
        </p:txBody>
      </p:sp>
      <p:pic>
        <p:nvPicPr>
          <p:cNvPr id="31750" name="Picture 6" descr="http://smotrisport.tv/upload/news/85/29/image_298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428868"/>
            <a:ext cx="4615171" cy="307183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714480" y="5500702"/>
            <a:ext cx="314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5" tooltip="Зубков, Александр Юрьевич"/>
              </a:rPr>
              <a:t>Александр Зубков</a:t>
            </a:r>
            <a:endParaRPr lang="ru-RU" dirty="0" smtClean="0"/>
          </a:p>
          <a:p>
            <a:r>
              <a:rPr lang="ru-RU" dirty="0" smtClean="0">
                <a:hlinkClick r:id="rId6" tooltip="Воевода, Алексей Иванович"/>
              </a:rPr>
              <a:t>Алексей Воевода</a:t>
            </a:r>
            <a:endParaRPr lang="ru-RU" dirty="0" smtClean="0"/>
          </a:p>
          <a:p>
            <a:r>
              <a:rPr lang="ru-RU" dirty="0" smtClean="0">
                <a:hlinkClick r:id="rId8" tooltip="Негодайло, Алексей"/>
              </a:rPr>
              <a:t>Алексей </a:t>
            </a:r>
            <a:r>
              <a:rPr lang="ru-RU" dirty="0" err="1" smtClean="0">
                <a:hlinkClick r:id="rId8" tooltip="Негодайло, Алексей"/>
              </a:rPr>
              <a:t>Негодайло</a:t>
            </a:r>
            <a:endParaRPr lang="ru-RU" dirty="0" smtClean="0"/>
          </a:p>
          <a:p>
            <a:r>
              <a:rPr lang="ru-RU" u="sng" dirty="0" smtClean="0">
                <a:hlinkClick r:id="rId9" tooltip="Труненков, Дмитрий Вячеславович"/>
              </a:rPr>
              <a:t>Дмитрий </a:t>
            </a:r>
            <a:r>
              <a:rPr lang="ru-RU" u="sng" dirty="0" err="1" smtClean="0">
                <a:hlinkClick r:id="rId9" tooltip="Труненков, Дмитрий Вячеславович"/>
              </a:rPr>
              <a:t>Труненков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5214950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solidFill>
                  <a:srgbClr val="0000CC"/>
                </a:solidFill>
              </a:rPr>
              <a:t>Первые Олимпийские игры зародились в 776 году до нашей эры</a:t>
            </a:r>
            <a:endParaRPr lang="ru-RU" sz="3000" dirty="0">
              <a:solidFill>
                <a:srgbClr val="0000CC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3366CC"/>
                </a:solidFill>
              </a:rPr>
              <a:t>Во время Олимпийских игр на всей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территории Греции объявлялось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священное перемирие. Бывшие враги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могли состязаться за право быть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самыми сильными, быстрыми, ловкими.</a:t>
            </a:r>
          </a:p>
          <a:p>
            <a:pPr eaLnBrk="1" hangingPunct="1"/>
            <a:r>
              <a:rPr lang="ru-RU" sz="2400" dirty="0" smtClean="0">
                <a:solidFill>
                  <a:srgbClr val="3366CC"/>
                </a:solidFill>
              </a:rPr>
              <a:t>В античных Олимпийских играх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Соревновались и были зрителями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только мужчины, причём лишь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3366CC"/>
                </a:solidFill>
              </a:rPr>
              <a:t>свободнорождённые греки.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>
              <a:solidFill>
                <a:srgbClr val="001933"/>
              </a:solidFill>
            </a:endParaRPr>
          </a:p>
        </p:txBody>
      </p:sp>
      <p:pic>
        <p:nvPicPr>
          <p:cNvPr id="6" name="Picture 17" descr="стади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71612"/>
            <a:ext cx="26638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786446" y="4500570"/>
            <a:ext cx="2952750" cy="2130425"/>
            <a:chOff x="1927" y="981"/>
            <a:chExt cx="1860" cy="1342"/>
          </a:xfrm>
        </p:grpSpPr>
        <p:pic>
          <p:nvPicPr>
            <p:cNvPr id="8" name="Picture 9" descr="храм в Олимпе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7" y="981"/>
              <a:ext cx="1860" cy="1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109" y="1117"/>
              <a:ext cx="1513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>
                  <a:solidFill>
                    <a:schemeClr val="hlink"/>
                  </a:solidFill>
                </a:rPr>
                <a:t>Храм в Олимпе (макет)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85728"/>
            <a:ext cx="63579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44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Конькобежный</a:t>
            </a:r>
            <a:r>
              <a:rPr lang="ru-RU" sz="4400" dirty="0" smtClean="0">
                <a:solidFill>
                  <a:srgbClr val="3366CC"/>
                </a:solidFill>
                <a:latin typeface="+mj-lt"/>
              </a:rPr>
              <a:t> </a:t>
            </a:r>
            <a:r>
              <a:rPr lang="ru-RU" sz="4400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спорт</a:t>
            </a:r>
            <a:r>
              <a:rPr lang="ru-RU" sz="4400" dirty="0" smtClean="0">
                <a:hlinkClick r:id="rId2" tooltip="Фаткулина, Ольга Александровна"/>
              </a:rPr>
              <a:t> </a:t>
            </a:r>
            <a:endParaRPr lang="ru-RU" sz="4400" dirty="0" smtClean="0">
              <a:hlinkClick r:id="rId2" tooltip="Фаткулина, Ольга Александровна"/>
            </a:endParaRPr>
          </a:p>
          <a:p>
            <a:endParaRPr lang="ru-RU" sz="4400" dirty="0" smtClean="0">
              <a:hlinkClick r:id="rId2" tooltip="Фаткулина, Ольга Александровна"/>
            </a:endParaRPr>
          </a:p>
          <a:p>
            <a:endParaRPr lang="ru-RU" sz="4400" dirty="0" smtClean="0">
              <a:hlinkClick r:id="rId2" tooltip="Фаткулина, Ольга Александровна"/>
            </a:endParaRPr>
          </a:p>
          <a:p>
            <a:r>
              <a:rPr lang="ru-RU" sz="4400" dirty="0" smtClean="0">
                <a:hlinkClick r:id="rId2" tooltip="Фаткулина, Ольга Александровна"/>
              </a:rPr>
              <a:t>Ольга </a:t>
            </a:r>
            <a:r>
              <a:rPr lang="ru-RU" sz="4400" dirty="0" err="1" smtClean="0">
                <a:solidFill>
                  <a:srgbClr val="3366CC"/>
                </a:solidFill>
                <a:hlinkClick r:id="rId2" tooltip="Фаткулина, Ольга Александровна"/>
              </a:rPr>
              <a:t>Фаткулина</a:t>
            </a:r>
            <a:r>
              <a:rPr lang="ru-RU" sz="4400" dirty="0" smtClean="0">
                <a:solidFill>
                  <a:srgbClr val="3366CC"/>
                </a:solidFill>
              </a:rPr>
              <a:t> (</a:t>
            </a:r>
            <a:r>
              <a:rPr lang="en-US" sz="4400" dirty="0" smtClean="0">
                <a:solidFill>
                  <a:srgbClr val="3366CC"/>
                </a:solidFill>
                <a:hlinkClick r:id="rId3" tooltip="Россия на зимних Олимпийских играх 2014"/>
              </a:rPr>
              <a:t>RUS</a:t>
            </a:r>
            <a:r>
              <a:rPr lang="en-US" sz="4400" dirty="0" smtClean="0">
                <a:solidFill>
                  <a:srgbClr val="3366CC"/>
                </a:solidFill>
              </a:rPr>
              <a:t>)</a:t>
            </a:r>
            <a:endParaRPr lang="ru-RU" sz="4400" dirty="0">
              <a:solidFill>
                <a:srgbClr val="33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6" name="Picture 4" descr="http://www.youthedesigner.com/wp-content/uploads/2012/10/1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1285884" cy="1274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928662" y="1714488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5" tooltip="Конькобежный спорт на зимних Олимпийских играх 2014 — 500 метров (женщины)"/>
              </a:rPr>
              <a:t>Женщины: 500 </a:t>
            </a:r>
            <a:r>
              <a:rPr lang="ru-RU" u="sng" dirty="0" smtClean="0">
                <a:hlinkClick r:id="rId5" tooltip="Конькобежный спорт на зимних Олимпийских играх 2014 — 500 метров (женщины)"/>
              </a:rPr>
              <a:t>метров</a:t>
            </a:r>
            <a:r>
              <a:rPr lang="ru-RU" u="sng" dirty="0" smtClean="0"/>
              <a:t>    </a:t>
            </a:r>
            <a:endParaRPr lang="ru-RU" dirty="0"/>
          </a:p>
        </p:txBody>
      </p:sp>
      <p:pic>
        <p:nvPicPr>
          <p:cNvPr id="8201" name="Picture 9" descr="Vladimir Putin and Olga Fatkulina 24 February 2014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214686"/>
            <a:ext cx="3636066" cy="2428892"/>
          </a:xfrm>
          <a:prstGeom prst="rect">
            <a:avLst/>
          </a:prstGeom>
          <a:noFill/>
        </p:spPr>
      </p:pic>
      <p:pic>
        <p:nvPicPr>
          <p:cNvPr id="8203" name="Picture 11" descr="http://www.dostup1.ru/netcat_files/Image/2012/12/24/fatkulina_2.jpg"/>
          <p:cNvPicPr>
            <a:picLocks noChangeAspect="1" noChangeArrowheads="1"/>
          </p:cNvPicPr>
          <p:nvPr/>
        </p:nvPicPr>
        <p:blipFill>
          <a:blip r:embed="rId7"/>
          <a:srcRect l="8518" t="4167" r="8426" b="10417"/>
          <a:stretch>
            <a:fillRect/>
          </a:stretch>
        </p:blipFill>
        <p:spPr bwMode="auto">
          <a:xfrm>
            <a:off x="4857752" y="3071809"/>
            <a:ext cx="3500462" cy="367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4286248" y="1571612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Серебро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500174"/>
            <a:ext cx="3190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 tooltip="Конькобежный спорт на зимних Олимпийских играх 2014 — командная гонка (женщины)"/>
              </a:rPr>
              <a:t>Женщины: командная гонка</a:t>
            </a:r>
            <a:endParaRPr lang="ru-RU" dirty="0"/>
          </a:p>
        </p:txBody>
      </p:sp>
      <p:pic>
        <p:nvPicPr>
          <p:cNvPr id="7170" name="Picture 2" descr="http://kazanfirst.ru/storage/feeds/.thumbs/preview1_8418fef0f9d36e8e63cae3705b3f01f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071678"/>
            <a:ext cx="4381500" cy="2628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071678"/>
            <a:ext cx="32146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 smtClean="0">
                <a:hlinkClick r:id="rId5" tooltip="Граф, Ольга Борисовна"/>
              </a:rPr>
              <a:t>-Ольга Граф</a:t>
            </a:r>
            <a:endParaRPr lang="ru-RU" sz="3200" u="sng" dirty="0" smtClean="0"/>
          </a:p>
          <a:p>
            <a:endParaRPr lang="ru-RU" sz="3200" dirty="0" smtClean="0"/>
          </a:p>
          <a:p>
            <a:r>
              <a:rPr lang="ru-RU" sz="3200" dirty="0" smtClean="0">
                <a:hlinkClick r:id="rId6" tooltip="Лобышева, Екатерина Александровна"/>
              </a:rPr>
              <a:t>-Екатерина </a:t>
            </a:r>
            <a:r>
              <a:rPr lang="ru-RU" sz="3200" dirty="0" err="1" smtClean="0">
                <a:hlinkClick r:id="rId6" tooltip="Лобышева, Екатерина Александровна"/>
              </a:rPr>
              <a:t>Лобышева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>
                <a:hlinkClick r:id="rId7" tooltip="Скокова, Юлия Игоревна"/>
              </a:rPr>
              <a:t>-Юлия Скокова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857232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4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Санный спорт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4098" name="Picture 2" descr="http://photo.sportcom.ru/images/full/64055.jpeg"/>
          <p:cNvPicPr>
            <a:picLocks noChangeAspect="1" noChangeArrowheads="1"/>
          </p:cNvPicPr>
          <p:nvPr/>
        </p:nvPicPr>
        <p:blipFill>
          <a:blip r:embed="rId2"/>
          <a:srcRect l="16667" t="18473" r="13888" b="18719"/>
          <a:stretch>
            <a:fillRect/>
          </a:stretch>
        </p:blipFill>
        <p:spPr bwMode="auto">
          <a:xfrm>
            <a:off x="1214414" y="214290"/>
            <a:ext cx="1785950" cy="12144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071678"/>
            <a:ext cx="2307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3" tooltip="Санный спорт на зимних Олимпийских играх 2014 — одиночки (мужчины)"/>
              </a:rPr>
              <a:t>Мужчины: одиночки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000240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hlinkClick r:id="rId4" tooltip="Демченко, Альберт Михайлович"/>
              </a:rPr>
              <a:t>Альберт Демченко</a:t>
            </a:r>
            <a:endParaRPr lang="ru-RU" sz="4000" dirty="0"/>
          </a:p>
        </p:txBody>
      </p:sp>
      <p:pic>
        <p:nvPicPr>
          <p:cNvPr id="4100" name="Picture 4" descr="Vladimir Putin and Albert Demchenko 24 February 201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3" y="3071810"/>
            <a:ext cx="3315237" cy="2214578"/>
          </a:xfrm>
          <a:prstGeom prst="rect">
            <a:avLst/>
          </a:prstGeom>
          <a:noFill/>
        </p:spPr>
      </p:pic>
      <p:pic>
        <p:nvPicPr>
          <p:cNvPr id="4102" name="Picture 6" descr="http://i.eurosport.ru/2014/02/09/1181158-24710977-640-3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857496"/>
            <a:ext cx="4318029" cy="24288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29058" y="571501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</a:t>
            </a:r>
            <a:endParaRPr lang="ru-RU" sz="4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868346"/>
          </a:xfrm>
        </p:spPr>
        <p:txBody>
          <a:bodyPr/>
          <a:lstStyle/>
          <a:p>
            <a:r>
              <a:rPr lang="ru-RU" dirty="0" smtClean="0"/>
              <a:t>Лыжные гонки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5122" name="Picture 2" descr="http://im6-tub-ru.yandex.net/i?id=961702404-1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1200130" cy="10001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1643050"/>
            <a:ext cx="249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 tooltip="Лыжные гонки на зимних Олимпийских играх 2014 — масс-старт на 50 км свободным стилем (мужчины)"/>
              </a:rPr>
              <a:t>Мужчины: </a:t>
            </a:r>
            <a:r>
              <a:rPr lang="ru-RU" u="sng" dirty="0" err="1" smtClean="0">
                <a:hlinkClick r:id="rId3" tooltip="Лыжные гонки на зимних Олимпийских играх 2014 — масс-старт на 50 км свободным стилем (мужчины)"/>
              </a:rPr>
              <a:t>масс-старт</a:t>
            </a:r>
            <a:endParaRPr lang="ru-RU" dirty="0"/>
          </a:p>
        </p:txBody>
      </p:sp>
      <p:pic>
        <p:nvPicPr>
          <p:cNvPr id="5124" name="Picture 4" descr="http://img.rsport.ru/images/72886/46/7288646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14422"/>
            <a:ext cx="4898606" cy="285752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257174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Александр </a:t>
            </a:r>
            <a:r>
              <a:rPr lang="ru-RU" b="1" dirty="0" err="1" smtClean="0">
                <a:solidFill>
                  <a:srgbClr val="0070C0"/>
                </a:solidFill>
              </a:rPr>
              <a:t>Легков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4500570"/>
            <a:ext cx="2574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Максим </a:t>
            </a:r>
            <a:r>
              <a:rPr lang="ru-RU" b="1" dirty="0" err="1" smtClean="0">
                <a:solidFill>
                  <a:srgbClr val="0070C0"/>
                </a:solidFill>
              </a:rPr>
              <a:t>Вылегжанин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57200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Илья Черноусов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28612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5143512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</a:t>
            </a:r>
            <a:endParaRPr lang="ru-RU" sz="3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42926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2" tooltip="Санный спорт на зимних Олимпийских играх 2014 — смешанная эстафета"/>
              </a:rPr>
              <a:t>Смешанная эстафета</a:t>
            </a:r>
            <a:endParaRPr lang="ru-RU" dirty="0"/>
          </a:p>
        </p:txBody>
      </p:sp>
      <p:pic>
        <p:nvPicPr>
          <p:cNvPr id="3076" name="Picture 4" descr="http://sport.permkrai.ru/_res/s_news/2771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5021071" cy="292895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571744"/>
            <a:ext cx="2154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66CC"/>
                </a:solidFill>
              </a:rPr>
              <a:t>Татьяна Иванова</a:t>
            </a:r>
            <a:endParaRPr lang="ru-RU" sz="2400" dirty="0">
              <a:solidFill>
                <a:srgbClr val="3366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929198"/>
            <a:ext cx="3064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6CC"/>
                </a:solidFill>
              </a:rPr>
              <a:t>Альберт Демченко</a:t>
            </a:r>
            <a:endParaRPr lang="ru-RU" sz="2400" dirty="0">
              <a:solidFill>
                <a:srgbClr val="3366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000636"/>
            <a:ext cx="3412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6CC"/>
                </a:solidFill>
              </a:rPr>
              <a:t>Александр </a:t>
            </a:r>
            <a:r>
              <a:rPr lang="ru-RU" sz="2400" b="1" dirty="0" smtClean="0">
                <a:solidFill>
                  <a:srgbClr val="3366CC"/>
                </a:solidFill>
              </a:rPr>
              <a:t>Денисьев</a:t>
            </a:r>
            <a:endParaRPr lang="ru-RU" sz="2400" dirty="0">
              <a:solidFill>
                <a:srgbClr val="3366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71985" y="2571744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66CC"/>
                </a:solidFill>
              </a:rPr>
              <a:t>Владислав </a:t>
            </a:r>
            <a:endParaRPr lang="ru-RU" sz="2400" b="1" dirty="0" smtClean="0">
              <a:solidFill>
                <a:srgbClr val="3366CC"/>
              </a:solidFill>
            </a:endParaRPr>
          </a:p>
          <a:p>
            <a:r>
              <a:rPr lang="ru-RU" sz="2400" b="1" dirty="0" smtClean="0">
                <a:solidFill>
                  <a:srgbClr val="3366CC"/>
                </a:solidFill>
              </a:rPr>
              <a:t>Антонов</a:t>
            </a:r>
            <a:r>
              <a:rPr lang="ru-RU" dirty="0" smtClean="0">
                <a:solidFill>
                  <a:srgbClr val="3366CC"/>
                </a:solidFill>
              </a:rPr>
              <a:t> 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64291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Серебро</a:t>
            </a:r>
            <a:endParaRPr lang="ru-RU" sz="36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Скелетон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2050" name="Picture 2" descr="http://im7-tub-ru.yandex.net/i?id=983080253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1371610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000240"/>
            <a:ext cx="267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Александр Третьяков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2052" name="Picture 4" descr="http://cdn3.img22.rian.ru/images/98404/30/984043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4814145" cy="271464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557214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5643578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Елена Никитина</a:t>
            </a:r>
            <a:endParaRPr lang="ru-RU" dirty="0">
              <a:solidFill>
                <a:srgbClr val="3366CC"/>
              </a:solidFill>
            </a:endParaRPr>
          </a:p>
        </p:txBody>
      </p:sp>
      <p:pic>
        <p:nvPicPr>
          <p:cNvPr id="2054" name="Picture 6" descr="http://rsport.ru/images/70644/20/706442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4291327" cy="242889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1357298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36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Сноуборд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1026" name="Picture 2" descr="http://www.insnow.ru/upload/iblock/3a2/3a27426d77ecceb3f45b644a383317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1166779" cy="116677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857364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 tooltip="Сноуборд на зимних Олимпийских играх 2014 — параллельный гигантский слалом (мужчины)"/>
              </a:rPr>
              <a:t>Мужчины: параллельный гигантский слалом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285992"/>
            <a:ext cx="3190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3366CC"/>
                </a:solidFill>
              </a:rPr>
              <a:t>Вик </a:t>
            </a:r>
            <a:r>
              <a:rPr lang="ru-RU" sz="4000" b="1" dirty="0" err="1" smtClean="0">
                <a:solidFill>
                  <a:srgbClr val="3366CC"/>
                </a:solidFill>
              </a:rPr>
              <a:t>Уайлд</a:t>
            </a:r>
            <a:endParaRPr lang="ru-RU" sz="4000" dirty="0">
              <a:solidFill>
                <a:srgbClr val="3366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3071810"/>
            <a:ext cx="3764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 tooltip="Сноуборд на зимних Олимпийских играх 2014 — параллельный слалом (мужчины)"/>
              </a:rPr>
              <a:t>Мужчины: параллельный слалом</a:t>
            </a:r>
            <a:endParaRPr lang="ru-RU" dirty="0"/>
          </a:p>
        </p:txBody>
      </p:sp>
      <p:pic>
        <p:nvPicPr>
          <p:cNvPr id="1028" name="Picture 4" descr="http://www.fashiontime.ru/upload/iblock/e6b/e6b1cd398f5946df9b60acc72f950b84w5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500438"/>
            <a:ext cx="4760597" cy="31765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500826" y="2214554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Фигурное катание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37890" name="Picture 2" descr="http://www.eroshka.ru/e107_files/public/1386158340_429_FT198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1595407" cy="15954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1357298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 tooltip="Фигурное катание на зимних Олимпийских играх 2014 — командные соревнования"/>
              </a:rPr>
              <a:t>Командные соревнования</a:t>
            </a:r>
            <a:endParaRPr lang="ru-RU" dirty="0"/>
          </a:p>
        </p:txBody>
      </p:sp>
      <p:pic>
        <p:nvPicPr>
          <p:cNvPr id="37892" name="Picture 4" descr="http://in-news.ru/images/stories/figuristi-pervie.jpg"/>
          <p:cNvPicPr>
            <a:picLocks noChangeAspect="1" noChangeArrowheads="1"/>
          </p:cNvPicPr>
          <p:nvPr/>
        </p:nvPicPr>
        <p:blipFill>
          <a:blip r:embed="rId4"/>
          <a:srcRect b="20520"/>
          <a:stretch>
            <a:fillRect/>
          </a:stretch>
        </p:blipFill>
        <p:spPr bwMode="auto">
          <a:xfrm>
            <a:off x="0" y="3498709"/>
            <a:ext cx="5643570" cy="33592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1714488"/>
            <a:ext cx="2421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Евгений </a:t>
            </a:r>
            <a:r>
              <a:rPr lang="ru-RU" b="1" dirty="0" err="1" smtClean="0">
                <a:solidFill>
                  <a:srgbClr val="3366CC"/>
                </a:solidFill>
              </a:rPr>
              <a:t>Плющенко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071678"/>
            <a:ext cx="215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Юлия </a:t>
            </a:r>
            <a:r>
              <a:rPr lang="ru-RU" b="1" dirty="0" err="1" smtClean="0">
                <a:solidFill>
                  <a:srgbClr val="3366CC"/>
                </a:solidFill>
              </a:rPr>
              <a:t>Липницкая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428868"/>
            <a:ext cx="245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Татьяна </a:t>
            </a:r>
            <a:r>
              <a:rPr lang="ru-RU" b="1" dirty="0" err="1" smtClean="0">
                <a:solidFill>
                  <a:srgbClr val="3366CC"/>
                </a:solidFill>
              </a:rPr>
              <a:t>Волосожар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714620"/>
            <a:ext cx="220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Максим </a:t>
            </a:r>
            <a:r>
              <a:rPr lang="ru-RU" b="1" dirty="0" err="1" smtClean="0">
                <a:solidFill>
                  <a:srgbClr val="3366CC"/>
                </a:solidFill>
              </a:rPr>
              <a:t>Траньков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3000372"/>
            <a:ext cx="2167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Ксения Столбова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9454" y="1857364"/>
            <a:ext cx="1884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Фёдор Климов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214554"/>
            <a:ext cx="244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Екатерина Боброва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2643182"/>
            <a:ext cx="2410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Дмитрий Соловьёв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071810"/>
            <a:ext cx="2004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Елена Ильиных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3500438"/>
            <a:ext cx="2301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366CC"/>
                </a:solidFill>
              </a:rPr>
              <a:t>Никита </a:t>
            </a:r>
            <a:r>
              <a:rPr lang="ru-RU" b="1" dirty="0" err="1" smtClean="0">
                <a:solidFill>
                  <a:srgbClr val="3366CC"/>
                </a:solidFill>
              </a:rPr>
              <a:t>Кацалапов</a:t>
            </a:r>
            <a:endParaRPr lang="ru-RU" dirty="0">
              <a:solidFill>
                <a:srgbClr val="3366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57950" y="4786322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Фристайл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36866" name="Picture 2" descr="http://im2-tub-ru.yandex.net/i?id=62853492-04-72&amp;n=21"/>
          <p:cNvPicPr>
            <a:picLocks noChangeAspect="1" noChangeArrowheads="1"/>
          </p:cNvPicPr>
          <p:nvPr/>
        </p:nvPicPr>
        <p:blipFill>
          <a:blip r:embed="rId2"/>
          <a:srcRect t="15000"/>
          <a:stretch>
            <a:fillRect/>
          </a:stretch>
        </p:blipFill>
        <p:spPr bwMode="auto">
          <a:xfrm>
            <a:off x="571472" y="1643050"/>
            <a:ext cx="1643074" cy="1745764"/>
          </a:xfrm>
          <a:prstGeom prst="rect">
            <a:avLst/>
          </a:prstGeom>
          <a:noFill/>
        </p:spPr>
      </p:pic>
      <p:pic>
        <p:nvPicPr>
          <p:cNvPr id="36868" name="Picture 4" descr="http://im1-tub-ru.yandex.net/i?id=62853487-71-72&amp;n=21"/>
          <p:cNvPicPr>
            <a:picLocks noChangeAspect="1" noChangeArrowheads="1"/>
          </p:cNvPicPr>
          <p:nvPr/>
        </p:nvPicPr>
        <p:blipFill>
          <a:blip r:embed="rId3"/>
          <a:srcRect t="15000"/>
          <a:stretch>
            <a:fillRect/>
          </a:stretch>
        </p:blipFill>
        <p:spPr bwMode="auto">
          <a:xfrm>
            <a:off x="3714744" y="1643050"/>
            <a:ext cx="1643074" cy="1745764"/>
          </a:xfrm>
          <a:prstGeom prst="rect">
            <a:avLst/>
          </a:prstGeom>
          <a:noFill/>
        </p:spPr>
      </p:pic>
      <p:pic>
        <p:nvPicPr>
          <p:cNvPr id="36870" name="Picture 6" descr="http://im4-tub-ru.yandex.net/i?id=62853194-66-72&amp;n=21"/>
          <p:cNvPicPr>
            <a:picLocks noChangeAspect="1" noChangeArrowheads="1"/>
          </p:cNvPicPr>
          <p:nvPr/>
        </p:nvPicPr>
        <p:blipFill>
          <a:blip r:embed="rId4"/>
          <a:srcRect t="14544"/>
          <a:stretch>
            <a:fillRect/>
          </a:stretch>
        </p:blipFill>
        <p:spPr bwMode="auto">
          <a:xfrm>
            <a:off x="1428728" y="0"/>
            <a:ext cx="1571636" cy="1678817"/>
          </a:xfrm>
          <a:prstGeom prst="rect">
            <a:avLst/>
          </a:prstGeom>
          <a:noFill/>
        </p:spPr>
      </p:pic>
      <p:pic>
        <p:nvPicPr>
          <p:cNvPr id="36872" name="Picture 8" descr="http://im7-tub-ru.yandex.net/i?id=62853344-00-72&amp;n=21"/>
          <p:cNvPicPr>
            <a:picLocks noChangeAspect="1" noChangeArrowheads="1"/>
          </p:cNvPicPr>
          <p:nvPr/>
        </p:nvPicPr>
        <p:blipFill>
          <a:blip r:embed="rId5"/>
          <a:srcRect t="15000"/>
          <a:stretch>
            <a:fillRect/>
          </a:stretch>
        </p:blipFill>
        <p:spPr bwMode="auto">
          <a:xfrm>
            <a:off x="7143768" y="1643050"/>
            <a:ext cx="1680896" cy="1785950"/>
          </a:xfrm>
          <a:prstGeom prst="rect">
            <a:avLst/>
          </a:prstGeom>
          <a:noFill/>
        </p:spPr>
      </p:pic>
      <p:pic>
        <p:nvPicPr>
          <p:cNvPr id="36874" name="Picture 10" descr="http://im5-tub-ru.yandex.net/i?id=62853254-54-72&amp;n=21"/>
          <p:cNvPicPr>
            <a:picLocks noChangeAspect="1" noChangeArrowheads="1"/>
          </p:cNvPicPr>
          <p:nvPr/>
        </p:nvPicPr>
        <p:blipFill>
          <a:blip r:embed="rId6"/>
          <a:srcRect t="16514"/>
          <a:stretch>
            <a:fillRect/>
          </a:stretch>
        </p:blipFill>
        <p:spPr bwMode="auto">
          <a:xfrm>
            <a:off x="6143636" y="0"/>
            <a:ext cx="1571636" cy="18056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43438" y="5929330"/>
            <a:ext cx="4214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3366CC"/>
                </a:solidFill>
              </a:rPr>
              <a:t>Александр </a:t>
            </a:r>
            <a:r>
              <a:rPr lang="ru-RU" sz="2800" b="1" dirty="0" err="1" smtClean="0">
                <a:solidFill>
                  <a:srgbClr val="3366CC"/>
                </a:solidFill>
              </a:rPr>
              <a:t>Смышляев</a:t>
            </a:r>
            <a:endParaRPr lang="ru-RU" sz="2800" dirty="0">
              <a:solidFill>
                <a:srgbClr val="3366CC"/>
              </a:solidFill>
            </a:endParaRPr>
          </a:p>
        </p:txBody>
      </p:sp>
      <p:pic>
        <p:nvPicPr>
          <p:cNvPr id="36876" name="Picture 12" descr="http://agenda-u.org/assets/images/2012-/2014/2014-02/2014-02-10/10-02-14-52-04.jpg"/>
          <p:cNvPicPr>
            <a:picLocks noChangeAspect="1" noChangeArrowheads="1"/>
          </p:cNvPicPr>
          <p:nvPr/>
        </p:nvPicPr>
        <p:blipFill>
          <a:blip r:embed="rId7"/>
          <a:srcRect l="50391" r="12109" b="11156"/>
          <a:stretch>
            <a:fillRect/>
          </a:stretch>
        </p:blipFill>
        <p:spPr bwMode="auto">
          <a:xfrm>
            <a:off x="1785918" y="3429000"/>
            <a:ext cx="228601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86446" y="4357694"/>
            <a:ext cx="3357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4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3786190"/>
            <a:ext cx="1937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8" tooltip="Фристайл на зимних Олимпийских играх 2014 — могул (мужчины)"/>
              </a:rPr>
              <a:t>Мужчины: могул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Шорт-трек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35842" name="Picture 2" descr="http://img0.pconline.com.cn/pconline/1211/06/3056266_04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1500198" cy="150019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643050"/>
            <a:ext cx="2534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 tooltip="Шорт-трек на зимних Олимпийских играх 2014 — 500 метров (мужчины)"/>
              </a:rPr>
              <a:t>Мужчины: 500 метров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714488"/>
            <a:ext cx="266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 tooltip="Шорт-трек на зимних Олимпийских играх 2014 — 1000 метров (мужчины)"/>
              </a:rPr>
              <a:t>Мужчины: 1000 метров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143116"/>
            <a:ext cx="2819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3366CC"/>
                </a:solidFill>
              </a:rPr>
              <a:t>Виктор Ан</a:t>
            </a:r>
            <a:endParaRPr lang="ru-RU" sz="4000" dirty="0">
              <a:solidFill>
                <a:srgbClr val="3366CC"/>
              </a:solidFill>
            </a:endParaRPr>
          </a:p>
        </p:txBody>
      </p:sp>
      <p:pic>
        <p:nvPicPr>
          <p:cNvPr id="35844" name="Picture 4" descr="http://wnovosti.ru/uploads/posts/2014-02/1392054900_Viktor-An-prines-Rossii-pyatuyu-olimpiiyskuyu-medal-v-short-tre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1"/>
            <a:ext cx="4214842" cy="327270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929190" y="2143116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</a:t>
            </a:r>
            <a:endParaRPr lang="ru-RU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3000372"/>
            <a:ext cx="2325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6" tooltip="Шорт-трек на зимних Олимпийских играх 2014 — эстафета (мужчины)"/>
              </a:rPr>
              <a:t>Мужчины: эстафета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4286256"/>
            <a:ext cx="266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tooltip="Шорт-трек на зимних Олимпийских играх 2014 — 1500 метров (мужчины)"/>
              </a:rPr>
              <a:t>Мужчины: 1500 метров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5143512"/>
            <a:ext cx="2021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Бронза</a:t>
            </a:r>
            <a:endParaRPr lang="ru-RU" sz="4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571744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</a:rPr>
              <a:t>СИМВОЛИКА ОЛИПИЙСКИХ ИГР </a:t>
            </a:r>
            <a:r>
              <a:rPr lang="ru-RU" dirty="0" smtClean="0">
                <a:solidFill>
                  <a:srgbClr val="3366CC"/>
                </a:solidFill>
              </a:rPr>
              <a:t>Олимпийская символика — атрибуты Олимпийских игр, К олимпийским символам относятся флаг (кольца), гимн, клятва, лозунг, медали, огонь, оливковая ветвь, салют, талисманы, эмблема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 descr="http://legko-i4.ru/upload/video/thumbs/medium/a/7/2/a7208f8fb06c08768f75f78088016d50.jpg"/>
          <p:cNvPicPr>
            <a:picLocks noChangeAspect="1" noChangeArrowheads="1"/>
          </p:cNvPicPr>
          <p:nvPr/>
        </p:nvPicPr>
        <p:blipFill>
          <a:blip r:embed="rId2"/>
          <a:srcRect l="4688" r="8593"/>
          <a:stretch>
            <a:fillRect/>
          </a:stretch>
        </p:blipFill>
        <p:spPr bwMode="auto">
          <a:xfrm>
            <a:off x="500034" y="285728"/>
            <a:ext cx="2643206" cy="1714500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670389774-4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1571637" cy="2067943"/>
          </a:xfrm>
          <a:prstGeom prst="rect">
            <a:avLst/>
          </a:prstGeom>
          <a:noFill/>
        </p:spPr>
      </p:pic>
      <p:pic>
        <p:nvPicPr>
          <p:cNvPr id="3078" name="Picture 6" descr="http://im1-tub-ru.yandex.net/i?id=149131309-0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214950"/>
            <a:ext cx="2305050" cy="1428750"/>
          </a:xfrm>
          <a:prstGeom prst="rect">
            <a:avLst/>
          </a:prstGeom>
          <a:noFill/>
        </p:spPr>
      </p:pic>
      <p:pic>
        <p:nvPicPr>
          <p:cNvPr id="3080" name="Picture 8" descr="http://im4-tub-ru.yandex.net/i?id=239507746-2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000636"/>
            <a:ext cx="1504950" cy="1428750"/>
          </a:xfrm>
          <a:prstGeom prst="rect">
            <a:avLst/>
          </a:prstGeom>
          <a:noFill/>
        </p:spPr>
      </p:pic>
      <p:pic>
        <p:nvPicPr>
          <p:cNvPr id="3082" name="Picture 10" descr="http://im5-tub-ru.yandex.net/i?id=315797401-49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857628"/>
            <a:ext cx="2885143" cy="1857388"/>
          </a:xfrm>
          <a:prstGeom prst="rect">
            <a:avLst/>
          </a:prstGeom>
          <a:noFill/>
        </p:spPr>
      </p:pic>
      <p:pic>
        <p:nvPicPr>
          <p:cNvPr id="3084" name="Picture 12" descr="http://im0-tub-ru.yandex.net/i?id=150902180-2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571480"/>
            <a:ext cx="2228850" cy="1428750"/>
          </a:xfrm>
          <a:prstGeom prst="rect">
            <a:avLst/>
          </a:prstGeom>
          <a:noFill/>
        </p:spPr>
      </p:pic>
      <p:pic>
        <p:nvPicPr>
          <p:cNvPr id="3086" name="Picture 14" descr="http://www.bah.ru/Item_Images/detail/Bystree_vyshe_silnee!.jpg"/>
          <p:cNvPicPr>
            <a:picLocks noChangeAspect="1" noChangeArrowheads="1"/>
          </p:cNvPicPr>
          <p:nvPr/>
        </p:nvPicPr>
        <p:blipFill>
          <a:blip r:embed="rId8"/>
          <a:srcRect l="5882" t="27848" r="25491" b="12059"/>
          <a:stretch>
            <a:fillRect/>
          </a:stretch>
        </p:blipFill>
        <p:spPr bwMode="auto">
          <a:xfrm>
            <a:off x="3714744" y="0"/>
            <a:ext cx="2143140" cy="251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korolewa.nytvasc2.ru</a:t>
            </a:r>
            <a:endParaRPr lang="ru-RU"/>
          </a:p>
        </p:txBody>
      </p:sp>
      <p:pic>
        <p:nvPicPr>
          <p:cNvPr id="39938" name="Picture 2" descr="http://www.dp.ru/images/picturegallery/2014/02/fbf620af-756a-450e-8819-f9060db12d70/af413d18-8f6e-4187-a394-352f43e6fa70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6558" cy="5643578"/>
          </a:xfrm>
          <a:prstGeom prst="rect">
            <a:avLst/>
          </a:prstGeom>
          <a:noFill/>
        </p:spPr>
      </p:pic>
      <p:pic>
        <p:nvPicPr>
          <p:cNvPr id="39940" name="Picture 4" descr="http://stagila.ru/forum/uploads/monthly_02_2014/post-4329-0-60809400-1391804486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508" y="3929066"/>
            <a:ext cx="4554492" cy="2928934"/>
          </a:xfrm>
          <a:prstGeom prst="rect">
            <a:avLst/>
          </a:prstGeom>
          <a:noFill/>
        </p:spPr>
      </p:pic>
      <p:sp>
        <p:nvSpPr>
          <p:cNvPr id="7" name="Полилиния 6"/>
          <p:cNvSpPr/>
          <p:nvPr/>
        </p:nvSpPr>
        <p:spPr>
          <a:xfrm flipH="1" flipV="1">
            <a:off x="7643834" y="4857760"/>
            <a:ext cx="71437" cy="71438"/>
          </a:xfrm>
          <a:custGeom>
            <a:avLst/>
            <a:gdLst>
              <a:gd name="connsiteX0" fmla="*/ 0 w 142876"/>
              <a:gd name="connsiteY0" fmla="*/ 71438 h 142876"/>
              <a:gd name="connsiteX1" fmla="*/ 20924 w 142876"/>
              <a:gd name="connsiteY1" fmla="*/ 20924 h 142876"/>
              <a:gd name="connsiteX2" fmla="*/ 71438 w 142876"/>
              <a:gd name="connsiteY2" fmla="*/ 0 h 142876"/>
              <a:gd name="connsiteX3" fmla="*/ 142876 w 142876"/>
              <a:gd name="connsiteY3" fmla="*/ 0 h 142876"/>
              <a:gd name="connsiteX4" fmla="*/ 142876 w 142876"/>
              <a:gd name="connsiteY4" fmla="*/ 71438 h 142876"/>
              <a:gd name="connsiteX5" fmla="*/ 121952 w 142876"/>
              <a:gd name="connsiteY5" fmla="*/ 121952 h 142876"/>
              <a:gd name="connsiteX6" fmla="*/ 71438 w 142876"/>
              <a:gd name="connsiteY6" fmla="*/ 142876 h 142876"/>
              <a:gd name="connsiteX7" fmla="*/ 20924 w 142876"/>
              <a:gd name="connsiteY7" fmla="*/ 121952 h 142876"/>
              <a:gd name="connsiteX8" fmla="*/ 0 w 142876"/>
              <a:gd name="connsiteY8" fmla="*/ 71438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876" h="142876">
                <a:moveTo>
                  <a:pt x="0" y="71438"/>
                </a:moveTo>
                <a:cubicBezTo>
                  <a:pt x="0" y="52491"/>
                  <a:pt x="7527" y="34321"/>
                  <a:pt x="20924" y="20924"/>
                </a:cubicBezTo>
                <a:cubicBezTo>
                  <a:pt x="34321" y="7527"/>
                  <a:pt x="52492" y="0"/>
                  <a:pt x="71438" y="0"/>
                </a:cubicBezTo>
                <a:lnTo>
                  <a:pt x="142876" y="0"/>
                </a:lnTo>
                <a:lnTo>
                  <a:pt x="142876" y="71438"/>
                </a:lnTo>
                <a:cubicBezTo>
                  <a:pt x="142876" y="90385"/>
                  <a:pt x="135350" y="108555"/>
                  <a:pt x="121952" y="121952"/>
                </a:cubicBezTo>
                <a:cubicBezTo>
                  <a:pt x="108555" y="135349"/>
                  <a:pt x="90384" y="142876"/>
                  <a:pt x="71438" y="142876"/>
                </a:cubicBezTo>
                <a:cubicBezTo>
                  <a:pt x="52491" y="142876"/>
                  <a:pt x="34321" y="135349"/>
                  <a:pt x="20924" y="121952"/>
                </a:cubicBezTo>
                <a:cubicBezTo>
                  <a:pt x="7527" y="108555"/>
                  <a:pt x="0" y="90384"/>
                  <a:pt x="0" y="7143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allkpop.com/upload/2011/05/20110514_olympics_conc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688" y="0"/>
            <a:ext cx="93286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korolewa.nytvasc2.ru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290"/>
            <a:ext cx="8001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Зимняя </a:t>
            </a:r>
            <a:r>
              <a:rPr lang="ru-RU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Олимпиада 2018 года пройдет в южнокорейском </a:t>
            </a:r>
            <a:r>
              <a:rPr lang="ru-RU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Пхенчхане</a:t>
            </a:r>
            <a:endParaRPr lang="ru-RU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571480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CC"/>
                </a:solidFill>
              </a:rPr>
              <a:t>Олимпийский флаг</a:t>
            </a:r>
          </a:p>
          <a:p>
            <a:pPr algn="ctr">
              <a:lnSpc>
                <a:spcPct val="80000"/>
              </a:lnSpc>
            </a:pPr>
            <a:r>
              <a:rPr lang="ru-RU" sz="2400" dirty="0" smtClean="0">
                <a:solidFill>
                  <a:srgbClr val="3366CC"/>
                </a:solidFill>
              </a:rPr>
              <a:t>Белый цвет символизирует мир во время Игр. Олимпийский флаг используется в церемониях открытия и закрытия каждой Олимпиады. 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CC"/>
                </a:solidFill>
              </a:rPr>
              <a:t>Олимпийские кольца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3366CC"/>
                </a:solidFill>
              </a:rPr>
              <a:t> </a:t>
            </a:r>
            <a:r>
              <a:rPr lang="ru-RU" sz="2400" dirty="0" smtClean="0">
                <a:solidFill>
                  <a:srgbClr val="3366CC"/>
                </a:solidFill>
              </a:rPr>
              <a:t> Эти кольца окрашены в синий, желтый, черный, зеленый и красный цвет и представляют собой пять частей света соответственно: Европа, Азия, Африка, Австралия и Америка.</a:t>
            </a:r>
          </a:p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15364" name="Picture 4" descr="http://900igr.net/datas/fizkultura/Olimpiada-v-Sochi-2014/0004-004-TSvet-kolets-v-verkhnem-rjadu-goluboj-dlja-Evropy-chjornyj-dlja-Afriki.jpg"/>
          <p:cNvPicPr>
            <a:picLocks noChangeAspect="1" noChangeArrowheads="1"/>
          </p:cNvPicPr>
          <p:nvPr/>
        </p:nvPicPr>
        <p:blipFill>
          <a:blip r:embed="rId2"/>
          <a:srcRect b="37500"/>
          <a:stretch>
            <a:fillRect/>
          </a:stretch>
        </p:blipFill>
        <p:spPr bwMode="auto">
          <a:xfrm>
            <a:off x="1714480" y="3643314"/>
            <a:ext cx="6000792" cy="281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642918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val="0000CC"/>
                </a:solidFill>
              </a:rPr>
              <a:t>Олимпийский огонь</a:t>
            </a:r>
            <a:r>
              <a:rPr lang="ru-RU" sz="1400" b="1" i="1" dirty="0" smtClean="0">
                <a:solidFill>
                  <a:srgbClr val="0000CC"/>
                </a:solidFill>
              </a:rPr>
              <a:t>.</a:t>
            </a:r>
            <a:r>
              <a:rPr lang="ru-RU" sz="1200" dirty="0" smtClean="0">
                <a:solidFill>
                  <a:srgbClr val="0000CC"/>
                </a:solidFill>
              </a:rPr>
              <a:t> </a:t>
            </a:r>
            <a:r>
              <a:rPr lang="ru-RU" sz="2000" dirty="0" smtClean="0">
                <a:solidFill>
                  <a:srgbClr val="3366CC"/>
                </a:solidFill>
              </a:rPr>
              <a:t>Ритуал зажжения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    священного Олимпийского огня происходит от древних греков. Факел зажигают в Олимпии направленным пучком солнечных лучей, образованных вогнутым зеркалом.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3366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3366CC"/>
                </a:solidFill>
              </a:rPr>
              <a:t>Олимпийский огонь символизирует  чистоту, попытку совершенствования  и борьбу за победу, а так же мир и  дружбу. Огонь горит до закрытия Олимпиады.</a:t>
            </a:r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pic>
        <p:nvPicPr>
          <p:cNvPr id="14338" name="Picture 2" descr="http://vidsboku.com/sites/default/files/styles/node-news/public/fakel_0.jpg?itok=ZUOGcd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7181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endParaRPr lang="ru-RU" sz="182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857232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Олимпийская медаль имеет определённую градацию:</a:t>
            </a:r>
          </a:p>
          <a:p>
            <a:endParaRPr lang="ru-RU" sz="2800" dirty="0" smtClean="0"/>
          </a:p>
        </p:txBody>
      </p:sp>
      <p:pic>
        <p:nvPicPr>
          <p:cNvPr id="13314" name="Picture 2" descr="http://img.lrytas.lt/show_foto/?id=13699092671369330105&amp;s=1&amp;f=2"/>
          <p:cNvPicPr>
            <a:picLocks noChangeAspect="1" noChangeArrowheads="1"/>
          </p:cNvPicPr>
          <p:nvPr/>
        </p:nvPicPr>
        <p:blipFill>
          <a:blip r:embed="rId2"/>
          <a:srcRect l="13816" r="15131"/>
          <a:stretch>
            <a:fillRect/>
          </a:stretch>
        </p:blipFill>
        <p:spPr bwMode="auto">
          <a:xfrm>
            <a:off x="4929190" y="2000240"/>
            <a:ext cx="1571636" cy="1658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47.fastpic.ru/big/2013/0603/9c/265f82fb7331734f54ae40d044afd49c.jpg"/>
          <p:cNvPicPr>
            <a:picLocks noChangeAspect="1" noChangeArrowheads="1"/>
          </p:cNvPicPr>
          <p:nvPr/>
        </p:nvPicPr>
        <p:blipFill>
          <a:blip r:embed="rId3"/>
          <a:srcRect l="16188" r="16750"/>
          <a:stretch>
            <a:fillRect/>
          </a:stretch>
        </p:blipFill>
        <p:spPr bwMode="auto">
          <a:xfrm>
            <a:off x="6143636" y="3286124"/>
            <a:ext cx="1726418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ss.sport-express.ru/userfiles/photoreports/150/full/150693.jpg"/>
          <p:cNvPicPr>
            <a:picLocks noChangeAspect="1" noChangeArrowheads="1"/>
          </p:cNvPicPr>
          <p:nvPr/>
        </p:nvPicPr>
        <p:blipFill>
          <a:blip r:embed="rId4"/>
          <a:srcRect l="15031" r="18167"/>
          <a:stretch>
            <a:fillRect/>
          </a:stretch>
        </p:blipFill>
        <p:spPr bwMode="auto">
          <a:xfrm>
            <a:off x="4643438" y="4572008"/>
            <a:ext cx="1714512" cy="180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6" y="2285992"/>
            <a:ext cx="33052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золотая медаль </a:t>
            </a:r>
            <a:r>
              <a:rPr lang="ru-RU" sz="2800" dirty="0" smtClean="0"/>
              <a:t>—</a:t>
            </a:r>
          </a:p>
          <a:p>
            <a:r>
              <a:rPr lang="ru-RU" sz="2800" dirty="0" smtClean="0"/>
              <a:t> </a:t>
            </a:r>
            <a:r>
              <a:rPr lang="ru-RU" sz="2800" dirty="0" smtClean="0"/>
              <a:t>за первое место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3643314"/>
            <a:ext cx="3413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серебряная медаль </a:t>
            </a:r>
            <a:r>
              <a:rPr lang="ru-RU" sz="2400" dirty="0" smtClean="0"/>
              <a:t>—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за второе место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929198"/>
            <a:ext cx="3226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бронзовая медаль </a:t>
            </a:r>
            <a:r>
              <a:rPr lang="ru-RU" sz="2400" dirty="0" smtClean="0"/>
              <a:t>—</a:t>
            </a:r>
          </a:p>
          <a:p>
            <a:r>
              <a:rPr lang="ru-RU" sz="2400" dirty="0" smtClean="0"/>
              <a:t> </a:t>
            </a:r>
            <a:r>
              <a:rPr lang="ru-RU" sz="2400" dirty="0" smtClean="0"/>
              <a:t>за третье место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500042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                          </a:t>
            </a:r>
            <a:r>
              <a:rPr lang="ru-RU" sz="2000" dirty="0" smtClean="0"/>
              <a:t> </a:t>
            </a:r>
            <a:r>
              <a:rPr lang="ru-RU" sz="2800" dirty="0" smtClean="0"/>
              <a:t>ОЛИПИЙСКИЙ ДЕВИЗ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800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«Быстрее, выше, сильнее»,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что является переводом латинского выражения «</a:t>
            </a:r>
            <a:r>
              <a:rPr lang="ru-RU" sz="2000" dirty="0" err="1" smtClean="0"/>
              <a:t>Citius</a:t>
            </a:r>
            <a:r>
              <a:rPr lang="ru-RU" sz="2000" dirty="0" smtClean="0"/>
              <a:t>, </a:t>
            </a:r>
            <a:r>
              <a:rPr lang="ru-RU" sz="2000" dirty="0" err="1" smtClean="0"/>
              <a:t>Altius</a:t>
            </a:r>
            <a:r>
              <a:rPr lang="ru-RU" sz="2000" dirty="0" smtClean="0"/>
              <a:t>, </a:t>
            </a:r>
            <a:r>
              <a:rPr lang="ru-RU" sz="2000" dirty="0" err="1" smtClean="0"/>
              <a:t>Fortius</a:t>
            </a:r>
            <a:r>
              <a:rPr lang="ru-RU" sz="2000" dirty="0" smtClean="0"/>
              <a:t>». Лозунг был предложен Пьером де Кубертеном при создании Международного олимпийского комитета в 1894 году и представлен на VIII летних Олимпийских играх в Париже в 1924 году. </a:t>
            </a:r>
            <a:endParaRPr lang="ru-RU" sz="1820" dirty="0"/>
          </a:p>
        </p:txBody>
      </p:sp>
      <p:pic>
        <p:nvPicPr>
          <p:cNvPr id="12290" name="Picture 2" descr="http://rpp.nashaucheba.ru/pars_docs/refs/159/158332/img10.jpg"/>
          <p:cNvPicPr>
            <a:picLocks noChangeAspect="1" noChangeArrowheads="1"/>
          </p:cNvPicPr>
          <p:nvPr/>
        </p:nvPicPr>
        <p:blipFill>
          <a:blip r:embed="rId2"/>
          <a:srcRect l="12188" t="7500" r="8124" b="35000"/>
          <a:stretch>
            <a:fillRect/>
          </a:stretch>
        </p:blipFill>
        <p:spPr bwMode="auto">
          <a:xfrm>
            <a:off x="1357290" y="3571876"/>
            <a:ext cx="674692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2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ОЛИПИЙСКИЕ ТАЛИСМАНЫ 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Есть в проведении Олимпийских игр и традиция трогательная, добрая, чуть смешная. Спортсмены и болельщики слегка суеверны. Они - полушутя, полусерьезно - верят в разные приметы, носят при себе талисманы. На Олимпийских играх - а это случилось впервые на Играх в Мехико - появился талисман. Но не чей-то персонально, а для всех, общий: чтобы приносить счастье любому олимпийцу, любому болельщику. Талисманом стал ягуар.</a:t>
            </a:r>
            <a:endParaRPr lang="ru-RU" sz="1800" dirty="0"/>
          </a:p>
        </p:txBody>
      </p:sp>
      <p:pic>
        <p:nvPicPr>
          <p:cNvPr id="11266" name="Picture 2" descr="http://img.stapravda.ru/i/b/p33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820" dirty="0" smtClean="0"/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0000CC"/>
                </a:solidFill>
              </a:rPr>
              <a:t>В них приняли участие 311 спортсменов из 13 стран. Соревновались только мужчины по 43 видам спорта. Программа первых Игр включала девять видов спорта – борьба классическая, велоспорт, гимнастика, легкая атлетика, плавание, стрельба пулевая, теннис, тяжелая атлетика и фехтование. Было разыграно 43 комплекта наград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182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071546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CC"/>
                </a:solidFill>
                <a:latin typeface="+mj-lt"/>
              </a:rPr>
              <a:t>115 лет назад - 6 апреля 1896 г. - в Афинах открылись Первые Олимпийские игры. С этого момента современные олимпийские игры ведут свой отчет.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1" name="Picture 1" descr="C:\Users\Сергей\Desktop\Новая папка\To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929066"/>
            <a:ext cx="3843342" cy="26090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02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/>
    </p:bldLst>
  </p:timing>
</p:sld>
</file>

<file path=ppt/theme/theme1.xml><?xml version="1.0" encoding="utf-8"?>
<a:theme xmlns:a="http://schemas.openxmlformats.org/drawingml/2006/main" name="олимпиада">
  <a:themeElements>
    <a:clrScheme name="олимпиа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лимпиа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1262</TotalTime>
  <Words>696</Words>
  <Application>Microsoft Office PowerPoint</Application>
  <PresentationFormat>Экран (4:3)</PresentationFormat>
  <Paragraphs>259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олимпиада</vt:lpstr>
      <vt:lpstr>История развития Олимпийских игр</vt:lpstr>
      <vt:lpstr>Первые Олимпийские игры зародились в 776 году до нашей эры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 БИАТЛОН </vt:lpstr>
      <vt:lpstr>Слайд 16</vt:lpstr>
      <vt:lpstr>Слайд 17</vt:lpstr>
      <vt:lpstr>Слайд 18</vt:lpstr>
      <vt:lpstr> Бобслей</vt:lpstr>
      <vt:lpstr>Слайд 20</vt:lpstr>
      <vt:lpstr>Слайд 21</vt:lpstr>
      <vt:lpstr>             Санный спорт</vt:lpstr>
      <vt:lpstr>Лыжные гонки </vt:lpstr>
      <vt:lpstr>Слайд 24</vt:lpstr>
      <vt:lpstr>Скелетон</vt:lpstr>
      <vt:lpstr>Сноуборд</vt:lpstr>
      <vt:lpstr>             Фигурное катание</vt:lpstr>
      <vt:lpstr>Фристайл</vt:lpstr>
      <vt:lpstr>Шорт-трек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Сергей</cp:lastModifiedBy>
  <cp:revision>32</cp:revision>
  <dcterms:created xsi:type="dcterms:W3CDTF">2013-07-16T15:08:58Z</dcterms:created>
  <dcterms:modified xsi:type="dcterms:W3CDTF">2014-05-19T14:02:42Z</dcterms:modified>
</cp:coreProperties>
</file>