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4" r:id="rId3"/>
    <p:sldId id="270" r:id="rId4"/>
    <p:sldId id="257" r:id="rId5"/>
    <p:sldId id="258" r:id="rId6"/>
    <p:sldId id="259" r:id="rId7"/>
    <p:sldId id="271" r:id="rId8"/>
    <p:sldId id="266" r:id="rId9"/>
    <p:sldId id="267" r:id="rId10"/>
    <p:sldId id="260" r:id="rId11"/>
    <p:sldId id="272" r:id="rId12"/>
    <p:sldId id="261" r:id="rId13"/>
    <p:sldId id="262" r:id="rId14"/>
    <p:sldId id="263" r:id="rId15"/>
    <p:sldId id="264" r:id="rId16"/>
    <p:sldId id="265" r:id="rId17"/>
    <p:sldId id="282" r:id="rId18"/>
    <p:sldId id="283" r:id="rId19"/>
    <p:sldId id="278" r:id="rId20"/>
    <p:sldId id="281" r:id="rId21"/>
    <p:sldId id="268" r:id="rId22"/>
    <p:sldId id="273" r:id="rId23"/>
    <p:sldId id="275" r:id="rId24"/>
    <p:sldId id="274" r:id="rId25"/>
    <p:sldId id="276" r:id="rId26"/>
    <p:sldId id="277" r:id="rId27"/>
    <p:sldId id="26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6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октябрь</c:v>
                </c:pt>
              </c:strCache>
            </c:strRef>
          </c:tx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32</c:v>
                </c:pt>
                <c:pt idx="1">
                  <c:v>40</c:v>
                </c:pt>
                <c:pt idx="2">
                  <c:v>24</c:v>
                </c:pt>
                <c:pt idx="3">
                  <c:v>28</c:v>
                </c:pt>
                <c:pt idx="4">
                  <c:v>32</c:v>
                </c:pt>
                <c:pt idx="5">
                  <c:v>52</c:v>
                </c:pt>
                <c:pt idx="6">
                  <c:v>44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май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76</c:v>
                </c:pt>
                <c:pt idx="1">
                  <c:v>60</c:v>
                </c:pt>
                <c:pt idx="2">
                  <c:v>40</c:v>
                </c:pt>
                <c:pt idx="3">
                  <c:v>64</c:v>
                </c:pt>
                <c:pt idx="4">
                  <c:v>68</c:v>
                </c:pt>
                <c:pt idx="5">
                  <c:v>84</c:v>
                </c:pt>
                <c:pt idx="6">
                  <c:v>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7907776"/>
        <c:axId val="227902880"/>
      </c:barChart>
      <c:catAx>
        <c:axId val="227907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7902880"/>
        <c:crosses val="autoZero"/>
        <c:auto val="1"/>
        <c:lblAlgn val="ctr"/>
        <c:lblOffset val="100"/>
        <c:noMultiLvlLbl val="0"/>
      </c:catAx>
      <c:valAx>
        <c:axId val="2279028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79077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73385826771654"/>
          <c:y val="0.55389000984251968"/>
          <c:w val="0.19016141732283473"/>
          <c:h val="0.2297199803149607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0000"/>
            </a:solidFill>
          </c:spPr>
          <c:dPt>
            <c:idx val="0"/>
            <c:bubble3D val="0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-0.20557848964873113"/>
                  <c:y val="5.005988540790060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649018067556953"/>
                  <c:y val="-0.14066766445349338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80%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октябрь</c:v>
                </c:pt>
                <c:pt idx="1">
                  <c:v>май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44</c:v>
                </c:pt>
                <c:pt idx="1">
                  <c:v>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27521949473638346"/>
                  <c:y val="2.350362523147588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36%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8684469633591331"/>
                  <c:y val="-0.1138394696703221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56%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октябрь</c:v>
                </c:pt>
                <c:pt idx="1">
                  <c:v>май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</c:v>
                </c:pt>
                <c:pt idx="1">
                  <c:v>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0CF7-09F2-4BBB-9F5A-F0C309506B38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7AD2-A16C-40DB-BFC0-4E7D10ADA7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0CF7-09F2-4BBB-9F5A-F0C309506B38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7AD2-A16C-40DB-BFC0-4E7D10ADA7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0CF7-09F2-4BBB-9F5A-F0C309506B38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7AD2-A16C-40DB-BFC0-4E7D10ADA7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0CF7-09F2-4BBB-9F5A-F0C309506B38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7AD2-A16C-40DB-BFC0-4E7D10ADA7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0CF7-09F2-4BBB-9F5A-F0C309506B38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7AD2-A16C-40DB-BFC0-4E7D10ADA7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0CF7-09F2-4BBB-9F5A-F0C309506B38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7AD2-A16C-40DB-BFC0-4E7D10ADA7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0CF7-09F2-4BBB-9F5A-F0C309506B38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7AD2-A16C-40DB-BFC0-4E7D10ADA7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0CF7-09F2-4BBB-9F5A-F0C309506B38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7AD2-A16C-40DB-BFC0-4E7D10ADA7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0CF7-09F2-4BBB-9F5A-F0C309506B38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7AD2-A16C-40DB-BFC0-4E7D10ADA7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0CF7-09F2-4BBB-9F5A-F0C309506B38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7AD2-A16C-40DB-BFC0-4E7D10ADA7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0CF7-09F2-4BBB-9F5A-F0C309506B38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6857AD2-A16C-40DB-BFC0-4E7D10ADA7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9390CF7-09F2-4BBB-9F5A-F0C309506B38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6857AD2-A16C-40DB-BFC0-4E7D10ADA78C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4137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tx1">
                    <a:lumMod val="95000"/>
                  </a:schemeClr>
                </a:solidFill>
              </a:rPr>
              <a:t>«Укрепление физического и психического здоровья детей старшего дошкольного возраста (5-7 лет) через комплексы игрового </a:t>
            </a:r>
            <a:r>
              <a:rPr lang="ru-RU" sz="4000" dirty="0" err="1" smtClean="0">
                <a:solidFill>
                  <a:schemeClr val="tx1">
                    <a:lumMod val="95000"/>
                  </a:schemeClr>
                </a:solidFill>
              </a:rPr>
              <a:t>стретчинга</a:t>
            </a:r>
            <a:r>
              <a:rPr lang="ru-RU" sz="4000" dirty="0" smtClean="0">
                <a:solidFill>
                  <a:schemeClr val="tx1">
                    <a:lumMod val="95000"/>
                  </a:schemeClr>
                </a:solidFill>
              </a:rPr>
              <a:t>» </a:t>
            </a:r>
            <a:endParaRPr lang="ru-RU" sz="4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3224800"/>
          </a:xfrm>
        </p:spPr>
        <p:txBody>
          <a:bodyPr>
            <a:normAutofit lnSpcReduction="10000"/>
          </a:bodyPr>
          <a:lstStyle/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endParaRPr lang="ru-RU" sz="1800" dirty="0"/>
          </a:p>
          <a:p>
            <a:r>
              <a:rPr lang="ru-RU" sz="2400" dirty="0" smtClean="0"/>
              <a:t>Разработчик: руководитель физического воспитания</a:t>
            </a:r>
          </a:p>
          <a:p>
            <a:r>
              <a:rPr lang="ru-RU" sz="2400" dirty="0" smtClean="0"/>
              <a:t>МБДОУ детский сад №5 «Искорка» с. Кулунда</a:t>
            </a:r>
          </a:p>
          <a:p>
            <a:r>
              <a:rPr lang="ru-RU" sz="2400" dirty="0" err="1" smtClean="0"/>
              <a:t>Алтумбаева</a:t>
            </a:r>
            <a:r>
              <a:rPr lang="ru-RU" sz="2400" dirty="0" smtClean="0"/>
              <a:t> Марина Александровна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419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58644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Организация проведения непосредственно организованной образовательной деятельности (область «Физическое развитие»). Игровой </a:t>
            </a:r>
            <a:r>
              <a:rPr lang="ru-RU" sz="2800" dirty="0" err="1" smtClean="0"/>
              <a:t>стретчинг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Упражнениями </a:t>
            </a:r>
            <a:r>
              <a:rPr lang="ru-RU" dirty="0" err="1" smtClean="0"/>
              <a:t>стретчинга</a:t>
            </a:r>
            <a:r>
              <a:rPr lang="ru-RU" dirty="0" smtClean="0"/>
              <a:t> можно заниматься индивидуально, подгруппой и группой (не более 15 детей). Продолжительность </a:t>
            </a:r>
            <a:r>
              <a:rPr lang="ru-RU" dirty="0" err="1" smtClean="0"/>
              <a:t>стретчинга</a:t>
            </a:r>
            <a:r>
              <a:rPr lang="ru-RU" dirty="0" smtClean="0"/>
              <a:t> в старшей и подготовительной группах – от 20 до 3о мин.  Работа ведётся обучающими комплексами 2 раза в неделю. На первом – знакомство детей с новыми движениями, закрепление уже известных. На втором – совершенствование и точность выполнения упражнений под соответствующую музыку. Каждое упражнение повторяется 4-6 раз.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73299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2085388381"/>
      </p:ext>
    </p:extLst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157592" cy="1152128"/>
          </a:xfrm>
        </p:spPr>
        <p:txBody>
          <a:bodyPr>
            <a:noAutofit/>
          </a:bodyPr>
          <a:lstStyle/>
          <a:p>
            <a:r>
              <a:rPr lang="ru-RU" sz="2600" dirty="0" smtClean="0">
                <a:latin typeface="Constantia (Основной текст)"/>
              </a:rPr>
              <a:t>Структура непосредственно организованной образовательной деятельности «игровой </a:t>
            </a:r>
            <a:r>
              <a:rPr lang="ru-RU" sz="2600" dirty="0" err="1" smtClean="0">
                <a:latin typeface="Constantia (Основной текст)"/>
              </a:rPr>
              <a:t>стретчинг</a:t>
            </a:r>
            <a:r>
              <a:rPr lang="ru-RU" sz="2600" dirty="0" smtClean="0">
                <a:latin typeface="Constantia (Основной текст)"/>
              </a:rPr>
              <a:t>»</a:t>
            </a:r>
            <a:endParaRPr lang="ru-RU" sz="2600" dirty="0">
              <a:latin typeface="Constantia (Основной текст)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291264" cy="5055840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Constantia (Основной текст)"/>
              </a:rPr>
              <a:t>с</a:t>
            </a:r>
            <a:r>
              <a:rPr lang="ru-RU" dirty="0" smtClean="0">
                <a:solidFill>
                  <a:schemeClr val="tx2"/>
                </a:solidFill>
                <a:latin typeface="Constantia (Основной текст)"/>
              </a:rPr>
              <a:t>остоит из трёх частей, сочетающих динамические и статические формы работы мышц под музыкальное сопровождение.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ru-RU" dirty="0" smtClean="0">
                <a:solidFill>
                  <a:srgbClr val="FF0000"/>
                </a:solidFill>
              </a:rPr>
              <a:t>Вводная часть </a:t>
            </a:r>
          </a:p>
          <a:p>
            <a:pPr>
              <a:buClr>
                <a:schemeClr val="tx2"/>
              </a:buClr>
            </a:pPr>
            <a:r>
              <a:rPr lang="ru-RU" sz="2000" dirty="0" smtClean="0"/>
              <a:t>Упражнения игровой ритмики, суставная гимнастика</a:t>
            </a:r>
          </a:p>
          <a:p>
            <a:pPr>
              <a:buClr>
                <a:schemeClr val="tx2"/>
              </a:buClr>
            </a:pPr>
            <a:r>
              <a:rPr lang="ru-RU" sz="2000" dirty="0" smtClean="0"/>
              <a:t>Танцевальные упражнения</a:t>
            </a:r>
          </a:p>
          <a:p>
            <a:pPr>
              <a:buClr>
                <a:schemeClr val="tx2"/>
              </a:buClr>
            </a:pPr>
            <a:r>
              <a:rPr lang="ru-RU" sz="2000" dirty="0" smtClean="0"/>
              <a:t>Упражнения на внимание и координацию движений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ru-RU" dirty="0" smtClean="0"/>
              <a:t>2. </a:t>
            </a:r>
            <a:r>
              <a:rPr lang="ru-RU" dirty="0" smtClean="0">
                <a:solidFill>
                  <a:srgbClr val="FF0000"/>
                </a:solidFill>
              </a:rPr>
              <a:t>Основная часть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ru-RU" sz="2000" dirty="0" smtClean="0"/>
              <a:t>На каждой недели с детьми проводится новая тематическая или сюжетно – ролевая игра в виде: </a:t>
            </a:r>
          </a:p>
          <a:p>
            <a:pPr>
              <a:buClr>
                <a:schemeClr val="tx2"/>
              </a:buClr>
            </a:pPr>
            <a:r>
              <a:rPr lang="ru-RU" sz="2000" dirty="0" smtClean="0"/>
              <a:t>Сказочных путешествий (в зоопарк, джунгли, на морской остров…)</a:t>
            </a:r>
          </a:p>
          <a:p>
            <a:pPr>
              <a:buClr>
                <a:schemeClr val="tx2"/>
              </a:buClr>
            </a:pPr>
            <a:r>
              <a:rPr lang="ru-RU" sz="2000" dirty="0" smtClean="0"/>
              <a:t>Фантазий, когда дети сами придумывают встречи с животными, насекомыми, людьми и т.д.</a:t>
            </a:r>
          </a:p>
        </p:txBody>
      </p:sp>
    </p:spTree>
    <p:extLst>
      <p:ext uri="{BB962C8B-B14F-4D97-AF65-F5344CB8AC3E}">
        <p14:creationId xmlns:p14="http://schemas.microsoft.com/office/powerpoint/2010/main" val="5547654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55840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ru-RU" sz="2000" dirty="0" smtClean="0"/>
              <a:t>По заранее подготовленному на основе сказки сценарию (дети изображают сказочных персонажей, помогают героям сказок).</a:t>
            </a:r>
          </a:p>
          <a:p>
            <a:pPr>
              <a:buClr>
                <a:schemeClr val="tx2"/>
              </a:buClr>
            </a:pPr>
            <a:endParaRPr lang="ru-RU" sz="2000" dirty="0" smtClean="0"/>
          </a:p>
          <a:p>
            <a:pPr marL="0" indent="0">
              <a:buClr>
                <a:schemeClr val="tx2"/>
              </a:buClr>
              <a:buNone/>
            </a:pP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790" y="2273856"/>
            <a:ext cx="6066420" cy="405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06764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Каждый повторный комплекс упражнений для детей: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335760"/>
          </a:xfrm>
        </p:spPr>
        <p:txBody>
          <a:bodyPr>
            <a:noAutofit/>
          </a:bodyPr>
          <a:lstStyle/>
          <a:p>
            <a:pPr>
              <a:buClr>
                <a:schemeClr val="accent1"/>
              </a:buClr>
            </a:pPr>
            <a:r>
              <a:rPr lang="ru-RU" sz="2400" dirty="0"/>
              <a:t>н</a:t>
            </a:r>
            <a:r>
              <a:rPr lang="ru-RU" sz="2400" dirty="0" smtClean="0"/>
              <a:t>овая игра и сюжет;</a:t>
            </a:r>
          </a:p>
          <a:p>
            <a:pPr>
              <a:buClr>
                <a:schemeClr val="accent1"/>
              </a:buClr>
            </a:pPr>
            <a:r>
              <a:rPr lang="ru-RU" sz="2400" dirty="0"/>
              <a:t>о</a:t>
            </a:r>
            <a:r>
              <a:rPr lang="ru-RU" sz="2400" dirty="0" smtClean="0"/>
              <a:t>бучение новым упражнениям и закрепление старых;</a:t>
            </a:r>
          </a:p>
          <a:p>
            <a:pPr>
              <a:buClr>
                <a:schemeClr val="accent1"/>
              </a:buClr>
            </a:pPr>
            <a:r>
              <a:rPr lang="ru-RU" sz="2400" dirty="0" smtClean="0"/>
              <a:t>9-10 упражнений (растяжки, круговой тренировки, силовые упражнения) в чередовании на различные группы мышц под спокойную классическую или народную музыку с включением мимических упражнений (удивление, страх, гнев, радость…), сопровождается рассказыванием сказки или четверостишием;</a:t>
            </a:r>
          </a:p>
          <a:p>
            <a:pPr>
              <a:buClr>
                <a:schemeClr val="accent1"/>
              </a:buClr>
            </a:pPr>
            <a:r>
              <a:rPr lang="ru-RU" sz="2400" dirty="0" smtClean="0"/>
              <a:t>подвижная игра на внимание и развитие умственных способностей.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231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486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5584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Чтобы нагрузка на всё тело ребёнка была  равномерной и чередовалась с напряжением и расслаблением мышц, упражнения  можно выполнять  в следующей последовательности:</a:t>
            </a:r>
          </a:p>
          <a:p>
            <a:pPr lvl="0"/>
            <a:r>
              <a:rPr lang="ru-RU" dirty="0"/>
              <a:t>2 – 3 упражнения для мышц  живота путём прогиба назад;</a:t>
            </a:r>
          </a:p>
          <a:p>
            <a:pPr lvl="0"/>
            <a:r>
              <a:rPr lang="ru-RU" dirty="0"/>
              <a:t>2 – 3 – для мышц спины путём наклона вперёд;</a:t>
            </a:r>
          </a:p>
          <a:p>
            <a:pPr lvl="0"/>
            <a:r>
              <a:rPr lang="ru-RU" dirty="0"/>
              <a:t>1 – для укрепления позвоночника с поворотами;</a:t>
            </a:r>
          </a:p>
          <a:p>
            <a:pPr lvl="0"/>
            <a:r>
              <a:rPr lang="ru-RU" dirty="0"/>
              <a:t>2 – 3 – для укрепления мышц спины и тазового пояса;</a:t>
            </a:r>
          </a:p>
          <a:p>
            <a:pPr lvl="0"/>
            <a:r>
              <a:rPr lang="ru-RU" dirty="0"/>
              <a:t>1 – 2 – для укрепления мышц ног;</a:t>
            </a:r>
          </a:p>
          <a:p>
            <a:pPr lvl="0"/>
            <a:r>
              <a:rPr lang="ru-RU" dirty="0"/>
              <a:t>1 – 2 – для развития стоп (чередовать с массажем);</a:t>
            </a:r>
          </a:p>
          <a:p>
            <a:pPr lvl="0"/>
            <a:r>
              <a:rPr lang="ru-RU" dirty="0"/>
              <a:t>1 – для развития плечевого пояса или на равновесие.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87788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Заключительная часть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11824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/>
              <a:t>Постепенный переход организма ребёнка к другим видам деятельности:</a:t>
            </a:r>
          </a:p>
          <a:p>
            <a:pPr lvl="0"/>
            <a:r>
              <a:rPr lang="ru-RU" sz="2000" dirty="0"/>
              <a:t>у</a:t>
            </a:r>
            <a:r>
              <a:rPr lang="ru-RU" sz="2000" dirty="0" smtClean="0"/>
              <a:t>пражнения </a:t>
            </a:r>
            <a:r>
              <a:rPr lang="ru-RU" sz="2000" dirty="0"/>
              <a:t>на дыхание;</a:t>
            </a:r>
          </a:p>
          <a:p>
            <a:pPr lvl="0"/>
            <a:r>
              <a:rPr lang="ru-RU" sz="2000" dirty="0"/>
              <a:t>г</a:t>
            </a:r>
            <a:r>
              <a:rPr lang="ru-RU" sz="2000" dirty="0" smtClean="0"/>
              <a:t>имнастика </a:t>
            </a:r>
            <a:r>
              <a:rPr lang="ru-RU" sz="2000" dirty="0"/>
              <a:t>для развития ощущений и внимания;</a:t>
            </a:r>
          </a:p>
          <a:p>
            <a:pPr lvl="0"/>
            <a:r>
              <a:rPr lang="ru-RU" sz="2000" dirty="0"/>
              <a:t>р</a:t>
            </a:r>
            <a:r>
              <a:rPr lang="ru-RU" sz="2000" dirty="0" smtClean="0"/>
              <a:t>елаксация</a:t>
            </a:r>
            <a:r>
              <a:rPr lang="ru-RU" sz="2000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996952"/>
            <a:ext cx="5940152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93043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Мастер-класс по игровому </a:t>
            </a:r>
            <a:r>
              <a:rPr lang="ru-RU" sz="2800" dirty="0" err="1" smtClean="0"/>
              <a:t>стретчингу</a:t>
            </a:r>
            <a:r>
              <a:rPr lang="ru-RU" sz="2800" dirty="0" smtClean="0"/>
              <a:t> с родителями старшей и подготовительной группы</a:t>
            </a:r>
            <a:endParaRPr lang="ru-RU" sz="2800" dirty="0"/>
          </a:p>
        </p:txBody>
      </p:sp>
      <p:pic>
        <p:nvPicPr>
          <p:cNvPr id="7" name="Содержимое 6" descr="IMG_127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8" name="Содержимое 7" descr="IMG_128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800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100" dirty="0" smtClean="0"/>
              <a:t>Методическое объединение и мастер-класс с молодыми специалистами ДОУ по игровому </a:t>
            </a:r>
            <a:r>
              <a:rPr lang="ru-RU" sz="3100" dirty="0" err="1" smtClean="0"/>
              <a:t>стретчингу</a:t>
            </a:r>
            <a:r>
              <a:rPr lang="ru-RU" sz="3100" dirty="0" smtClean="0"/>
              <a:t>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8" name="Содержимое 7" descr="IMG_055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9" name="Содержимое 8" descr="IMG_056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Мониторинг достижения планируемых результатов освоения программы по игровому </a:t>
            </a:r>
            <a:r>
              <a:rPr lang="ru-RU" sz="2400" dirty="0" err="1" smtClean="0"/>
              <a:t>стретчингу</a:t>
            </a:r>
            <a:r>
              <a:rPr lang="ru-RU" sz="2400" dirty="0" smtClean="0"/>
              <a:t> с детьми 6-7 лет </a:t>
            </a:r>
            <a:r>
              <a:rPr lang="ru-RU" sz="2400" dirty="0" smtClean="0"/>
              <a:t>за</a:t>
            </a:r>
            <a:r>
              <a:rPr lang="ru-RU" sz="2400" dirty="0" smtClean="0"/>
              <a:t> </a:t>
            </a:r>
            <a:r>
              <a:rPr lang="ru-RU" sz="2400" dirty="0" smtClean="0"/>
              <a:t>2014-2015 учебный год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2468880"/>
            <a:ext cx="8229600" cy="4389120"/>
          </a:xfrm>
        </p:spPr>
        <p:txBody>
          <a:bodyPr/>
          <a:lstStyle/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827584" y="2060848"/>
          <a:ext cx="7632848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8620" y="2060848"/>
            <a:ext cx="8229600" cy="4389120"/>
          </a:xfrm>
        </p:spPr>
        <p:txBody>
          <a:bodyPr>
            <a:normAutofit lnSpcReduction="10000"/>
          </a:bodyPr>
          <a:lstStyle/>
          <a:p>
            <a:pPr marL="2286000" lvl="8" indent="0" algn="ctr">
              <a:buNone/>
            </a:pPr>
            <a:endParaRPr lang="ru-RU" dirty="0"/>
          </a:p>
          <a:p>
            <a:pPr algn="ctr">
              <a:buNone/>
            </a:pPr>
            <a:r>
              <a:rPr lang="ru-RU" sz="2800" dirty="0" smtClean="0">
                <a:solidFill>
                  <a:srgbClr val="0070C0"/>
                </a:solidFill>
              </a:rPr>
              <a:t>«Растяжки сопутствуют нам всю жизнь.                          Рождение – это растяжка. Глубокий вдох, улыбка,  любое движение тела – растяжка. Растяжки – это гибкость, гибкость – это молодость, молодость – это здоровье, активность, хорошее настроение, </a:t>
            </a:r>
            <a:r>
              <a:rPr lang="ru-RU" sz="2800" dirty="0" err="1" smtClean="0">
                <a:solidFill>
                  <a:srgbClr val="0070C0"/>
                </a:solidFill>
              </a:rPr>
              <a:t>раскрепощённость</a:t>
            </a:r>
            <a:r>
              <a:rPr lang="ru-RU" sz="2800" dirty="0" smtClean="0">
                <a:solidFill>
                  <a:srgbClr val="0070C0"/>
                </a:solidFill>
              </a:rPr>
              <a:t>, уверенность в себе»</a:t>
            </a:r>
          </a:p>
          <a:p>
            <a:pPr algn="ctr">
              <a:buNone/>
            </a:pPr>
            <a:endParaRPr lang="ru-RU" sz="28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2800" dirty="0" smtClean="0">
                <a:solidFill>
                  <a:srgbClr val="0070C0"/>
                </a:solidFill>
              </a:rPr>
              <a:t>Е.И. Зуев «Волшебная сила растяжки» </a:t>
            </a:r>
            <a:endParaRPr lang="ru-RU" sz="2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291264" cy="115439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Общий результат высокого уровня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физической подготовленности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/>
              <a:t>личностной компетентности</a:t>
            </a:r>
            <a:endParaRPr lang="ru-RU" dirty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quarter" idx="4"/>
          </p:nvPr>
        </p:nvGraphicFramePr>
        <p:xfrm>
          <a:off x="4645025" y="2514600"/>
          <a:ext cx="4041775" cy="3846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Содержимое 9"/>
          <p:cNvGraphicFramePr>
            <a:graphicFrameLocks noGrp="1"/>
          </p:cNvGraphicFramePr>
          <p:nvPr>
            <p:ph sz="quarter" idx="2"/>
          </p:nvPr>
        </p:nvGraphicFramePr>
        <p:xfrm>
          <a:off x="457200" y="2514600"/>
          <a:ext cx="4040188" cy="3846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7664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998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Эффективность непосредственно организованной образовательной деятельности «Игровой </a:t>
            </a:r>
            <a:r>
              <a:rPr lang="ru-RU" sz="2400" dirty="0" err="1" smtClean="0"/>
              <a:t>стретчинг</a:t>
            </a:r>
            <a:r>
              <a:rPr lang="ru-RU" sz="2400" dirty="0" smtClean="0"/>
              <a:t>» определяется показателем общего состояния ребёнка в конце года, его адаптацией к нагрузке, координацией движений, тонусом мышечной системы. Величина физической нагрузки каждого ребёнка определяется врачом или медсестрой, а уровень физической подготовленности и личностной компетентности ребёнка определяется руководителем физического воспитания с помощью наблюдений, тестов – заданий, оценки.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49051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58644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Применение элементов игрового </a:t>
            </a:r>
            <a:r>
              <a:rPr lang="ru-RU" sz="3600" dirty="0" err="1" smtClean="0"/>
              <a:t>стретчинга</a:t>
            </a:r>
            <a:r>
              <a:rPr lang="ru-RU" sz="3600" dirty="0" smtClean="0"/>
              <a:t> на праздниках и развлечениях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7088"/>
            <a:ext cx="8075240" cy="5040600"/>
          </a:xfrm>
        </p:spPr>
      </p:pic>
    </p:spTree>
    <p:extLst>
      <p:ext uri="{BB962C8B-B14F-4D97-AF65-F5344CB8AC3E}">
        <p14:creationId xmlns:p14="http://schemas.microsoft.com/office/powerpoint/2010/main" val="91734566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245424"/>
          </a:xfrm>
        </p:spPr>
      </p:pic>
    </p:spTree>
    <p:extLst>
      <p:ext uri="{BB962C8B-B14F-4D97-AF65-F5344CB8AC3E}">
        <p14:creationId xmlns:p14="http://schemas.microsoft.com/office/powerpoint/2010/main" val="20157645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3086777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1413113444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1121037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/>
              <a:t>Спасибо за внимание!!!</a:t>
            </a:r>
            <a:endParaRPr lang="ru-RU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47088"/>
            <a:ext cx="6912768" cy="4822272"/>
          </a:xfrm>
        </p:spPr>
      </p:pic>
    </p:spTree>
    <p:extLst>
      <p:ext uri="{BB962C8B-B14F-4D97-AF65-F5344CB8AC3E}">
        <p14:creationId xmlns:p14="http://schemas.microsoft.com/office/powerpoint/2010/main" val="3054241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073553732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/>
          <a:lstStyle/>
          <a:p>
            <a:r>
              <a:rPr lang="ru-RU" dirty="0" smtClean="0"/>
              <a:t>Цель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accent1"/>
                </a:solidFill>
              </a:rPr>
              <a:t>Создавать условия для активации защитных сил, развития и высвобождения творческих и оздоровительных возможностей организма детей.</a:t>
            </a:r>
          </a:p>
          <a:p>
            <a:endParaRPr lang="ru-RU" sz="2000" dirty="0">
              <a:solidFill>
                <a:schemeClr val="accent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528" y="2924944"/>
            <a:ext cx="5112568" cy="361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1345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Задачи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8383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1. Способствовать развитию и укреплению </a:t>
            </a:r>
            <a:r>
              <a:rPr lang="ru-RU" dirty="0" err="1" smtClean="0"/>
              <a:t>опорно</a:t>
            </a:r>
            <a:r>
              <a:rPr lang="ru-RU" dirty="0" smtClean="0"/>
              <a:t> – двигательного аппарата (формирование правильной осанки, профилактика плоскостопия).</a:t>
            </a:r>
          </a:p>
          <a:p>
            <a:pPr marL="0" indent="0">
              <a:buNone/>
            </a:pPr>
            <a:r>
              <a:rPr lang="ru-RU" dirty="0" smtClean="0"/>
              <a:t>2. Совершенствовать физические качества: (гибкость, выносливость); развивать мышечную силу, подвижность в различных суставах, координационные способности.</a:t>
            </a:r>
          </a:p>
          <a:p>
            <a:pPr marL="0" indent="0">
              <a:buNone/>
            </a:pPr>
            <a:r>
              <a:rPr lang="ru-RU" dirty="0" smtClean="0"/>
              <a:t>3. Содействовать развитию психических качеств: внимание, память, воображение, умственные способности.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121269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7"/>
            <a:ext cx="8229600" cy="85270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33576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4. Развивать и функционально совершенствовать органы дыхания, кровообращения, сердечно – сосудистую и нервную системы организма.</a:t>
            </a:r>
          </a:p>
          <a:p>
            <a:pPr marL="0" indent="0">
              <a:buNone/>
            </a:pPr>
            <a:r>
              <a:rPr lang="ru-RU" dirty="0" smtClean="0"/>
              <a:t>5. Создавать условия для благотворного влияния музыки на психосоматическую сферу ребёнка. </a:t>
            </a:r>
          </a:p>
          <a:p>
            <a:pPr marL="0" indent="0">
              <a:buNone/>
            </a:pPr>
            <a:r>
              <a:rPr lang="ru-RU" dirty="0" smtClean="0"/>
              <a:t>6. Поощрять стремление детей ответственно относиться к своему здоровью, используя игровой </a:t>
            </a:r>
            <a:r>
              <a:rPr lang="ru-RU" dirty="0" err="1" smtClean="0"/>
              <a:t>стретчинг</a:t>
            </a:r>
            <a:r>
              <a:rPr lang="ru-RU" dirty="0" smtClean="0"/>
              <a:t> в самостоятельной повседневной жизни.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05035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99295094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0736"/>
          </a:xfrm>
        </p:spPr>
        <p:txBody>
          <a:bodyPr>
            <a:noAutofit/>
          </a:bodyPr>
          <a:lstStyle/>
          <a:p>
            <a:r>
              <a:rPr lang="ru-RU" sz="3200" dirty="0" smtClean="0"/>
              <a:t>Основные принципы организации непосредственно организованной образовательной деятельности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26375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Принцип научности</a:t>
            </a:r>
          </a:p>
          <a:p>
            <a:r>
              <a:rPr lang="ru-RU" sz="2000" dirty="0" smtClean="0"/>
              <a:t>Принцип систематичности</a:t>
            </a:r>
          </a:p>
          <a:p>
            <a:r>
              <a:rPr lang="ru-RU" sz="2000" dirty="0" smtClean="0"/>
              <a:t>Принцип постепенности</a:t>
            </a:r>
          </a:p>
          <a:p>
            <a:r>
              <a:rPr lang="ru-RU" sz="2000" dirty="0" smtClean="0"/>
              <a:t>Принцип индивидуальности</a:t>
            </a:r>
          </a:p>
          <a:p>
            <a:r>
              <a:rPr lang="ru-RU" sz="2000" dirty="0" smtClean="0"/>
              <a:t>Принцип доступности</a:t>
            </a:r>
          </a:p>
          <a:p>
            <a:r>
              <a:rPr lang="ru-RU" sz="2000" dirty="0" smtClean="0"/>
              <a:t>Принцип учёта возрастного развития движений</a:t>
            </a:r>
          </a:p>
          <a:p>
            <a:r>
              <a:rPr lang="ru-RU" sz="2000" dirty="0" smtClean="0"/>
              <a:t>Принцип зрительной наглядности</a:t>
            </a:r>
          </a:p>
          <a:p>
            <a:r>
              <a:rPr lang="ru-RU" sz="2000" dirty="0" smtClean="0"/>
              <a:t>Принцип чередования нагрузки</a:t>
            </a:r>
          </a:p>
          <a:p>
            <a:r>
              <a:rPr lang="ru-RU" sz="2000" dirty="0" smtClean="0"/>
              <a:t>Принцип интеграции образовательных областей </a:t>
            </a:r>
          </a:p>
          <a:p>
            <a:r>
              <a:rPr lang="ru-RU" sz="2000" dirty="0" smtClean="0"/>
              <a:t>Принцип сознательности и активности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67608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3670793050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455</TotalTime>
  <Words>757</Words>
  <Application>Microsoft Office PowerPoint</Application>
  <PresentationFormat>Экран (4:3)</PresentationFormat>
  <Paragraphs>80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Calibri</vt:lpstr>
      <vt:lpstr>Constantia</vt:lpstr>
      <vt:lpstr>Constantia (Основной текст)</vt:lpstr>
      <vt:lpstr>Wingdings 2</vt:lpstr>
      <vt:lpstr>Поток</vt:lpstr>
      <vt:lpstr>«Укрепление физического и психического здоровья детей старшего дошкольного возраста (5-7 лет) через комплексы игрового стретчинга» </vt:lpstr>
      <vt:lpstr>Презентация PowerPoint</vt:lpstr>
      <vt:lpstr>Презентация PowerPoint</vt:lpstr>
      <vt:lpstr>Цель</vt:lpstr>
      <vt:lpstr>Задачи</vt:lpstr>
      <vt:lpstr>Презентация PowerPoint</vt:lpstr>
      <vt:lpstr>Презентация PowerPoint</vt:lpstr>
      <vt:lpstr>Основные принципы организации непосредственно организованной образовательной деятельности </vt:lpstr>
      <vt:lpstr>Презентация PowerPoint</vt:lpstr>
      <vt:lpstr>Организация проведения непосредственно организованной образовательной деятельности (область «Физическое развитие»). Игровой стретчинг.</vt:lpstr>
      <vt:lpstr>Презентация PowerPoint</vt:lpstr>
      <vt:lpstr>Структура непосредственно организованной образовательной деятельности «игровой стретчинг»</vt:lpstr>
      <vt:lpstr>Презентация PowerPoint</vt:lpstr>
      <vt:lpstr>Каждый повторный комплекс упражнений для детей:</vt:lpstr>
      <vt:lpstr>Презентация PowerPoint</vt:lpstr>
      <vt:lpstr>Заключительная часть</vt:lpstr>
      <vt:lpstr>Мастер-класс по игровому стретчингу с родителями старшей и подготовительной группы</vt:lpstr>
      <vt:lpstr>             Методическое объединение и мастер-класс с молодыми специалистами ДОУ по игровому стретчингу  </vt:lpstr>
      <vt:lpstr>Мониторинг достижения планируемых результатов освоения программы по игровому стретчингу с детьми 6-7 лет за 2014-2015 учебный год</vt:lpstr>
      <vt:lpstr>Общий результат высокого уровня </vt:lpstr>
      <vt:lpstr>Презентация PowerPoint</vt:lpstr>
      <vt:lpstr>Применение элементов игрового стретчинга на праздниках и развлечениях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внимание!!!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«Укрепление физического и психического здоровья детей старшего дошкольного возраста (5-6 лет) через комплексы игрового стретчинга»</dc:title>
  <dc:creator>Марина</dc:creator>
  <cp:lastModifiedBy>Марина</cp:lastModifiedBy>
  <cp:revision>39</cp:revision>
  <dcterms:created xsi:type="dcterms:W3CDTF">2013-04-21T08:49:55Z</dcterms:created>
  <dcterms:modified xsi:type="dcterms:W3CDTF">2016-03-27T15:44:13Z</dcterms:modified>
</cp:coreProperties>
</file>