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E3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470025"/>
          </a:xfrm>
          <a:solidFill>
            <a:schemeClr val="bg1">
              <a:alpha val="48000"/>
            </a:schemeClr>
          </a:solidFill>
        </p:spPr>
        <p:txBody>
          <a:bodyPr/>
          <a:lstStyle>
            <a:lvl1pPr>
              <a:defRPr/>
            </a:lvl1pPr>
          </a:lstStyle>
          <a:p>
            <a:r>
              <a:rPr lang="ru-RU" smtClean="0"/>
              <a:t>Образец заголовка</a:t>
            </a:r>
            <a:endParaRPr lang="pt-BR"/>
          </a:p>
        </p:txBody>
      </p:sp>
      <p:sp>
        <p:nvSpPr>
          <p:cNvPr id="3075" name="Rectangle 3"/>
          <p:cNvSpPr>
            <a:spLocks noGrp="1" noChangeArrowheads="1"/>
          </p:cNvSpPr>
          <p:nvPr>
            <p:ph type="subTitle" idx="1"/>
          </p:nvPr>
        </p:nvSpPr>
        <p:spPr>
          <a:xfrm>
            <a:off x="1339850" y="3573463"/>
            <a:ext cx="6400800" cy="1655762"/>
          </a:xfrm>
        </p:spPr>
        <p:txBody>
          <a:bodyPr/>
          <a:lstStyle>
            <a:lvl1pPr marL="0" indent="0" algn="ctr">
              <a:buFontTx/>
              <a:buNone/>
              <a:defRPr/>
            </a:lvl1pPr>
          </a:lstStyle>
          <a:p>
            <a:r>
              <a:rPr lang="ru-RU" smtClean="0"/>
              <a:t>Образец подзаголовка</a:t>
            </a:r>
            <a:endParaRPr lang="pt-BR"/>
          </a:p>
        </p:txBody>
      </p:sp>
      <p:sp>
        <p:nvSpPr>
          <p:cNvPr id="3076" name="Rectangle 4"/>
          <p:cNvSpPr>
            <a:spLocks noGrp="1" noChangeArrowheads="1"/>
          </p:cNvSpPr>
          <p:nvPr>
            <p:ph type="dt" sz="half" idx="2"/>
          </p:nvPr>
        </p:nvSpPr>
        <p:spPr>
          <a:xfrm>
            <a:off x="457200" y="6192838"/>
            <a:ext cx="2133600" cy="476250"/>
          </a:xfrm>
        </p:spPr>
        <p:txBody>
          <a:bodyPr/>
          <a:lstStyle>
            <a:lvl1pPr>
              <a:defRPr/>
            </a:lvl1pPr>
          </a:lstStyle>
          <a:p>
            <a:endParaRPr lang="pt-BR"/>
          </a:p>
        </p:txBody>
      </p:sp>
      <p:sp>
        <p:nvSpPr>
          <p:cNvPr id="3077" name="Rectangle 5"/>
          <p:cNvSpPr>
            <a:spLocks noGrp="1" noChangeArrowheads="1"/>
          </p:cNvSpPr>
          <p:nvPr>
            <p:ph type="ftr" sz="quarter" idx="3"/>
          </p:nvPr>
        </p:nvSpPr>
        <p:spPr>
          <a:xfrm>
            <a:off x="3124200" y="6192838"/>
            <a:ext cx="2895600" cy="476250"/>
          </a:xfrm>
        </p:spPr>
        <p:txBody>
          <a:bodyPr/>
          <a:lstStyle>
            <a:lvl1pPr>
              <a:defRPr/>
            </a:lvl1pPr>
          </a:lstStyle>
          <a:p>
            <a:endParaRPr lang="pt-BR"/>
          </a:p>
        </p:txBody>
      </p:sp>
      <p:sp>
        <p:nvSpPr>
          <p:cNvPr id="3078" name="Rectangle 6"/>
          <p:cNvSpPr>
            <a:spLocks noGrp="1" noChangeArrowheads="1"/>
          </p:cNvSpPr>
          <p:nvPr>
            <p:ph type="sldNum" sz="quarter" idx="4"/>
          </p:nvPr>
        </p:nvSpPr>
        <p:spPr>
          <a:xfrm>
            <a:off x="6553200" y="6192838"/>
            <a:ext cx="2133600" cy="476250"/>
          </a:xfrm>
        </p:spPr>
        <p:txBody>
          <a:bodyPr/>
          <a:lstStyle>
            <a:lvl1pPr>
              <a:defRPr/>
            </a:lvl1pPr>
          </a:lstStyle>
          <a:p>
            <a:fld id="{952266B4-7319-4F47-A00D-E4194CABE72A}" type="slidenum">
              <a:rPr lang="pt-BR"/>
              <a:pPr/>
              <a:t>‹#›</a:t>
            </a:fld>
            <a:endParaRPr lang="pt-BR"/>
          </a:p>
        </p:txBody>
      </p:sp>
      <p:pic>
        <p:nvPicPr>
          <p:cNvPr id="7" name="Picture 6" descr="ballonSZ.png"/>
          <p:cNvPicPr>
            <a:picLocks noChangeAspect="1"/>
          </p:cNvPicPr>
          <p:nvPr userDrawn="1"/>
        </p:nvPicPr>
        <p:blipFill>
          <a:blip r:embed="rId3"/>
          <a:stretch>
            <a:fillRect/>
          </a:stretch>
        </p:blipFill>
        <p:spPr>
          <a:xfrm>
            <a:off x="-2438400" y="-1371600"/>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25 -0.39213 C 0.0276 -0.36644 0.03663 -0.27037 0.03923 -0.2382 C 0.04184 -0.20579 0.01632 -0.41134 0.04045 -0.19838 C 0.06458 0.01458 0.1408 1.00254 0.18402 1.03935 C 0.22708 1.07616 0.26007 0.02592 0.29878 0.02222 C 0.33732 0.01875 0.37777 1.01805 0.41666 1.01736 C 0.45555 1.01666 0.48871 0.01389 0.53194 0.01759 C 0.57517 0.02176 0.63628 1.03912 0.67586 1.03935 C 0.7151 1.03958 0.73264 0.01944 0.76892 0.01944 C 0.80538 0.01944 0.86128 1.0412 0.89357 1.03935 C 0.92569 1.0375 0.9309 0.01041 0.96198 0.0081 C 0.99305 0.00532 1.05052 1.06528 1.08038 1.02477 C 1.10989 0.98426 1.12795 0.02754 1.14027 -0.23496 " pathEditMode="relative" rAng="0" ptsTypes="aaaaaaaaaaaaa">
                                      <p:cBhvr>
                                        <p:cTn id="6" dur="8000" fill="hold"/>
                                        <p:tgtEl>
                                          <p:spTgt spid="7"/>
                                        </p:tgtEl>
                                        <p:attrNameLst>
                                          <p:attrName>ppt_x</p:attrName>
                                          <p:attrName>ppt_y</p:attrName>
                                        </p:attrNameLst>
                                      </p:cBhvr>
                                      <p:rCtr x="55300" y="72500"/>
                                    </p:animMotion>
                                  </p:childTnLst>
                                </p:cTn>
                              </p:par>
                            </p:childTnLst>
                          </p:cTn>
                        </p:par>
                        <p:par>
                          <p:cTn id="7" fill="hold">
                            <p:stCondLst>
                              <p:cond delay="16000"/>
                            </p:stCondLst>
                            <p:childTnLst>
                              <p:par>
                                <p:cTn id="8" presetID="10" presetClass="entr" presetSubtype="0"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wipe(down)">
                                      <p:cBhvr>
                                        <p:cTn id="15" dur="580">
                                          <p:stCondLst>
                                            <p:cond delay="0"/>
                                          </p:stCondLst>
                                        </p:cTn>
                                        <p:tgtEl>
                                          <p:spTgt spid="3075">
                                            <p:txEl>
                                              <p:pRg st="0" end="0"/>
                                            </p:txEl>
                                          </p:spTgt>
                                        </p:tgtEl>
                                      </p:cBhvr>
                                    </p:animEffect>
                                    <p:anim calcmode="lin" valueType="num">
                                      <p:cBhvr>
                                        <p:cTn id="16" dur="1822"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5">
                                            <p:txEl>
                                              <p:pRg st="0" end="0"/>
                                            </p:txEl>
                                          </p:spTgt>
                                        </p:tgtEl>
                                      </p:cBhvr>
                                      <p:to x="100000" y="60000"/>
                                    </p:animScale>
                                    <p:animScale>
                                      <p:cBhvr>
                                        <p:cTn id="22" dur="166" decel="50000">
                                          <p:stCondLst>
                                            <p:cond delay="676"/>
                                          </p:stCondLst>
                                        </p:cTn>
                                        <p:tgtEl>
                                          <p:spTgt spid="3075">
                                            <p:txEl>
                                              <p:pRg st="0" end="0"/>
                                            </p:txEl>
                                          </p:spTgt>
                                        </p:tgtEl>
                                      </p:cBhvr>
                                      <p:to x="100000" y="100000"/>
                                    </p:animScale>
                                    <p:animScale>
                                      <p:cBhvr>
                                        <p:cTn id="23" dur="26">
                                          <p:stCondLst>
                                            <p:cond delay="1312"/>
                                          </p:stCondLst>
                                        </p:cTn>
                                        <p:tgtEl>
                                          <p:spTgt spid="3075">
                                            <p:txEl>
                                              <p:pRg st="0" end="0"/>
                                            </p:txEl>
                                          </p:spTgt>
                                        </p:tgtEl>
                                      </p:cBhvr>
                                      <p:to x="100000" y="80000"/>
                                    </p:animScale>
                                    <p:animScale>
                                      <p:cBhvr>
                                        <p:cTn id="24" dur="166" decel="50000">
                                          <p:stCondLst>
                                            <p:cond delay="1338"/>
                                          </p:stCondLst>
                                        </p:cTn>
                                        <p:tgtEl>
                                          <p:spTgt spid="3075">
                                            <p:txEl>
                                              <p:pRg st="0" end="0"/>
                                            </p:txEl>
                                          </p:spTgt>
                                        </p:tgtEl>
                                      </p:cBhvr>
                                      <p:to x="100000" y="100000"/>
                                    </p:animScale>
                                    <p:animScale>
                                      <p:cBhvr>
                                        <p:cTn id="25" dur="26">
                                          <p:stCondLst>
                                            <p:cond delay="1642"/>
                                          </p:stCondLst>
                                        </p:cTn>
                                        <p:tgtEl>
                                          <p:spTgt spid="3075">
                                            <p:txEl>
                                              <p:pRg st="0" end="0"/>
                                            </p:txEl>
                                          </p:spTgt>
                                        </p:tgtEl>
                                      </p:cBhvr>
                                      <p:to x="100000" y="90000"/>
                                    </p:animScale>
                                    <p:animScale>
                                      <p:cBhvr>
                                        <p:cTn id="26" dur="166" decel="50000">
                                          <p:stCondLst>
                                            <p:cond delay="1668"/>
                                          </p:stCondLst>
                                        </p:cTn>
                                        <p:tgtEl>
                                          <p:spTgt spid="3075">
                                            <p:txEl>
                                              <p:pRg st="0" end="0"/>
                                            </p:txEl>
                                          </p:spTgt>
                                        </p:tgtEl>
                                      </p:cBhvr>
                                      <p:to x="100000" y="100000"/>
                                    </p:animScale>
                                    <p:animScale>
                                      <p:cBhvr>
                                        <p:cTn id="27" dur="26">
                                          <p:stCondLst>
                                            <p:cond delay="1808"/>
                                          </p:stCondLst>
                                        </p:cTn>
                                        <p:tgtEl>
                                          <p:spTgt spid="3075">
                                            <p:txEl>
                                              <p:pRg st="0" end="0"/>
                                            </p:txEl>
                                          </p:spTgt>
                                        </p:tgtEl>
                                      </p:cBhvr>
                                      <p:to x="100000" y="95000"/>
                                    </p:animScale>
                                    <p:animScale>
                                      <p:cBhvr>
                                        <p:cTn id="28" dur="166" decel="50000">
                                          <p:stCondLst>
                                            <p:cond delay="1834"/>
                                          </p:stCondLst>
                                        </p:cTn>
                                        <p:tgtEl>
                                          <p:spTgt spid="307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tmplLst>
          <p:tmpl lvl="1">
            <p:tnLst>
              <p:par>
                <p:cTn presetID="26"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down)">
                      <p:cBhvr>
                        <p:cTn dur="580">
                          <p:stCondLst>
                            <p:cond delay="0"/>
                          </p:stCondLst>
                        </p:cTn>
                        <p:tgtEl>
                          <p:spTgt spid="3075"/>
                        </p:tgtEl>
                      </p:cBhvr>
                    </p:animEffect>
                    <p:anim calcmode="lin" valueType="num">
                      <p:cBhvr>
                        <p:cTn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dur="26">
                          <p:stCondLst>
                            <p:cond delay="650"/>
                          </p:stCondLst>
                        </p:cTn>
                        <p:tgtEl>
                          <p:spTgt spid="3075"/>
                        </p:tgtEl>
                      </p:cBhvr>
                      <p:to x="100000" y="60000"/>
                    </p:animScale>
                    <p:animScale>
                      <p:cBhvr>
                        <p:cTn dur="166" decel="50000">
                          <p:stCondLst>
                            <p:cond delay="676"/>
                          </p:stCondLst>
                        </p:cTn>
                        <p:tgtEl>
                          <p:spTgt spid="3075"/>
                        </p:tgtEl>
                      </p:cBhvr>
                      <p:to x="100000" y="100000"/>
                    </p:animScale>
                    <p:animScale>
                      <p:cBhvr>
                        <p:cTn dur="26">
                          <p:stCondLst>
                            <p:cond delay="1312"/>
                          </p:stCondLst>
                        </p:cTn>
                        <p:tgtEl>
                          <p:spTgt spid="3075"/>
                        </p:tgtEl>
                      </p:cBhvr>
                      <p:to x="100000" y="80000"/>
                    </p:animScale>
                    <p:animScale>
                      <p:cBhvr>
                        <p:cTn dur="166" decel="50000">
                          <p:stCondLst>
                            <p:cond delay="1338"/>
                          </p:stCondLst>
                        </p:cTn>
                        <p:tgtEl>
                          <p:spTgt spid="3075"/>
                        </p:tgtEl>
                      </p:cBhvr>
                      <p:to x="100000" y="100000"/>
                    </p:animScale>
                    <p:animScale>
                      <p:cBhvr>
                        <p:cTn dur="26">
                          <p:stCondLst>
                            <p:cond delay="1642"/>
                          </p:stCondLst>
                        </p:cTn>
                        <p:tgtEl>
                          <p:spTgt spid="3075"/>
                        </p:tgtEl>
                      </p:cBhvr>
                      <p:to x="100000" y="90000"/>
                    </p:animScale>
                    <p:animScale>
                      <p:cBhvr>
                        <p:cTn dur="166" decel="50000">
                          <p:stCondLst>
                            <p:cond delay="1668"/>
                          </p:stCondLst>
                        </p:cTn>
                        <p:tgtEl>
                          <p:spTgt spid="3075"/>
                        </p:tgtEl>
                      </p:cBhvr>
                      <p:to x="100000" y="100000"/>
                    </p:animScale>
                    <p:animScale>
                      <p:cBhvr>
                        <p:cTn dur="26">
                          <p:stCondLst>
                            <p:cond delay="1808"/>
                          </p:stCondLst>
                        </p:cTn>
                        <p:tgtEl>
                          <p:spTgt spid="3075"/>
                        </p:tgtEl>
                      </p:cBhvr>
                      <p:to x="100000" y="95000"/>
                    </p:animScale>
                    <p:animScale>
                      <p:cBhvr>
                        <p:cTn dur="166" decel="50000">
                          <p:stCondLst>
                            <p:cond delay="1834"/>
                          </p:stCondLst>
                        </p:cTn>
                        <p:tgtEl>
                          <p:spTgt spid="3075"/>
                        </p:tgtEl>
                      </p:cBhvr>
                      <p:to x="100000" y="100000"/>
                    </p:animScale>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384CB038-A328-4EEA-9286-2F4C51971389}" type="slidenum">
              <a:rPr lang="pt-BR"/>
              <a:pPr/>
              <a:t>‹#›</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38175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50825" y="0"/>
            <a:ext cx="6329363" cy="6381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BAC40A7C-7D61-4505-9FC7-DAE4ADEF3D3F}" type="slidenum">
              <a:rPr lang="pt-BR"/>
              <a:pPr/>
              <a:t>‹#›</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8926543-934E-4FB2-A264-95F9781650CA}" type="slidenum">
              <a:rPr lang="pt-BR"/>
              <a:pPr/>
              <a:t>‹#›</a:t>
            </a:fld>
            <a:endParaRPr lang="pt-BR"/>
          </a:p>
        </p:txBody>
      </p:sp>
      <p:pic>
        <p:nvPicPr>
          <p:cNvPr id="7" name="Picture 6"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1" end="1"/>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2" end="2"/>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3" end="3"/>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2D860EC6-CE4B-41C6-8EC2-BB50B38C6BA8}" type="slidenum">
              <a:rPr lang="pt-BR"/>
              <a:pPr/>
              <a:t>‹#›</a:t>
            </a:fld>
            <a:endParaRPr lang="pt-BR"/>
          </a:p>
        </p:txBody>
      </p:sp>
      <p:pic>
        <p:nvPicPr>
          <p:cNvPr id="7" name="Picture 6"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50825"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028D6F3-2281-463C-8CF5-888BA9F5F01F}" type="slidenum">
              <a:rPr lang="pt-BR"/>
              <a:pPr/>
              <a:t>‹#›</a:t>
            </a:fld>
            <a:endParaRPr lang="pt-BR"/>
          </a:p>
        </p:txBody>
      </p:sp>
      <p:pic>
        <p:nvPicPr>
          <p:cNvPr id="8" name="Picture 7"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pt-BR"/>
          </a:p>
        </p:txBody>
      </p:sp>
      <p:sp>
        <p:nvSpPr>
          <p:cNvPr id="8" name="Footer Placeholder 7"/>
          <p:cNvSpPr>
            <a:spLocks noGrp="1"/>
          </p:cNvSpPr>
          <p:nvPr>
            <p:ph type="ftr" sz="quarter" idx="11"/>
          </p:nvPr>
        </p:nvSpPr>
        <p:spPr/>
        <p:txBody>
          <a:bodyPr/>
          <a:lstStyle>
            <a:lvl1pPr>
              <a:defRPr/>
            </a:lvl1pPr>
          </a:lstStyle>
          <a:p>
            <a:endParaRPr lang="pt-BR"/>
          </a:p>
        </p:txBody>
      </p:sp>
      <p:sp>
        <p:nvSpPr>
          <p:cNvPr id="9" name="Slide Number Placeholder 8"/>
          <p:cNvSpPr>
            <a:spLocks noGrp="1"/>
          </p:cNvSpPr>
          <p:nvPr>
            <p:ph type="sldNum" sz="quarter" idx="12"/>
          </p:nvPr>
        </p:nvSpPr>
        <p:spPr/>
        <p:txBody>
          <a:bodyPr/>
          <a:lstStyle>
            <a:lvl1pPr>
              <a:defRPr/>
            </a:lvl1pPr>
          </a:lstStyle>
          <a:p>
            <a:fld id="{5A7756AB-41E4-49BF-B158-BF4EC56C1A9B}" type="slidenum">
              <a:rPr lang="pt-BR"/>
              <a:pPr/>
              <a:t>‹#›</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pt-BR"/>
          </a:p>
        </p:txBody>
      </p:sp>
      <p:sp>
        <p:nvSpPr>
          <p:cNvPr id="4" name="Footer Placeholder 3"/>
          <p:cNvSpPr>
            <a:spLocks noGrp="1"/>
          </p:cNvSpPr>
          <p:nvPr>
            <p:ph type="ftr" sz="quarter" idx="11"/>
          </p:nvPr>
        </p:nvSpPr>
        <p:spPr/>
        <p:txBody>
          <a:bodyPr/>
          <a:lstStyle>
            <a:lvl1pPr>
              <a:defRPr/>
            </a:lvl1pPr>
          </a:lstStyle>
          <a:p>
            <a:endParaRPr lang="pt-BR"/>
          </a:p>
        </p:txBody>
      </p:sp>
      <p:sp>
        <p:nvSpPr>
          <p:cNvPr id="5" name="Slide Number Placeholder 4"/>
          <p:cNvSpPr>
            <a:spLocks noGrp="1"/>
          </p:cNvSpPr>
          <p:nvPr>
            <p:ph type="sldNum" sz="quarter" idx="12"/>
          </p:nvPr>
        </p:nvSpPr>
        <p:spPr/>
        <p:txBody>
          <a:bodyPr/>
          <a:lstStyle>
            <a:lvl1pPr>
              <a:defRPr/>
            </a:lvl1pPr>
          </a:lstStyle>
          <a:p>
            <a:fld id="{F4551E89-DBCD-4EBF-9785-84C0A6FEC964}" type="slidenum">
              <a:rPr lang="pt-BR"/>
              <a:pPr/>
              <a:t>‹#›</a:t>
            </a:fld>
            <a:endParaRPr lang="pt-BR"/>
          </a:p>
        </p:txBody>
      </p:sp>
      <p:pic>
        <p:nvPicPr>
          <p:cNvPr id="6" name="Picture 5"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p>
        </p:txBody>
      </p:sp>
      <p:sp>
        <p:nvSpPr>
          <p:cNvPr id="3" name="Footer Placeholder 2"/>
          <p:cNvSpPr>
            <a:spLocks noGrp="1"/>
          </p:cNvSpPr>
          <p:nvPr>
            <p:ph type="ftr" sz="quarter" idx="11"/>
          </p:nvPr>
        </p:nvSpPr>
        <p:spPr/>
        <p:txBody>
          <a:bodyPr/>
          <a:lstStyle>
            <a:lvl1pPr>
              <a:defRPr/>
            </a:lvl1pPr>
          </a:lstStyle>
          <a:p>
            <a:endParaRPr lang="pt-BR"/>
          </a:p>
        </p:txBody>
      </p:sp>
      <p:sp>
        <p:nvSpPr>
          <p:cNvPr id="4" name="Slide Number Placeholder 3"/>
          <p:cNvSpPr>
            <a:spLocks noGrp="1"/>
          </p:cNvSpPr>
          <p:nvPr>
            <p:ph type="sldNum" sz="quarter" idx="12"/>
          </p:nvPr>
        </p:nvSpPr>
        <p:spPr/>
        <p:txBody>
          <a:bodyPr/>
          <a:lstStyle>
            <a:lvl1pPr>
              <a:defRPr/>
            </a:lvl1pPr>
          </a:lstStyle>
          <a:p>
            <a:fld id="{6F81D091-C8A7-4472-A6E5-ABCE1E1FE066}" type="slidenum">
              <a:rPr lang="pt-BR"/>
              <a:pPr/>
              <a:t>‹#›</a:t>
            </a:fld>
            <a:endParaRPr lang="pt-BR"/>
          </a:p>
        </p:txBody>
      </p:sp>
      <p:pic>
        <p:nvPicPr>
          <p:cNvPr id="5" name="Picture 4"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9C67C584-B189-4AEA-A7B8-4B9EA994D1CE}" type="slidenum">
              <a:rPr lang="pt-BR"/>
              <a:pPr/>
              <a:t>‹#›</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0" end="0"/>
                                            </p:txEl>
                                          </p:spTgt>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0" end="0"/>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1" end="1"/>
                                            </p:txEl>
                                          </p:spTgt>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2" end="2"/>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3" end="3"/>
                                            </p:txEl>
                                          </p:spTgt>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Flowchart: Stored Data 8"/>
          <p:cNvSpPr/>
          <p:nvPr userDrawn="1"/>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5486400" cy="762000"/>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762000" y="1524000"/>
            <a:ext cx="5410200" cy="4800600"/>
          </a:xfrm>
          <a:prstGeom prst="flowChartOnlineStorage">
            <a:avLst/>
          </a:prstGeom>
        </p:spPr>
        <p:style>
          <a:lnRef idx="0">
            <a:schemeClr val="accent4"/>
          </a:lnRef>
          <a:fillRef idx="3">
            <a:schemeClr val="accent4"/>
          </a:fillRef>
          <a:effectRef idx="3">
            <a:schemeClr val="accent4"/>
          </a:effectRef>
          <a:fontRef idx="none"/>
        </p:style>
        <p:txBody>
          <a:bodyPr/>
          <a:lstStyle>
            <a:lvl1pPr marL="0" indent="0">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67400" y="2362200"/>
            <a:ext cx="30480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B18DA59-AB1E-4FC9-B047-E06F62A5A93B}" type="slidenum">
              <a:rPr lang="pt-BR"/>
              <a:pPr/>
              <a:t>‹#›</a:t>
            </a:fld>
            <a:endParaRPr lang="pt-BR"/>
          </a:p>
        </p:txBody>
      </p:sp>
      <p:pic>
        <p:nvPicPr>
          <p:cNvPr id="8" name="Picture 7" descr="ballonSZ.png"/>
          <p:cNvPicPr>
            <a:picLocks noChangeAspect="1"/>
          </p:cNvPicPr>
          <p:nvPr userDrawn="1"/>
        </p:nvPicPr>
        <p:blipFill>
          <a:blip r:embed="rId2"/>
          <a:stretch>
            <a:fillRect/>
          </a:stretch>
        </p:blipFill>
        <p:spPr>
          <a:xfrm>
            <a:off x="7467600" y="152400"/>
            <a:ext cx="16764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6096000" cy="1341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pt-BR" dirty="0" smtClean="0"/>
          </a:p>
        </p:txBody>
      </p:sp>
      <p:sp>
        <p:nvSpPr>
          <p:cNvPr id="1027" name="Rectangle 3"/>
          <p:cNvSpPr>
            <a:spLocks noGrp="1" noChangeArrowheads="1"/>
          </p:cNvSpPr>
          <p:nvPr>
            <p:ph type="body" idx="1"/>
          </p:nvPr>
        </p:nvSpPr>
        <p:spPr bwMode="auto">
          <a:xfrm>
            <a:off x="250825" y="1752600"/>
            <a:ext cx="8642350" cy="462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028" name="Rectangle 4"/>
          <p:cNvSpPr>
            <a:spLocks noGrp="1" noChangeArrowheads="1"/>
          </p:cNvSpPr>
          <p:nvPr>
            <p:ph type="dt" sz="half" idx="2"/>
          </p:nvPr>
        </p:nvSpPr>
        <p:spPr bwMode="auto">
          <a:xfrm>
            <a:off x="457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453188"/>
            <a:ext cx="2895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F42892-5094-4419-8388-480486C8947E}" type="slidenum">
              <a:rPr lang="pt-BR"/>
              <a:pPr/>
              <a:t>‹#›</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1"/>
          </a:solidFill>
          <a:latin typeface="Copperplate Gothic Light" pitchFamily="34" charset="0"/>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2656"/>
            <a:ext cx="9144000" cy="2592288"/>
          </a:xfrm>
        </p:spPr>
        <p:txBody>
          <a:bodyPr/>
          <a:lstStyle/>
          <a:p>
            <a:r>
              <a:rPr lang="ru-RU" dirty="0">
                <a:solidFill>
                  <a:srgbClr val="EA4D00"/>
                </a:solidFill>
                <a:latin typeface="Verdana"/>
              </a:rPr>
              <a:t>Методы </a:t>
            </a:r>
            <a:r>
              <a:rPr lang="ru-RU" dirty="0" smtClean="0">
                <a:solidFill>
                  <a:srgbClr val="EA4D00"/>
                </a:solidFill>
                <a:latin typeface="Verdana"/>
              </a:rPr>
              <a:t>закаливания</a:t>
            </a:r>
            <a:br>
              <a:rPr lang="ru-RU" dirty="0" smtClean="0">
                <a:solidFill>
                  <a:srgbClr val="EA4D00"/>
                </a:solidFill>
                <a:latin typeface="Verdana"/>
              </a:rPr>
            </a:br>
            <a:r>
              <a:rPr lang="ru-RU" dirty="0" smtClean="0">
                <a:solidFill>
                  <a:srgbClr val="EA4D00"/>
                </a:solidFill>
                <a:latin typeface="Verdana"/>
              </a:rPr>
              <a:t>в дошкольном учреждении</a:t>
            </a:r>
            <a:endParaRPr lang="en-US" sz="5400" dirty="0"/>
          </a:p>
        </p:txBody>
      </p:sp>
      <p:sp>
        <p:nvSpPr>
          <p:cNvPr id="3" name="Subtitle 2"/>
          <p:cNvSpPr>
            <a:spLocks noGrp="1"/>
          </p:cNvSpPr>
          <p:nvPr>
            <p:ph type="subTitle" idx="1"/>
          </p:nvPr>
        </p:nvSpPr>
        <p:spPr>
          <a:xfrm>
            <a:off x="4860032" y="3645024"/>
            <a:ext cx="4104456" cy="2448272"/>
          </a:xfrm>
        </p:spPr>
        <p:txBody>
          <a:bodyPr/>
          <a:lstStyle/>
          <a:p>
            <a:endParaRPr lang="ru-RU" sz="1800" dirty="0" smtClean="0"/>
          </a:p>
          <a:p>
            <a:r>
              <a:rPr lang="ru-RU" sz="1800" dirty="0" smtClean="0"/>
              <a:t>Подготовила:</a:t>
            </a:r>
          </a:p>
          <a:p>
            <a:r>
              <a:rPr lang="ru-RU" sz="1800" dirty="0" smtClean="0"/>
              <a:t>Старший воспитатель </a:t>
            </a:r>
            <a:endParaRPr lang="ru-RU" sz="1800" dirty="0" smtClean="0"/>
          </a:p>
          <a:p>
            <a:r>
              <a:rPr lang="ru-RU" sz="1800" dirty="0" smtClean="0"/>
              <a:t>МБДОУ </a:t>
            </a:r>
            <a:endParaRPr lang="ru-RU" sz="1800" dirty="0" smtClean="0"/>
          </a:p>
          <a:p>
            <a:r>
              <a:rPr lang="ru-RU" sz="1800" dirty="0" smtClean="0"/>
              <a:t>«Детский сад №4 «Родничок» </a:t>
            </a:r>
          </a:p>
          <a:p>
            <a:r>
              <a:rPr lang="ru-RU" sz="1800" dirty="0" smtClean="0"/>
              <a:t>города  Котельнича </a:t>
            </a:r>
          </a:p>
          <a:p>
            <a:r>
              <a:rPr lang="ru-RU" sz="1800" dirty="0" smtClean="0"/>
              <a:t>Кировской области</a:t>
            </a:r>
            <a:endParaRPr lang="ru-RU" sz="1800" dirty="0" smtClean="0"/>
          </a:p>
          <a:p>
            <a:r>
              <a:rPr lang="ru-RU" sz="1800" dirty="0" err="1" smtClean="0"/>
              <a:t>Нурлатова</a:t>
            </a:r>
            <a:r>
              <a:rPr lang="ru-RU" sz="1800" dirty="0" smtClean="0"/>
              <a:t> Н.В.</a:t>
            </a:r>
            <a:endParaRPr lang="en-US" sz="1800"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2996952"/>
            <a:ext cx="3960440" cy="367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Гигиенический душ</a:t>
            </a:r>
            <a:endParaRPr lang="en-US" sz="3200" dirty="0">
              <a:solidFill>
                <a:srgbClr val="FF0000"/>
              </a:solidFill>
            </a:endParaRPr>
          </a:p>
        </p:txBody>
      </p:sp>
      <p:sp>
        <p:nvSpPr>
          <p:cNvPr id="6" name="Объект 5"/>
          <p:cNvSpPr>
            <a:spLocks noGrp="1"/>
          </p:cNvSpPr>
          <p:nvPr>
            <p:ph idx="1"/>
          </p:nvPr>
        </p:nvSpPr>
        <p:spPr>
          <a:xfrm>
            <a:off x="250825" y="1556792"/>
            <a:ext cx="6409407" cy="4824958"/>
          </a:xfrm>
        </p:spPr>
        <p:txBody>
          <a:bodyPr/>
          <a:lstStyle/>
          <a:p>
            <a:pPr marL="0" indent="0">
              <a:buNone/>
            </a:pPr>
            <a:r>
              <a:rPr lang="ru-RU" sz="1600" dirty="0"/>
              <a:t> В летний период с целью закаливания </a:t>
            </a:r>
            <a:r>
              <a:rPr lang="ru-RU" sz="1600" dirty="0" smtClean="0"/>
              <a:t>используется  </a:t>
            </a:r>
            <a:r>
              <a:rPr lang="ru-RU" sz="1600" dirty="0"/>
              <a:t>душ. Душ действует сильнее, чем, например, обливание или обтирание, так как здесь к температурному фактору присоединяется эффект давления струи. Вода, льющаяся из душа под напором, оказывает массирующее действие. Вода из душа ощущается как более теплая, чем вода той же температуры при обливании или обтирании. </a:t>
            </a:r>
          </a:p>
          <a:p>
            <a:pPr marL="0" indent="0">
              <a:buNone/>
            </a:pPr>
            <a:r>
              <a:rPr lang="ru-RU" sz="1600" dirty="0"/>
              <a:t>Это поднимает тонус мышечной системы, увеличивает работоспособность, придает бодрость, способствует подъему энергии. </a:t>
            </a:r>
          </a:p>
          <a:p>
            <a:pPr marL="0" indent="0">
              <a:buNone/>
            </a:pPr>
            <a:r>
              <a:rPr lang="ru-RU" sz="1600" dirty="0"/>
              <a:t>    Температура воды, не вызывающая чувства охлаждения вначале (примерно +36+37 градусов) с постепенным снижением ее при тщательном контроле за реакцией детей. Но для данной процедуры снижение температуры происходит медленно. Время пребывания под душем 20-40 секунд. </a:t>
            </a:r>
          </a:p>
          <a:p>
            <a:pPr marL="0" indent="0">
              <a:buNone/>
            </a:pPr>
            <a:r>
              <a:rPr lang="ru-RU" sz="1600" dirty="0"/>
              <a:t>    Душ используется и для поддержания чистоты тела ребенка. В летнее время это особенно важно, т.к. открытые части тела легко загрязняются. Поэтому прежде всего нужно вымыть ноги и руки с мылом.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636912"/>
            <a:ext cx="201622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56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Точечный массаж "Волшебные точки"</a:t>
            </a:r>
            <a:br>
              <a:rPr lang="ru-RU" sz="3200" dirty="0">
                <a:solidFill>
                  <a:srgbClr val="FF0000"/>
                </a:solidFill>
              </a:rPr>
            </a:br>
            <a:r>
              <a:rPr lang="ru-RU" sz="3200" dirty="0">
                <a:solidFill>
                  <a:srgbClr val="FF0000"/>
                </a:solidFill>
              </a:rPr>
              <a:t>(по </a:t>
            </a:r>
            <a:r>
              <a:rPr lang="ru-RU" sz="3200" dirty="0" err="1">
                <a:solidFill>
                  <a:srgbClr val="FF0000"/>
                </a:solidFill>
              </a:rPr>
              <a:t>А.А.Уманской</a:t>
            </a:r>
            <a:r>
              <a:rPr lang="ru-RU" sz="3200" dirty="0">
                <a:solidFill>
                  <a:srgbClr val="FF0000"/>
                </a:solidFill>
              </a:rPr>
              <a:t>)</a:t>
            </a:r>
            <a:endParaRPr lang="en-US" sz="3200" dirty="0">
              <a:solidFill>
                <a:srgbClr val="FF0000"/>
              </a:solidFill>
            </a:endParaRPr>
          </a:p>
        </p:txBody>
      </p:sp>
      <p:sp>
        <p:nvSpPr>
          <p:cNvPr id="6" name="Объект 5"/>
          <p:cNvSpPr>
            <a:spLocks noGrp="1"/>
          </p:cNvSpPr>
          <p:nvPr>
            <p:ph idx="1"/>
          </p:nvPr>
        </p:nvSpPr>
        <p:spPr>
          <a:xfrm>
            <a:off x="250825" y="1556792"/>
            <a:ext cx="5257279" cy="4824958"/>
          </a:xfrm>
        </p:spPr>
        <p:txBody>
          <a:bodyPr/>
          <a:lstStyle/>
          <a:p>
            <a:pPr marL="0" indent="0">
              <a:buNone/>
            </a:pPr>
            <a:r>
              <a:rPr lang="ru-RU" sz="1200" dirty="0"/>
              <a:t>Массаж повышает защитные свойства слизистой оболочки носа, глотки, гортани, трахеи, бронхов и других органов человека. Под действием массажа организм начинает вырабатывать свои собственные лекарства, которые очень часто намного эффективнее и безопаснее таблеток.</a:t>
            </a:r>
          </a:p>
          <a:p>
            <a:pPr marL="0" indent="0">
              <a:buNone/>
            </a:pPr>
            <a:r>
              <a:rPr lang="ru-RU" sz="1200" dirty="0"/>
              <a:t>       Приемы точечного массажа очень легко освоить взрослым, а  затем научить детей.</a:t>
            </a:r>
          </a:p>
          <a:p>
            <a:pPr marL="0" indent="0">
              <a:buNone/>
            </a:pPr>
            <a:r>
              <a:rPr lang="ru-RU" sz="1200" dirty="0"/>
              <a:t> </a:t>
            </a:r>
          </a:p>
          <a:p>
            <a:pPr marL="0" indent="0">
              <a:buNone/>
            </a:pPr>
            <a:r>
              <a:rPr lang="ru-RU" sz="1200" dirty="0">
                <a:solidFill>
                  <a:srgbClr val="0070C0"/>
                </a:solidFill>
              </a:rPr>
              <a:t>Точка 1.</a:t>
            </a:r>
            <a:r>
              <a:rPr lang="ru-RU" sz="1200" dirty="0"/>
              <a:t>  Расположена в центре грудины, на уровне прикрепление 4-го ребра. Связана со слизистой трахеи, бронхов, а также костным мозгом. При массаже этой зоны  уменьшается кашель, улучшается кроветворение.</a:t>
            </a:r>
          </a:p>
          <a:p>
            <a:pPr marL="0" indent="0">
              <a:buNone/>
            </a:pPr>
            <a:r>
              <a:rPr lang="ru-RU" sz="1200" dirty="0">
                <a:solidFill>
                  <a:srgbClr val="0070C0"/>
                </a:solidFill>
              </a:rPr>
              <a:t>Точка2.</a:t>
            </a:r>
            <a:r>
              <a:rPr lang="ru-RU" sz="1200" dirty="0"/>
              <a:t>   Расположена в центре яремной вырезки грудины. Регулирует иммунные функции организма. Повышает сопротивляемость инфекционным заболеваниям.</a:t>
            </a:r>
          </a:p>
          <a:p>
            <a:pPr marL="0" indent="0">
              <a:buNone/>
            </a:pPr>
            <a:r>
              <a:rPr lang="ru-RU" sz="1200" dirty="0">
                <a:solidFill>
                  <a:srgbClr val="0070C0"/>
                </a:solidFill>
              </a:rPr>
              <a:t>Точка 3.  </a:t>
            </a:r>
            <a:r>
              <a:rPr lang="ru-RU" sz="1200" dirty="0" err="1"/>
              <a:t>Распологается</a:t>
            </a:r>
            <a:r>
              <a:rPr lang="ru-RU" sz="1200" dirty="0"/>
              <a:t> симметрично на уровне верхнего края щитовидного хряща, у переднего края мышцы. Контролирует химический состав крови и одновремен­но слизистую оболочку гортани.</a:t>
            </a:r>
          </a:p>
          <a:p>
            <a:pPr marL="0" indent="0">
              <a:buNone/>
            </a:pPr>
            <a:r>
              <a:rPr lang="ru-RU" sz="1200" dirty="0">
                <a:solidFill>
                  <a:srgbClr val="0070C0"/>
                </a:solidFill>
              </a:rPr>
              <a:t>Точка 4</a:t>
            </a:r>
            <a:r>
              <a:rPr lang="ru-RU" sz="1200" dirty="0"/>
              <a:t>.  Расположена симметрично, сзади от уха, на границе волосистой части головы, в центре затылочной впадины. Шею сзади необходимо массировать сверху вниз. Зоны шеи связаны с регулятором деятельности сосудов головы, шеи и туловища. Нормализируется работа вестибулярного аппарата</a:t>
            </a:r>
            <a:r>
              <a:rPr lang="ru-RU" sz="1200" dirty="0" smtClean="0"/>
              <a:t>.</a:t>
            </a:r>
            <a:endParaRPr lang="ru-RU"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1"/>
            <a:ext cx="33843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62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6121375" cy="4824958"/>
          </a:xfrm>
        </p:spPr>
        <p:txBody>
          <a:bodyPr/>
          <a:lstStyle/>
          <a:p>
            <a:pPr marL="0" indent="0">
              <a:buNone/>
            </a:pPr>
            <a:r>
              <a:rPr lang="ru-RU" sz="1600" dirty="0">
                <a:solidFill>
                  <a:srgbClr val="0070C0"/>
                </a:solidFill>
              </a:rPr>
              <a:t>Точка 5</a:t>
            </a:r>
            <a:r>
              <a:rPr lang="ru-RU" sz="1600" dirty="0"/>
              <a:t>.  Расположена между 7-м шейным и 1-м грудным позвонком, где при наклоне головы вперед ощущается впадина ниже самого выступающего позвонка   </a:t>
            </a:r>
          </a:p>
          <a:p>
            <a:pPr marL="0" indent="0">
              <a:buNone/>
            </a:pPr>
            <a:r>
              <a:rPr lang="ru-RU" sz="1600" dirty="0">
                <a:solidFill>
                  <a:srgbClr val="0070C0"/>
                </a:solidFill>
              </a:rPr>
              <a:t>Точка 6.</a:t>
            </a:r>
            <a:r>
              <a:rPr lang="ru-RU" sz="1600" dirty="0"/>
              <a:t>  Расположена симметрично между носогубной складкой в середине крыла носа. Улучшает кровоснабжение слизистых оболочек носа и гайморовой полости. Дыхание через нос становится свободным, насморк проходит.</a:t>
            </a:r>
          </a:p>
          <a:p>
            <a:pPr marL="0" indent="0">
              <a:buNone/>
            </a:pPr>
            <a:r>
              <a:rPr lang="ru-RU" sz="1600" dirty="0">
                <a:solidFill>
                  <a:srgbClr val="0070C0"/>
                </a:solidFill>
              </a:rPr>
              <a:t>Точка 7.</a:t>
            </a:r>
            <a:r>
              <a:rPr lang="ru-RU" sz="1600" dirty="0"/>
              <a:t>  Расположена  симметрично у внутреннего края надбровной дуги. Улучшается кровоснабжение в области глазного яблока и лобных отделов мозга.</a:t>
            </a:r>
          </a:p>
          <a:p>
            <a:pPr marL="0" indent="0">
              <a:buNone/>
            </a:pPr>
            <a:r>
              <a:rPr lang="ru-RU" sz="1600" dirty="0">
                <a:solidFill>
                  <a:srgbClr val="0070C0"/>
                </a:solidFill>
              </a:rPr>
              <a:t>Точка 8</a:t>
            </a:r>
            <a:r>
              <a:rPr lang="ru-RU" sz="1600" dirty="0">
                <a:solidFill>
                  <a:srgbClr val="FF0000"/>
                </a:solidFill>
              </a:rPr>
              <a:t>.</a:t>
            </a:r>
            <a:r>
              <a:rPr lang="ru-RU" sz="1600" dirty="0"/>
              <a:t>  Расположена симметрично в углублении спереди </a:t>
            </a:r>
            <a:r>
              <a:rPr lang="ru-RU" sz="1600" dirty="0" err="1"/>
              <a:t>козелка</a:t>
            </a:r>
            <a:r>
              <a:rPr lang="ru-RU" sz="1600" dirty="0"/>
              <a:t> уха.  Массаж этой области воздействует на органы слуха и вестибулярный аппарат.</a:t>
            </a:r>
          </a:p>
          <a:p>
            <a:pPr marL="0" indent="0">
              <a:buNone/>
            </a:pPr>
            <a:r>
              <a:rPr lang="ru-RU" sz="1600" dirty="0">
                <a:solidFill>
                  <a:srgbClr val="0070C0"/>
                </a:solidFill>
              </a:rPr>
              <a:t>Точка 9</a:t>
            </a:r>
            <a:r>
              <a:rPr lang="ru-RU" sz="1600" dirty="0"/>
              <a:t>. Симметричная, между 1-й и 2-й пястными костями, на конце кожной складки при отведении большого пальцы.    Руки человека связаны со всеми органами. При массаже этих точек нормализуются многие функции организма</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492896"/>
            <a:ext cx="2664296"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29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8641655" cy="4824958"/>
          </a:xfrm>
        </p:spPr>
        <p:txBody>
          <a:bodyPr/>
          <a:lstStyle/>
          <a:p>
            <a:pPr marL="0" indent="0">
              <a:buNone/>
            </a:pPr>
            <a:r>
              <a:rPr lang="ru-RU" sz="1600" dirty="0">
                <a:solidFill>
                  <a:srgbClr val="0070C0"/>
                </a:solidFill>
              </a:rPr>
              <a:t>Техника выполнения массажа</a:t>
            </a:r>
          </a:p>
          <a:p>
            <a:pPr marL="0" indent="0">
              <a:buNone/>
            </a:pPr>
            <a:r>
              <a:rPr lang="ru-RU" sz="1600" dirty="0"/>
              <a:t>      Массировать биологически активные зоны нужно подушечками большого, указательного или </a:t>
            </a:r>
            <a:r>
              <a:rPr lang="ru-RU" sz="1600" dirty="0" smtClean="0"/>
              <a:t>среднего пальца </a:t>
            </a:r>
            <a:r>
              <a:rPr lang="ru-RU" sz="1600" dirty="0"/>
              <a:t>горизонтально-вращательными движениями по часовой стрелке и против в течение 4-5 сек в каждую сторону. Массаж не должен быть грубым и резким, не должен оставлять синяков. Лучше начинать с легкого нажима, постепенно повышая интенсивность воздействия. </a:t>
            </a:r>
          </a:p>
          <a:p>
            <a:pPr marL="0" indent="0">
              <a:buNone/>
            </a:pPr>
            <a:r>
              <a:rPr lang="ru-RU" sz="1600" dirty="0"/>
              <a:t>Зону 3 (в области шеи) нужно массировать легкими движениями пальцев сверху вниз. Если массируемая зона очень болезненна, проводится легкий круговой массаж. Если кожа в области массируемой зоны изменена (нагноения, ссадины, кровоподтеки), то массаж отменяется.</a:t>
            </a:r>
          </a:p>
          <a:p>
            <a:pPr marL="0" indent="0">
              <a:buNone/>
            </a:pPr>
            <a:r>
              <a:rPr lang="ru-RU" sz="1600" dirty="0"/>
              <a:t>Руки перед массажем должны быть </a:t>
            </a:r>
            <a:r>
              <a:rPr lang="ru-RU" sz="1600" dirty="0" smtClean="0"/>
              <a:t>чисто </a:t>
            </a:r>
            <a:r>
              <a:rPr lang="ru-RU" sz="1600" dirty="0"/>
              <a:t>вымытыми. Теплыми, с хорошо остриженными ногтями. Не следует проводить массаж сразу после приема пищи. С профилактической целью массаж рекомендуется проводить 2-3 раза в день, а также после контакта с больным острой респираторной инфекцией.</a:t>
            </a:r>
          </a:p>
          <a:p>
            <a:pPr marL="0" indent="0">
              <a:buNone/>
            </a:pPr>
            <a:r>
              <a:rPr lang="ru-RU" sz="1600" dirty="0"/>
              <a:t>Как профилактическое средство массаж биологически активных зон можно проводить длительно, особенно осенью и зимой. Необходимо помнить, что высокую сопротивляемость организма поддерживает только регулярный массаж.</a:t>
            </a:r>
          </a:p>
          <a:p>
            <a:pPr marL="0" indent="0">
              <a:buNone/>
            </a:pPr>
            <a:r>
              <a:rPr lang="ru-RU" sz="1600" dirty="0"/>
              <a:t> </a:t>
            </a:r>
          </a:p>
        </p:txBody>
      </p:sp>
    </p:spTree>
    <p:extLst>
      <p:ext uri="{BB962C8B-B14F-4D97-AF65-F5344CB8AC3E}">
        <p14:creationId xmlns:p14="http://schemas.microsoft.com/office/powerpoint/2010/main" val="1109506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Закаливание воздухом</a:t>
            </a:r>
            <a:endParaRPr lang="en-US" sz="3200" dirty="0">
              <a:solidFill>
                <a:srgbClr val="FF0000"/>
              </a:solidFill>
            </a:endParaRPr>
          </a:p>
        </p:txBody>
      </p:sp>
      <p:sp>
        <p:nvSpPr>
          <p:cNvPr id="6" name="Объект 5"/>
          <p:cNvSpPr>
            <a:spLocks noGrp="1"/>
          </p:cNvSpPr>
          <p:nvPr>
            <p:ph idx="1"/>
          </p:nvPr>
        </p:nvSpPr>
        <p:spPr>
          <a:xfrm>
            <a:off x="250825" y="1556792"/>
            <a:ext cx="6481415" cy="4824958"/>
          </a:xfrm>
        </p:spPr>
        <p:txBody>
          <a:bodyPr/>
          <a:lstStyle/>
          <a:p>
            <a:pPr marL="0" indent="0">
              <a:buNone/>
            </a:pPr>
            <a:r>
              <a:rPr lang="ru-RU" sz="1600" dirty="0"/>
              <a:t>  Проветривание </a:t>
            </a:r>
            <a:r>
              <a:rPr lang="ru-RU" sz="1600" dirty="0" smtClean="0"/>
              <a:t>помещений:</a:t>
            </a:r>
            <a:endParaRPr lang="ru-RU" sz="1600" dirty="0"/>
          </a:p>
          <a:p>
            <a:pPr marL="0" indent="0">
              <a:buNone/>
            </a:pPr>
            <a:r>
              <a:rPr lang="ru-RU" sz="1600" dirty="0"/>
              <a:t>Для детей дошкольного возраста необходимо создать оптимальный воздушный режим. В помещении – это основное условие эффективности закаливания. Температура воздуха в помещении:</a:t>
            </a:r>
          </a:p>
          <a:p>
            <a:pPr marL="0" indent="0">
              <a:buNone/>
            </a:pPr>
            <a:r>
              <a:rPr lang="ru-RU" sz="1600" dirty="0"/>
              <a:t>·          С 1 до 3 лет - +20оС</a:t>
            </a:r>
          </a:p>
          <a:p>
            <a:pPr marL="0" indent="0">
              <a:buNone/>
            </a:pPr>
            <a:r>
              <a:rPr lang="ru-RU" sz="1600" dirty="0"/>
              <a:t>·          С 3 до 7 лет - + </a:t>
            </a:r>
            <a:r>
              <a:rPr lang="ru-RU" sz="1600" dirty="0" smtClean="0"/>
              <a:t>18оС</a:t>
            </a:r>
            <a:r>
              <a:rPr lang="ru-RU" sz="1600" dirty="0"/>
              <a:t>, +20оС</a:t>
            </a:r>
          </a:p>
          <a:p>
            <a:pPr marL="0" indent="0">
              <a:buNone/>
            </a:pPr>
            <a:r>
              <a:rPr lang="ru-RU" sz="1600" dirty="0"/>
              <a:t>Проветривать помещение необходимо 4-5 раз вдень по 10-15 минут через фрамуги: перед утренней гимнастикой, перед физкультурным и музыкальным занятием, перед сном. На это время детей нужно выводить в соседнее помещение. Во время прогулок проводится сквозное проветривание, которое заканчивается за 30-45 мин до прихода детей (в холодный период года).</a:t>
            </a:r>
          </a:p>
          <a:p>
            <a:pPr marL="0" indent="0">
              <a:buNone/>
            </a:pPr>
            <a:r>
              <a:rPr lang="ru-RU" sz="1600" dirty="0"/>
              <a:t>Термометр в групповой, спальной и умывальной комнатах должен располагаться на уровне роста детей.</a:t>
            </a:r>
          </a:p>
          <a:p>
            <a:pPr marL="0" indent="0">
              <a:buNone/>
            </a:pPr>
            <a:r>
              <a:rPr lang="ru-RU" sz="1600" dirty="0"/>
              <a: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700338"/>
            <a:ext cx="2448271" cy="23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71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8641655" cy="3744416"/>
          </a:xfrm>
        </p:spPr>
        <p:txBody>
          <a:bodyPr/>
          <a:lstStyle/>
          <a:p>
            <a:pPr marL="0" indent="0">
              <a:buNone/>
            </a:pPr>
            <a:r>
              <a:rPr lang="ru-RU" sz="1600" dirty="0" smtClean="0"/>
              <a:t> </a:t>
            </a:r>
            <a:endParaRPr lang="ru-RU" sz="1600" dirty="0"/>
          </a:p>
        </p:txBody>
      </p:sp>
      <p:sp>
        <p:nvSpPr>
          <p:cNvPr id="3" name="Прямоугольник 2"/>
          <p:cNvSpPr/>
          <p:nvPr/>
        </p:nvSpPr>
        <p:spPr>
          <a:xfrm>
            <a:off x="179512" y="2274838"/>
            <a:ext cx="8712968" cy="1200329"/>
          </a:xfrm>
          <a:prstGeom prst="rect">
            <a:avLst/>
          </a:prstGeom>
        </p:spPr>
        <p:txBody>
          <a:bodyPr wrap="square">
            <a:spAutoFit/>
          </a:bodyPr>
          <a:lstStyle/>
          <a:p>
            <a:r>
              <a:rPr lang="ru-RU" dirty="0"/>
              <a:t>Прогулки – способ закаливания воздухом</a:t>
            </a:r>
          </a:p>
          <a:p>
            <a:r>
              <a:rPr lang="ru-RU" dirty="0"/>
              <a:t>Дети в детском саду гуляют 2 раза в день. День, проведенный без прогулок, потерян для его здоровья (Г.Н. Сперанский).</a:t>
            </a:r>
          </a:p>
          <a:p>
            <a:r>
              <a:rPr lang="ru-RU" dirty="0"/>
              <a:t>Температурный режим проведения прогулок в зимнее время</a:t>
            </a:r>
          </a:p>
        </p:txBody>
      </p:sp>
      <p:graphicFrame>
        <p:nvGraphicFramePr>
          <p:cNvPr id="4" name="Таблица 3"/>
          <p:cNvGraphicFramePr>
            <a:graphicFrameLocks noGrp="1"/>
          </p:cNvGraphicFramePr>
          <p:nvPr>
            <p:extLst>
              <p:ext uri="{D42A27DB-BD31-4B8C-83A1-F6EECF244321}">
                <p14:modId xmlns:p14="http://schemas.microsoft.com/office/powerpoint/2010/main" val="3072394423"/>
              </p:ext>
            </p:extLst>
          </p:nvPr>
        </p:nvGraphicFramePr>
        <p:xfrm>
          <a:off x="179510" y="3792853"/>
          <a:ext cx="8784980" cy="1292332"/>
        </p:xfrm>
        <a:graphic>
          <a:graphicData uri="http://schemas.openxmlformats.org/drawingml/2006/table">
            <a:tbl>
              <a:tblPr/>
              <a:tblGrid>
                <a:gridCol w="1963487"/>
                <a:gridCol w="1363605"/>
                <a:gridCol w="1364472"/>
                <a:gridCol w="1364472"/>
                <a:gridCol w="1364472"/>
                <a:gridCol w="1364472"/>
              </a:tblGrid>
              <a:tr h="646166">
                <a:tc>
                  <a:txBody>
                    <a:bodyPr/>
                    <a:lstStyle/>
                    <a:p>
                      <a:pPr algn="just"/>
                      <a:r>
                        <a:rPr lang="ru-RU" sz="1200" dirty="0">
                          <a:effectLst/>
                          <a:latin typeface="Verdana"/>
                        </a:rPr>
                        <a:t>Возрастная</a:t>
                      </a:r>
                      <a:endParaRPr lang="ru-RU" sz="1200" dirty="0">
                        <a:effectLst/>
                      </a:endParaRPr>
                    </a:p>
                    <a:p>
                      <a:pPr algn="just"/>
                      <a:r>
                        <a:rPr lang="ru-RU" sz="1200" dirty="0">
                          <a:effectLst/>
                          <a:latin typeface="Verdana"/>
                        </a:rPr>
                        <a:t>группа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a:effectLst/>
                          <a:latin typeface="Verdana"/>
                        </a:rPr>
                        <a:t>1 младшая группа</a:t>
                      </a:r>
                      <a:endParaRPr lang="ru-RU"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a:effectLst/>
                          <a:latin typeface="Verdana"/>
                        </a:rPr>
                        <a:t>2 младшая группа</a:t>
                      </a:r>
                      <a:endParaRPr lang="ru-RU"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a:effectLst/>
                          <a:latin typeface="Verdana"/>
                        </a:rPr>
                        <a:t>Средняя группа</a:t>
                      </a:r>
                      <a:endParaRPr lang="ru-RU"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a:effectLst/>
                          <a:latin typeface="Verdana"/>
                        </a:rPr>
                        <a:t>Старшая группа</a:t>
                      </a:r>
                      <a:endParaRPr lang="ru-RU"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a:effectLst/>
                          <a:latin typeface="Verdana"/>
                        </a:rPr>
                        <a:t>Подготовительная группа</a:t>
                      </a:r>
                      <a:endParaRPr lang="ru-RU"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166">
                <a:tc>
                  <a:txBody>
                    <a:bodyPr/>
                    <a:lstStyle/>
                    <a:p>
                      <a:pPr algn="just"/>
                      <a:r>
                        <a:rPr lang="ru-RU" sz="1200" dirty="0">
                          <a:effectLst/>
                          <a:latin typeface="Verdana"/>
                        </a:rPr>
                        <a:t>Температура воздуха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dirty="0">
                          <a:effectLst/>
                          <a:latin typeface="Verdana"/>
                        </a:rPr>
                        <a:t>-15</a:t>
                      </a:r>
                      <a:r>
                        <a:rPr lang="ru-RU" sz="1200" baseline="30000" dirty="0">
                          <a:effectLst/>
                          <a:latin typeface="Verdana"/>
                        </a:rPr>
                        <a:t>о</a:t>
                      </a:r>
                      <a:r>
                        <a:rPr lang="ru-RU" sz="1200" dirty="0">
                          <a:effectLst/>
                          <a:latin typeface="Verdana"/>
                        </a:rPr>
                        <a:t>С</a:t>
                      </a:r>
                      <a:endParaRPr lang="ru-RU" sz="1200" dirty="0">
                        <a:effectLst/>
                      </a:endParaRPr>
                    </a:p>
                    <a:p>
                      <a:pPr algn="just"/>
                      <a:r>
                        <a:rPr lang="ru-RU" sz="1200" dirty="0">
                          <a:effectLst/>
                          <a:latin typeface="Verdana"/>
                        </a:rPr>
                        <a:t>без ветра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dirty="0">
                          <a:effectLst/>
                          <a:latin typeface="Verdana"/>
                        </a:rPr>
                        <a:t>-15</a:t>
                      </a:r>
                      <a:r>
                        <a:rPr lang="ru-RU" sz="1200" baseline="30000" dirty="0">
                          <a:effectLst/>
                          <a:latin typeface="Verdana"/>
                        </a:rPr>
                        <a:t>о</a:t>
                      </a:r>
                      <a:r>
                        <a:rPr lang="ru-RU" sz="1200" dirty="0">
                          <a:effectLst/>
                          <a:latin typeface="Verdana"/>
                        </a:rPr>
                        <a:t>С</a:t>
                      </a:r>
                      <a:endParaRPr lang="ru-RU" sz="1200" dirty="0">
                        <a:effectLst/>
                      </a:endParaRPr>
                    </a:p>
                    <a:p>
                      <a:pPr algn="just"/>
                      <a:r>
                        <a:rPr lang="ru-RU" sz="1200" dirty="0">
                          <a:effectLst/>
                          <a:latin typeface="Verdana"/>
                        </a:rPr>
                        <a:t>без ветра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dirty="0">
                          <a:effectLst/>
                          <a:latin typeface="Verdana"/>
                        </a:rPr>
                        <a:t>-25</a:t>
                      </a:r>
                      <a:r>
                        <a:rPr lang="ru-RU" sz="1200" baseline="30000" dirty="0">
                          <a:effectLst/>
                          <a:latin typeface="Verdana"/>
                        </a:rPr>
                        <a:t>о</a:t>
                      </a:r>
                      <a:r>
                        <a:rPr lang="ru-RU" sz="1200" dirty="0">
                          <a:effectLst/>
                          <a:latin typeface="Verdana"/>
                        </a:rPr>
                        <a:t>С</a:t>
                      </a:r>
                      <a:endParaRPr lang="ru-RU" sz="1200" dirty="0">
                        <a:effectLst/>
                      </a:endParaRPr>
                    </a:p>
                    <a:p>
                      <a:pPr algn="just"/>
                      <a:r>
                        <a:rPr lang="ru-RU" sz="1200" dirty="0">
                          <a:effectLst/>
                          <a:latin typeface="Verdana"/>
                        </a:rPr>
                        <a:t>без ветра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dirty="0">
                          <a:effectLst/>
                          <a:latin typeface="Verdana"/>
                        </a:rPr>
                        <a:t>-30</a:t>
                      </a:r>
                      <a:r>
                        <a:rPr lang="ru-RU" sz="1200" baseline="30000" dirty="0">
                          <a:effectLst/>
                          <a:latin typeface="Verdana"/>
                        </a:rPr>
                        <a:t>о</a:t>
                      </a:r>
                      <a:r>
                        <a:rPr lang="ru-RU" sz="1200" dirty="0">
                          <a:effectLst/>
                          <a:latin typeface="Verdana"/>
                        </a:rPr>
                        <a:t>С</a:t>
                      </a:r>
                      <a:endParaRPr lang="ru-RU" sz="1200" dirty="0">
                        <a:effectLst/>
                      </a:endParaRPr>
                    </a:p>
                    <a:p>
                      <a:pPr algn="just"/>
                      <a:r>
                        <a:rPr lang="ru-RU" sz="1200" dirty="0">
                          <a:effectLst/>
                          <a:latin typeface="Verdana"/>
                        </a:rPr>
                        <a:t>без ветра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200" dirty="0">
                          <a:effectLst/>
                          <a:latin typeface="Verdana"/>
                        </a:rPr>
                        <a:t>-35</a:t>
                      </a:r>
                      <a:r>
                        <a:rPr lang="ru-RU" sz="1200" baseline="30000" dirty="0">
                          <a:effectLst/>
                          <a:latin typeface="Verdana"/>
                        </a:rPr>
                        <a:t>о</a:t>
                      </a:r>
                      <a:r>
                        <a:rPr lang="ru-RU" sz="1200" dirty="0">
                          <a:effectLst/>
                          <a:latin typeface="Verdana"/>
                        </a:rPr>
                        <a:t>С</a:t>
                      </a:r>
                      <a:endParaRPr lang="ru-RU" sz="1200" dirty="0">
                        <a:effectLst/>
                      </a:endParaRPr>
                    </a:p>
                    <a:p>
                      <a:pPr algn="just"/>
                      <a:r>
                        <a:rPr lang="ru-RU" sz="1200" dirty="0">
                          <a:effectLst/>
                          <a:latin typeface="Verdana"/>
                        </a:rPr>
                        <a:t>без ветра</a:t>
                      </a:r>
                      <a:endParaRPr lang="ru-RU"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354138" y="3792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Verdana" pitchFamily="34" charset="0"/>
                <a:cs typeface="Arial" pitchFamily="34"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1475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8641655" cy="4824958"/>
          </a:xfrm>
        </p:spPr>
        <p:txBody>
          <a:bodyPr/>
          <a:lstStyle/>
          <a:p>
            <a:pPr marL="0" indent="0">
              <a:buNone/>
            </a:pPr>
            <a:r>
              <a:rPr lang="ru-RU" sz="1600" dirty="0" smtClean="0"/>
              <a:t> </a:t>
            </a:r>
            <a:endParaRPr lang="ru-RU" sz="1600" dirty="0"/>
          </a:p>
        </p:txBody>
      </p:sp>
      <p:sp>
        <p:nvSpPr>
          <p:cNvPr id="3" name="Прямоугольник 2"/>
          <p:cNvSpPr/>
          <p:nvPr/>
        </p:nvSpPr>
        <p:spPr>
          <a:xfrm>
            <a:off x="611560" y="2274838"/>
            <a:ext cx="8064896" cy="1200329"/>
          </a:xfrm>
          <a:prstGeom prst="rect">
            <a:avLst/>
          </a:prstGeom>
        </p:spPr>
        <p:txBody>
          <a:bodyPr wrap="square">
            <a:spAutoFit/>
          </a:bodyPr>
          <a:lstStyle/>
          <a:p>
            <a:r>
              <a:rPr lang="ru-RU" dirty="0"/>
              <a:t>Деятельность детей на прогулке в морозные </a:t>
            </a:r>
            <a:r>
              <a:rPr lang="ru-RU" dirty="0" smtClean="0"/>
              <a:t>дни </a:t>
            </a:r>
            <a:r>
              <a:rPr lang="ru-RU" dirty="0"/>
              <a:t>должна часто меняться: включать в себя пробежки, </a:t>
            </a:r>
            <a:r>
              <a:rPr lang="ru-RU" dirty="0" smtClean="0"/>
              <a:t>ползание по снежным валам, </a:t>
            </a:r>
            <a:r>
              <a:rPr lang="ru-RU" dirty="0"/>
              <a:t>ходьба по валам и спрыгивание в них. Катание по ледяным дорожкам. В течение 40-60 минут воспитатель должен активизировать движение детей. </a:t>
            </a:r>
          </a:p>
        </p:txBody>
      </p:sp>
      <p:pic>
        <p:nvPicPr>
          <p:cNvPr id="17410" name="Picture 2" descr="http://medialenta.ru/media/images/0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3475166"/>
            <a:ext cx="3744415" cy="3194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DSC03817.JPG"/>
          <p:cNvPicPr>
            <a:picLocks noChangeAspect="1" noChangeArrowheads="1"/>
          </p:cNvPicPr>
          <p:nvPr/>
        </p:nvPicPr>
        <p:blipFill>
          <a:blip r:embed="rId3" cstate="email"/>
          <a:srcRect/>
          <a:stretch>
            <a:fillRect/>
          </a:stretch>
        </p:blipFill>
        <p:spPr bwMode="auto">
          <a:xfrm>
            <a:off x="4644008" y="3475167"/>
            <a:ext cx="4104456" cy="3194191"/>
          </a:xfrm>
          <a:prstGeom prst="rect">
            <a:avLst/>
          </a:prstGeom>
          <a:noFill/>
        </p:spPr>
      </p:pic>
    </p:spTree>
    <p:extLst>
      <p:ext uri="{BB962C8B-B14F-4D97-AF65-F5344CB8AC3E}">
        <p14:creationId xmlns:p14="http://schemas.microsoft.com/office/powerpoint/2010/main" val="369151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Полоскание полости рта</a:t>
            </a:r>
            <a:endParaRPr lang="en-US" sz="3200" dirty="0">
              <a:solidFill>
                <a:srgbClr val="FF0000"/>
              </a:solidFill>
            </a:endParaRPr>
          </a:p>
        </p:txBody>
      </p:sp>
      <p:sp>
        <p:nvSpPr>
          <p:cNvPr id="6" name="Объект 5"/>
          <p:cNvSpPr>
            <a:spLocks noGrp="1"/>
          </p:cNvSpPr>
          <p:nvPr>
            <p:ph idx="1"/>
          </p:nvPr>
        </p:nvSpPr>
        <p:spPr>
          <a:xfrm>
            <a:off x="250825" y="1556792"/>
            <a:ext cx="8425631" cy="4824958"/>
          </a:xfrm>
        </p:spPr>
        <p:txBody>
          <a:bodyPr/>
          <a:lstStyle/>
          <a:p>
            <a:pPr marL="0" indent="0">
              <a:buNone/>
            </a:pPr>
            <a:r>
              <a:rPr lang="ru-RU" sz="1800" dirty="0"/>
              <a:t> Проводится кипяченой водой комнатной температуры после каждого приема пищи. Является превосходным средством, предупреждающим заболевания зубов и слизистых полости рта. Полоскание рта проводится с 3-4 лет.</a:t>
            </a:r>
          </a:p>
          <a:p>
            <a:pPr marL="0" indent="0">
              <a:buNone/>
            </a:pPr>
            <a:r>
              <a:rPr lang="ru-RU" sz="1800" dirty="0"/>
              <a:t>Детей 4-5 лет и старше можно приучать к полосканию горла. Ежедневное полоскание горла утром после сна и вечером перед сном чистой кипяченой водой комнатной температуры является весьма эффективным средством предупреждения ангин, разрастания миндалин и аденоидов.</a:t>
            </a:r>
          </a:p>
          <a:p>
            <a:pPr marL="0" indent="0">
              <a:buNone/>
            </a:pPr>
            <a:r>
              <a:rPr lang="ru-RU" sz="1800" dirty="0"/>
              <a:t>На каждое полоскание используют примерно 1/2 – 1/3 стакана воды, причем «бульканье» воды в горле должно продолжаться как можно дольше, для чего, перед тем, как взять в рот воду, делают глубокий вдох и, запрокинув голову, чтобы вода стекала в область глотки, производят очень медленный и продолжительный выдох через рот. Для контроля удобнее тянуть голосом «а-а-а-а-а!».</a:t>
            </a:r>
          </a:p>
          <a:p>
            <a:pPr marL="0" indent="0">
              <a:buNone/>
            </a:pPr>
            <a:r>
              <a:rPr lang="ru-RU" sz="1800" dirty="0"/>
              <a:t> </a:t>
            </a:r>
          </a:p>
        </p:txBody>
      </p:sp>
    </p:spTree>
    <p:extLst>
      <p:ext uri="{BB962C8B-B14F-4D97-AF65-F5344CB8AC3E}">
        <p14:creationId xmlns:p14="http://schemas.microsoft.com/office/powerpoint/2010/main" val="260147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Полоскание полости рта</a:t>
            </a:r>
            <a:endParaRPr lang="en-US" sz="3200" dirty="0">
              <a:solidFill>
                <a:srgbClr val="FF0000"/>
              </a:solidFill>
            </a:endParaRPr>
          </a:p>
        </p:txBody>
      </p:sp>
      <p:sp>
        <p:nvSpPr>
          <p:cNvPr id="6" name="Объект 5"/>
          <p:cNvSpPr>
            <a:spLocks noGrp="1"/>
          </p:cNvSpPr>
          <p:nvPr>
            <p:ph idx="1"/>
          </p:nvPr>
        </p:nvSpPr>
        <p:spPr>
          <a:xfrm>
            <a:off x="250825" y="1556792"/>
            <a:ext cx="8641655" cy="4824958"/>
          </a:xfrm>
        </p:spPr>
        <p:txBody>
          <a:bodyPr/>
          <a:lstStyle/>
          <a:p>
            <a:pPr marL="0" indent="0">
              <a:buNone/>
            </a:pPr>
            <a:r>
              <a:rPr lang="ru-RU" sz="1600" dirty="0" smtClean="0"/>
              <a:t> </a:t>
            </a:r>
            <a:endParaRPr lang="ru-RU" sz="1600" dirty="0"/>
          </a:p>
        </p:txBody>
      </p:sp>
      <p:pic>
        <p:nvPicPr>
          <p:cNvPr id="15362" name="Picture 2" descr="http://www.referat.geum.ru/next/images/534178-2fea49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0" y="1844823"/>
            <a:ext cx="4826000" cy="309604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cheberry.com/upload/Image/!Bod/zdorovye/02.01.2013polo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12380"/>
            <a:ext cx="4162425" cy="345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0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8641655" cy="4824958"/>
          </a:xfrm>
        </p:spPr>
        <p:txBody>
          <a:bodyPr/>
          <a:lstStyle/>
          <a:p>
            <a:pPr marL="0" indent="0">
              <a:buNone/>
            </a:pPr>
            <a:r>
              <a:rPr lang="ru-RU" sz="1600" dirty="0" smtClean="0"/>
              <a:t> </a:t>
            </a:r>
          </a:p>
          <a:p>
            <a:pPr marL="0" indent="0">
              <a:buNone/>
            </a:pPr>
            <a:endParaRPr lang="ru-RU" sz="1600" b="1" dirty="0">
              <a:solidFill>
                <a:srgbClr val="FF0000"/>
              </a:solidFill>
              <a:ea typeface="+mj-ea"/>
              <a:cs typeface="+mj-cs"/>
            </a:endParaRPr>
          </a:p>
          <a:p>
            <a:pPr marL="0" indent="0">
              <a:buNone/>
            </a:pPr>
            <a:endParaRPr lang="ru-RU" sz="1600" b="1" dirty="0" smtClean="0">
              <a:solidFill>
                <a:srgbClr val="FF0000"/>
              </a:solidFill>
              <a:ea typeface="+mj-ea"/>
              <a:cs typeface="+mj-cs"/>
            </a:endParaRPr>
          </a:p>
          <a:p>
            <a:pPr marL="0" indent="0">
              <a:buNone/>
            </a:pPr>
            <a:endParaRPr lang="ru-RU" sz="1600" b="1" dirty="0">
              <a:solidFill>
                <a:srgbClr val="FF0000"/>
              </a:solidFill>
              <a:ea typeface="+mj-ea"/>
              <a:cs typeface="+mj-cs"/>
            </a:endParaRPr>
          </a:p>
          <a:p>
            <a:pPr marL="0" indent="0">
              <a:buNone/>
            </a:pPr>
            <a:endParaRPr lang="ru-RU" sz="1600" b="1" dirty="0" smtClean="0">
              <a:solidFill>
                <a:srgbClr val="FF0000"/>
              </a:solidFill>
              <a:ea typeface="+mj-ea"/>
              <a:cs typeface="+mj-cs"/>
            </a:endParaRPr>
          </a:p>
          <a:p>
            <a:pPr marL="0" indent="0">
              <a:buNone/>
            </a:pPr>
            <a:endParaRPr lang="ru-RU" sz="1600" b="1" dirty="0">
              <a:solidFill>
                <a:srgbClr val="FF0000"/>
              </a:solidFill>
              <a:ea typeface="+mj-ea"/>
              <a:cs typeface="+mj-cs"/>
            </a:endParaRPr>
          </a:p>
          <a:p>
            <a:pPr marL="0" indent="0" algn="ctr">
              <a:buNone/>
            </a:pPr>
            <a:r>
              <a:rPr lang="ru-RU" sz="4800" b="1" dirty="0" smtClean="0">
                <a:solidFill>
                  <a:srgbClr val="FF0000"/>
                </a:solidFill>
                <a:ea typeface="+mj-ea"/>
                <a:cs typeface="+mj-cs"/>
              </a:rPr>
              <a:t>СПАСИБО </a:t>
            </a:r>
            <a:r>
              <a:rPr lang="ru-RU" sz="4800" b="1" dirty="0">
                <a:solidFill>
                  <a:srgbClr val="FF0000"/>
                </a:solidFill>
                <a:ea typeface="+mj-ea"/>
                <a:cs typeface="+mj-cs"/>
              </a:rPr>
              <a:t>за ВНИМАНИЕ</a:t>
            </a:r>
            <a:endParaRPr lang="ru-RU" sz="4800" dirty="0"/>
          </a:p>
        </p:txBody>
      </p:sp>
    </p:spTree>
    <p:extLst>
      <p:ext uri="{BB962C8B-B14F-4D97-AF65-F5344CB8AC3E}">
        <p14:creationId xmlns:p14="http://schemas.microsoft.com/office/powerpoint/2010/main" val="276992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rgbClr val="FF0000"/>
                </a:solidFill>
              </a:rPr>
              <a:t>"Рижский" метод закаливания</a:t>
            </a:r>
            <a:endParaRPr lang="en-US" dirty="0">
              <a:solidFill>
                <a:srgbClr val="FF0000"/>
              </a:solidFill>
            </a:endParaRPr>
          </a:p>
        </p:txBody>
      </p:sp>
      <p:sp>
        <p:nvSpPr>
          <p:cNvPr id="3" name="Content Placeholder 2"/>
          <p:cNvSpPr>
            <a:spLocks noGrp="1"/>
          </p:cNvSpPr>
          <p:nvPr>
            <p:ph idx="1"/>
          </p:nvPr>
        </p:nvSpPr>
        <p:spPr>
          <a:xfrm>
            <a:off x="250825" y="1340768"/>
            <a:ext cx="8642350" cy="5040982"/>
          </a:xfrm>
        </p:spPr>
        <p:txBody>
          <a:bodyPr/>
          <a:lstStyle/>
          <a:p>
            <a:pPr marL="0" indent="0">
              <a:buNone/>
            </a:pPr>
            <a:r>
              <a:rPr lang="ru-RU" sz="2200" dirty="0" smtClean="0"/>
              <a:t>   Название </a:t>
            </a:r>
            <a:r>
              <a:rPr lang="ru-RU" sz="2200" dirty="0"/>
              <a:t>метода пришло из Прибалтики, где было замечено, что дети бегающие босиком по прохладной воде и песку Рижского взморья практически не болеют простудными заболеваниями. Метод давно и широко применяется в дошкольных учреждениях</a:t>
            </a:r>
            <a:r>
              <a:rPr lang="ru-RU" sz="2200" dirty="0" smtClean="0"/>
              <a:t>, имеет </a:t>
            </a:r>
            <a:r>
              <a:rPr lang="ru-RU" sz="2200" dirty="0"/>
              <a:t>несколько вариантов. </a:t>
            </a:r>
            <a:endParaRPr lang="ru-RU" sz="2200" dirty="0" smtClean="0"/>
          </a:p>
          <a:p>
            <a:pPr marL="0" indent="0">
              <a:buNone/>
            </a:pPr>
            <a:r>
              <a:rPr lang="ru-RU" sz="2200" dirty="0" smtClean="0"/>
              <a:t>В ДОУ начинает применятся </a:t>
            </a:r>
            <a:r>
              <a:rPr lang="ru-RU" sz="2200" dirty="0"/>
              <a:t>в младших группах для детей от 1,5 до  4 лет.</a:t>
            </a:r>
          </a:p>
          <a:p>
            <a:pPr marL="0" indent="0">
              <a:buNone/>
            </a:pPr>
            <a:r>
              <a:rPr lang="ru-RU" sz="2200" dirty="0"/>
              <a:t>   Для данного метода закаливания используется три дорожки из грубого полотна (мешковина, дерюга и пр.) шириной 0,4 м и длиной 1,5 м. Одна из них смачивается в 10% растворе поваренной соли (1 кг соли на ведро воды) комнатной t. Другая  в чистой воде такой же t. Третья дорожка остается сухой. Дорожки выстилаются на полу в следующей последовательности: "соленая" дорожка, дорожка, смоченная обычной водой и сухая.</a:t>
            </a:r>
            <a:endParaRPr lang="en-US" sz="2200" dirty="0"/>
          </a:p>
        </p:txBody>
      </p:sp>
    </p:spTree>
    <p:extLst>
      <p:ext uri="{BB962C8B-B14F-4D97-AF65-F5344CB8AC3E}">
        <p14:creationId xmlns:p14="http://schemas.microsoft.com/office/powerpoint/2010/main" val="266281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idx="1"/>
          </p:nvPr>
        </p:nvSpPr>
        <p:spPr>
          <a:xfrm>
            <a:off x="250825" y="2204864"/>
            <a:ext cx="8642350" cy="4176886"/>
          </a:xfrm>
        </p:spPr>
        <p:txBody>
          <a:bodyPr/>
          <a:lstStyle/>
          <a:p>
            <a:pPr marL="0" indent="0">
              <a:buNone/>
            </a:pPr>
            <a:r>
              <a:rPr lang="ru-RU" sz="2200" dirty="0"/>
              <a:t> Дети шаркающим шагом проходят по очереди по всем дорожкам. Прохождение можно повторить 2-3 раза и совместить его с хождением по ребристой доске или по "Дорожке Здоровья". </a:t>
            </a:r>
          </a:p>
          <a:p>
            <a:pPr marL="0" indent="0">
              <a:buNone/>
            </a:pPr>
            <a:r>
              <a:rPr lang="ru-RU" sz="2200" dirty="0"/>
              <a:t>   "Дорожка Здоровья" представляет собой </a:t>
            </a:r>
            <a:r>
              <a:rPr lang="ru-RU" sz="2200" dirty="0" smtClean="0"/>
              <a:t>полосу </a:t>
            </a:r>
            <a:r>
              <a:rPr lang="ru-RU" sz="2200" dirty="0"/>
              <a:t>из легкостирающейся ткани с нашитыми на нее мелкими предметами: пуговицы,  бусинки, плетенные веревочки, шнуры и другие объемные предметы, безопасные для ребенка. Можно использовать </a:t>
            </a:r>
            <a:r>
              <a:rPr lang="ru-RU" sz="2200" dirty="0" smtClean="0"/>
              <a:t>коврики </a:t>
            </a:r>
            <a:r>
              <a:rPr lang="ru-RU" sz="2200" dirty="0"/>
              <a:t>для ванной типа "травка". Подобные дорожки используют для профилактики плоскостопия и являются активными раздражителями рецепторов, находящихся на стопе ребенка.</a:t>
            </a:r>
            <a:endParaRPr lang="en-US" sz="2200" dirty="0"/>
          </a:p>
        </p:txBody>
      </p:sp>
    </p:spTree>
    <p:extLst>
      <p:ext uri="{BB962C8B-B14F-4D97-AF65-F5344CB8AC3E}">
        <p14:creationId xmlns:p14="http://schemas.microsoft.com/office/powerpoint/2010/main" val="247698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1556792"/>
            <a:ext cx="4824536" cy="358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DSC04749.JPG"/>
          <p:cNvPicPr>
            <a:picLocks noChangeAspect="1" noChangeArrowheads="1"/>
          </p:cNvPicPr>
          <p:nvPr/>
        </p:nvPicPr>
        <p:blipFill>
          <a:blip r:embed="rId3" cstate="email"/>
          <a:srcRect/>
          <a:stretch>
            <a:fillRect/>
          </a:stretch>
        </p:blipFill>
        <p:spPr bwMode="auto">
          <a:xfrm>
            <a:off x="5004048" y="3212976"/>
            <a:ext cx="4032448" cy="3096344"/>
          </a:xfrm>
          <a:prstGeom prst="rect">
            <a:avLst/>
          </a:prstGeom>
          <a:ln>
            <a:noFill/>
          </a:ln>
          <a:effectLst>
            <a:softEdge rad="112500"/>
          </a:effectLst>
        </p:spPr>
      </p:pic>
    </p:spTree>
    <p:extLst>
      <p:ext uri="{BB962C8B-B14F-4D97-AF65-F5344CB8AC3E}">
        <p14:creationId xmlns:p14="http://schemas.microsoft.com/office/powerpoint/2010/main" val="2428094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FF0000"/>
                </a:solidFill>
              </a:rPr>
              <a:t>Обширное умывание</a:t>
            </a:r>
            <a:endParaRPr lang="en-US" dirty="0">
              <a:solidFill>
                <a:srgbClr val="FF0000"/>
              </a:solidFill>
            </a:endParaRPr>
          </a:p>
        </p:txBody>
      </p:sp>
      <p:sp>
        <p:nvSpPr>
          <p:cNvPr id="6" name="Объект 5"/>
          <p:cNvSpPr>
            <a:spLocks noGrp="1"/>
          </p:cNvSpPr>
          <p:nvPr>
            <p:ph idx="1"/>
          </p:nvPr>
        </p:nvSpPr>
        <p:spPr/>
        <p:txBody>
          <a:bodyPr/>
          <a:lstStyle/>
          <a:p>
            <a:pPr marL="0" indent="0">
              <a:buNone/>
            </a:pPr>
            <a:r>
              <a:rPr lang="ru-RU" sz="1400" dirty="0"/>
              <a:t>Настоящий метод используется </a:t>
            </a:r>
            <a:r>
              <a:rPr lang="ru-RU" sz="1400" dirty="0" smtClean="0"/>
              <a:t> </a:t>
            </a:r>
            <a:r>
              <a:rPr lang="ru-RU" sz="1400" dirty="0"/>
              <a:t>в группах для детей в возрасте от 4 до 7 лет.  </a:t>
            </a:r>
          </a:p>
          <a:p>
            <a:pPr marL="0" indent="0">
              <a:buNone/>
            </a:pPr>
            <a:r>
              <a:rPr lang="ru-RU" sz="1400" dirty="0"/>
              <a:t>   Обтирание производится смоченной в воде рукавичкой, ткань которой должна удовлетворять следующим условиям: хорошо впитывать воду, не быть слишком мягкой. Желательно, чтобы рукавички были хорошо смочены, но вода не должна с них капать. </a:t>
            </a:r>
          </a:p>
          <a:p>
            <a:pPr marL="0" indent="0">
              <a:buNone/>
            </a:pPr>
            <a:r>
              <a:rPr lang="ru-RU" sz="1400" dirty="0"/>
              <a:t>   После обтирания тело растирают сухим полотенцем. Обтирание сопровождается легкими массирующими движениями, а массаж всегда делают от периферии к центру, в следующей последовательности: </a:t>
            </a:r>
          </a:p>
          <a:p>
            <a:r>
              <a:rPr lang="ru-RU" sz="1400" dirty="0"/>
              <a:t>на счет "1" -  растираем грудь круговыми движениями по часовой стрелке;</a:t>
            </a:r>
          </a:p>
          <a:p>
            <a:r>
              <a:rPr lang="ru-RU" sz="1400" dirty="0"/>
              <a:t>на счет "2" - кисти рук обтираем до плеча снизу вверх;</a:t>
            </a:r>
          </a:p>
          <a:p>
            <a:r>
              <a:rPr lang="ru-RU" sz="1400" dirty="0"/>
              <a:t>на счет "3" - растираем ноги в направлении от стопы до колена;</a:t>
            </a:r>
          </a:p>
          <a:p>
            <a:r>
              <a:rPr lang="ru-RU" sz="1400" dirty="0"/>
              <a:t>на счет "4" - одновременно обеими руками обтираем шею в направлении от затылка к подбородку;</a:t>
            </a:r>
          </a:p>
          <a:p>
            <a:r>
              <a:rPr lang="ru-RU" sz="1400" dirty="0"/>
              <a:t>на счет "5" - обтираем лицо и уши. </a:t>
            </a:r>
          </a:p>
          <a:p>
            <a:r>
              <a:rPr lang="ru-RU" sz="1400" dirty="0"/>
              <a:t>   По окончании влажного обтирания  тело ребенка растирается сухим полотенцем до легкого покраснения.</a:t>
            </a:r>
          </a:p>
          <a:p>
            <a:r>
              <a:rPr lang="ru-RU" sz="1400" dirty="0"/>
              <a:t>   В начале обучения данной закаливающей процедуре детям помогают взрослые(воспитатель, </a:t>
            </a:r>
            <a:r>
              <a:rPr lang="ru-RU" sz="1400" dirty="0" smtClean="0"/>
              <a:t>младший воспитатель, </a:t>
            </a:r>
            <a:r>
              <a:rPr lang="ru-RU" sz="1400" dirty="0"/>
              <a:t>медсестра). Далее все этапы дети выполняют самостоятельно.</a:t>
            </a:r>
          </a:p>
        </p:txBody>
      </p:sp>
    </p:spTree>
    <p:extLst>
      <p:ext uri="{BB962C8B-B14F-4D97-AF65-F5344CB8AC3E}">
        <p14:creationId xmlns:p14="http://schemas.microsoft.com/office/powerpoint/2010/main" val="417144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FF0000"/>
                </a:solidFill>
              </a:rPr>
              <a:t>Обширное умывание</a:t>
            </a:r>
            <a:endParaRPr lang="en-US"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2268699"/>
            <a:ext cx="3960439" cy="35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mdou35kanda.ucoz.ru/_ph/1/737484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0324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92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rgbClr val="FF0000"/>
                </a:solidFill>
              </a:rPr>
              <a:t>Хождение босиком</a:t>
            </a:r>
            <a:endParaRPr lang="en-US" dirty="0">
              <a:solidFill>
                <a:srgbClr val="FF0000"/>
              </a:solidFill>
            </a:endParaRPr>
          </a:p>
        </p:txBody>
      </p:sp>
      <p:sp>
        <p:nvSpPr>
          <p:cNvPr id="6" name="Объект 5"/>
          <p:cNvSpPr>
            <a:spLocks noGrp="1"/>
          </p:cNvSpPr>
          <p:nvPr>
            <p:ph idx="1"/>
          </p:nvPr>
        </p:nvSpPr>
        <p:spPr/>
        <p:txBody>
          <a:bodyPr/>
          <a:lstStyle/>
          <a:p>
            <a:pPr marL="0" indent="0">
              <a:buNone/>
            </a:pPr>
            <a:r>
              <a:rPr lang="ru-RU" sz="1600" dirty="0" smtClean="0"/>
              <a:t>Технически </a:t>
            </a:r>
            <a:r>
              <a:rPr lang="ru-RU" sz="1600" dirty="0"/>
              <a:t>самый простой нетрадиционный метод закаливания, одновременно является хорошим средством укрепления свода стопы и связок. Начинаем хождение босиком при t </a:t>
            </a:r>
            <a:r>
              <a:rPr lang="ru-RU" sz="1600" dirty="0" smtClean="0"/>
              <a:t>земли </a:t>
            </a:r>
            <a:r>
              <a:rPr lang="ru-RU" sz="1600" dirty="0"/>
              <a:t>или пола не ниже +18. Вначале это осуществляется в носках в течении 4-5 дней, затем полностью босиком по 3-4 минуты. Время процедуры увеличиваем ежедневно на 1 минуту и доводим до 20-25 минут. Процедура очень физиологична и хорошо переносится детьми любого возраста. Поэтому </a:t>
            </a:r>
            <a:r>
              <a:rPr lang="ru-RU" sz="1600" dirty="0" smtClean="0"/>
              <a:t>проводится с </a:t>
            </a:r>
            <a:r>
              <a:rPr lang="ru-RU" sz="1600" dirty="0"/>
              <a:t>раннего возраста.</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573015"/>
            <a:ext cx="3816424" cy="30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shkoladetei.ru/uploads/posts/2013-08/137692072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73014"/>
            <a:ext cx="4104455" cy="30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18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FF0000"/>
                </a:solidFill>
              </a:rPr>
              <a:t>Контрастные воздушные ванны в сочетании с "Рижским" методом</a:t>
            </a:r>
            <a:endParaRPr lang="en-US" sz="3200" dirty="0">
              <a:solidFill>
                <a:srgbClr val="FF0000"/>
              </a:solidFill>
            </a:endParaRPr>
          </a:p>
        </p:txBody>
      </p:sp>
      <p:sp>
        <p:nvSpPr>
          <p:cNvPr id="6" name="Объект 5"/>
          <p:cNvSpPr>
            <a:spLocks noGrp="1"/>
          </p:cNvSpPr>
          <p:nvPr>
            <p:ph idx="1"/>
          </p:nvPr>
        </p:nvSpPr>
        <p:spPr>
          <a:xfrm>
            <a:off x="250825" y="1556792"/>
            <a:ext cx="8642350" cy="4824958"/>
          </a:xfrm>
        </p:spPr>
        <p:txBody>
          <a:bodyPr/>
          <a:lstStyle/>
          <a:p>
            <a:pPr marL="0" indent="0">
              <a:buNone/>
            </a:pPr>
            <a:r>
              <a:rPr lang="ru-RU" sz="1600" dirty="0"/>
              <a:t>Процедура проходит после дневного сна: начинается в 15.00, длиться 12 - 13 минут и имеет характер перебежек из "холодной" комнаты в "теплую" с обязательным музыкальным сопровождением. Данная методика заключается в следующих процедурах. Во время сна детей в спальном помещении открываются окна  и температура воздуха доводится до +13 +16 градусов. После пробуждения дети просыпаются и  выполняют физические упражнения. Затем следует пробежка в групповую  комнату, где температура воздуха достигает +21 +24 градуса.</a:t>
            </a:r>
          </a:p>
          <a:p>
            <a:pPr marL="0" indent="0">
              <a:buNone/>
            </a:pPr>
            <a:r>
              <a:rPr lang="ru-RU" sz="1600" dirty="0"/>
              <a:t>     Деятельность детей в "теплой" комнате заключается в следующем:</a:t>
            </a:r>
          </a:p>
          <a:p>
            <a:pPr marL="0" indent="0">
              <a:buNone/>
            </a:pPr>
            <a:r>
              <a:rPr lang="ru-RU" sz="1600" dirty="0"/>
              <a:t>-  ходьба по коврику, смоченному в солевом растворе;</a:t>
            </a:r>
          </a:p>
          <a:p>
            <a:pPr marL="0" indent="0">
              <a:buNone/>
            </a:pPr>
            <a:r>
              <a:rPr lang="ru-RU" sz="1600" dirty="0"/>
              <a:t>-  ходьба по дорожке, смоченной в чистой воде;</a:t>
            </a:r>
          </a:p>
          <a:p>
            <a:pPr marL="0" indent="0">
              <a:buNone/>
            </a:pPr>
            <a:r>
              <a:rPr lang="ru-RU" sz="1600" dirty="0"/>
              <a:t>-  ходьба по сухому коврику;</a:t>
            </a:r>
          </a:p>
          <a:p>
            <a:pPr marL="0" indent="0">
              <a:buNone/>
            </a:pPr>
            <a:r>
              <a:rPr lang="ru-RU" sz="1600" dirty="0"/>
              <a:t>-  ходьба по "Дорожке Здоровья".</a:t>
            </a:r>
          </a:p>
          <a:p>
            <a:pPr marL="0" indent="0">
              <a:buNone/>
            </a:pPr>
            <a:r>
              <a:rPr lang="ru-RU" sz="1600" dirty="0"/>
              <a:t>    Темп прохождения по дорожкам обычный, а с течением времени темп можно постепенно наращивать.</a:t>
            </a:r>
          </a:p>
          <a:p>
            <a:pPr marL="0" indent="0">
              <a:buNone/>
            </a:pPr>
            <a:r>
              <a:rPr lang="ru-RU" sz="1600" dirty="0"/>
              <a:t>    Затем дети перемещаются в "холодную" комнату, где под руководством педагога выполняют физические упражнения, танцевальные элементы, играют в подвижные игры</a:t>
            </a:r>
          </a:p>
        </p:txBody>
      </p:sp>
    </p:spTree>
    <p:extLst>
      <p:ext uri="{BB962C8B-B14F-4D97-AF65-F5344CB8AC3E}">
        <p14:creationId xmlns:p14="http://schemas.microsoft.com/office/powerpoint/2010/main" val="1873835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6" name="Объект 5"/>
          <p:cNvSpPr>
            <a:spLocks noGrp="1"/>
          </p:cNvSpPr>
          <p:nvPr>
            <p:ph idx="1"/>
          </p:nvPr>
        </p:nvSpPr>
        <p:spPr>
          <a:xfrm>
            <a:off x="250825" y="1556792"/>
            <a:ext cx="6193383" cy="4824958"/>
          </a:xfrm>
        </p:spPr>
        <p:txBody>
          <a:bodyPr/>
          <a:lstStyle/>
          <a:p>
            <a:pPr marL="0" indent="0">
              <a:buNone/>
            </a:pPr>
            <a:r>
              <a:rPr lang="ru-RU" sz="1600" dirty="0"/>
              <a:t>В теплом помещении следует придерживаться умеренного темпа в выполнении упражнений, чтобы предупредить перегревание детей. </a:t>
            </a:r>
          </a:p>
          <a:p>
            <a:pPr marL="0" indent="0">
              <a:buNone/>
            </a:pPr>
            <a:r>
              <a:rPr lang="ru-RU" sz="1600" dirty="0"/>
              <a:t>    Количество перемещений из одной комнаты в другую должно быть не менее 6 раз с пребыванием в каждой по 1 - 1.5 минуты. Вся процедура заканчивается перебежкой из "теплой " комнаты в "холодную", где под руководством педагога проводятся дыхательные упражнения. </a:t>
            </a:r>
          </a:p>
          <a:p>
            <a:pPr marL="0" indent="0">
              <a:buNone/>
            </a:pPr>
            <a:r>
              <a:rPr lang="ru-RU" sz="1600" dirty="0"/>
              <a:t>    Дети, переболевшие ОРЗ, закаливание проводят в течение одной недели в половинном объеме указанного времени. Солевой коврик этим детям временно противопоказан на 1 неделю.</a:t>
            </a:r>
          </a:p>
          <a:p>
            <a:pPr marL="0" indent="0">
              <a:buNone/>
            </a:pPr>
            <a:r>
              <a:rPr lang="ru-RU" sz="1600" dirty="0"/>
              <a:t>   При сочетание воздушного контрастного закаливания  с "Рижским" методом и "Дорожкой Здоровья" помимо эффекта закаливания, осуществляется массаж и контрастное солевое закаливание стоп, профилактика плоскостопия и нарушения осанки. В целом данная методика входит в неспецифическую профилактику респираторных заболеваний и направлена на повышение устойчивости организма к неблагоприятным воздействиям окружающей среды.</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998" y="2714624"/>
            <a:ext cx="2708498" cy="258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93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футбол (9)">
  <a:themeElements>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tebol e Copa do Mun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ebol e Copa do Mun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utebol e Copa do Mun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utebol e Copa do Mun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utebol e Copa do Mun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utebol e Copa do Mun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utebol e Copa do Mun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utebol e Copa do Mun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utebol e Copa do Mun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utebol e Copa do Mun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utebol e Copa do Mun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utebol e Copa do Mun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футбол (9)</Template>
  <TotalTime>123</TotalTime>
  <Words>1899</Words>
  <Application>Microsoft Office PowerPoint</Application>
  <PresentationFormat>Экран (4:3)</PresentationFormat>
  <Paragraphs>113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футбол (9)</vt:lpstr>
      <vt:lpstr>Методы закаливания в дошкольном учреждении</vt:lpstr>
      <vt:lpstr>"Рижский" метод закаливания</vt:lpstr>
      <vt:lpstr>Презентация PowerPoint</vt:lpstr>
      <vt:lpstr>Презентация PowerPoint</vt:lpstr>
      <vt:lpstr>Обширное умывание</vt:lpstr>
      <vt:lpstr>Обширное умывание</vt:lpstr>
      <vt:lpstr>Хождение босиком</vt:lpstr>
      <vt:lpstr>Контрастные воздушные ванны в сочетании с "Рижским" методом</vt:lpstr>
      <vt:lpstr>Презентация PowerPoint</vt:lpstr>
      <vt:lpstr>Гигиенический душ</vt:lpstr>
      <vt:lpstr>Точечный массаж "Волшебные точки" (по А.А.Уманской)</vt:lpstr>
      <vt:lpstr>Презентация PowerPoint</vt:lpstr>
      <vt:lpstr>Презентация PowerPoint</vt:lpstr>
      <vt:lpstr>Закаливание воздухом</vt:lpstr>
      <vt:lpstr>Презентация PowerPoint</vt:lpstr>
      <vt:lpstr>Презентация PowerPoint</vt:lpstr>
      <vt:lpstr>Полоскание полости рта</vt:lpstr>
      <vt:lpstr>Полоскание полости рта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закаливания,</dc:title>
  <dc:creator>Metodist DS2</dc:creator>
  <cp:lastModifiedBy>ДС</cp:lastModifiedBy>
  <cp:revision>15</cp:revision>
  <dcterms:created xsi:type="dcterms:W3CDTF">2016-02-14T13:44:53Z</dcterms:created>
  <dcterms:modified xsi:type="dcterms:W3CDTF">2016-11-01T08:50:24Z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TC101083911033</vt:lpwstr>
  </property>
</Properties>
</file>