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17" r:id="rId3"/>
    <p:sldId id="257" r:id="rId4"/>
    <p:sldId id="326" r:id="rId5"/>
    <p:sldId id="318" r:id="rId6"/>
    <p:sldId id="319" r:id="rId7"/>
    <p:sldId id="278" r:id="rId8"/>
    <p:sldId id="279" r:id="rId9"/>
    <p:sldId id="305" r:id="rId10"/>
    <p:sldId id="280" r:id="rId11"/>
    <p:sldId id="281" r:id="rId12"/>
    <p:sldId id="327" r:id="rId13"/>
    <p:sldId id="328" r:id="rId14"/>
    <p:sldId id="329" r:id="rId15"/>
    <p:sldId id="330" r:id="rId16"/>
    <p:sldId id="307" r:id="rId17"/>
    <p:sldId id="321" r:id="rId18"/>
    <p:sldId id="320" r:id="rId19"/>
    <p:sldId id="322" r:id="rId20"/>
    <p:sldId id="284" r:id="rId21"/>
    <p:sldId id="309" r:id="rId22"/>
    <p:sldId id="285" r:id="rId23"/>
    <p:sldId id="310" r:id="rId24"/>
    <p:sldId id="290" r:id="rId25"/>
    <p:sldId id="324" r:id="rId26"/>
    <p:sldId id="325" r:id="rId27"/>
    <p:sldId id="291" r:id="rId28"/>
    <p:sldId id="292" r:id="rId29"/>
    <p:sldId id="311"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60" userDrawn="1">
          <p15:clr>
            <a:srgbClr val="A4A3A4"/>
          </p15:clr>
        </p15:guide>
        <p15:guide id="4" orient="horz" pos="2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1362" y="54"/>
      </p:cViewPr>
      <p:guideLst>
        <p:guide orient="horz" pos="2160"/>
        <p:guide pos="2880"/>
        <p:guide orient="horz" pos="2260"/>
        <p:guide orient="horz" pos="2360"/>
      </p:guideLst>
    </p:cSldViewPr>
  </p:slideViewPr>
  <p:notesTextViewPr>
    <p:cViewPr>
      <p:scale>
        <a:sx n="100" d="100"/>
        <a:sy n="100" d="100"/>
      </p:scale>
      <p:origin x="0" y="0"/>
    </p:cViewPr>
  </p:notesTextViewPr>
  <p:sorterViewPr>
    <p:cViewPr>
      <p:scale>
        <a:sx n="100" d="100"/>
        <a:sy n="100" d="100"/>
      </p:scale>
      <p:origin x="0" y="-64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5C2ADA-7623-42A4-B075-1DAEA21B78E2}" type="datetimeFigureOut">
              <a:rPr lang="ru-RU" smtClean="0"/>
              <a:t>29.10.2016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77F63-D605-4B53-AEAF-8705AEBE7302}"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1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85729"/>
            <a:ext cx="7743852" cy="185738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b="1" dirty="0"/>
              <a:t>«Нетрадиционные техники рисования и их роль в развитии детей дошкольного возраста»</a:t>
            </a:r>
            <a:endParaRPr lang="ru-RU" dirty="0"/>
          </a:p>
        </p:txBody>
      </p:sp>
      <p:pic>
        <p:nvPicPr>
          <p:cNvPr id="3" name="Рисунок 2" descr="20150908.jpg"/>
          <p:cNvPicPr>
            <a:picLocks noChangeAspect="1"/>
          </p:cNvPicPr>
          <p:nvPr/>
        </p:nvPicPr>
        <p:blipFill>
          <a:blip r:embed="rId2"/>
          <a:stretch>
            <a:fillRect/>
          </a:stretch>
        </p:blipFill>
        <p:spPr>
          <a:xfrm>
            <a:off x="2143108" y="2571744"/>
            <a:ext cx="4876800" cy="36697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548680"/>
            <a:ext cx="8229600" cy="5577483"/>
          </a:xfrm>
        </p:spPr>
        <p:txBody>
          <a:bodyPr/>
          <a:lstStyle/>
          <a:p>
            <a:r>
              <a:rPr lang="ru-RU" i="1" dirty="0"/>
              <a:t>Необычные материалы и оригинальные техники привлекают детей тем, что здесь не присутствует слово «Нельзя», можно рисовать, чем хочешь и как хочешь и даже можно придумать свою необычную технику. Дети ощущают незабываемые, положительные эмоции, а по эмоциям можно судить о настроении ребёнка, о том, что его радует, что его огорчает.</a:t>
            </a:r>
            <a:endParaRPr lang="ru-RU" dirty="0"/>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404664"/>
            <a:ext cx="9144000" cy="6120680"/>
          </a:xfrm>
        </p:spPr>
        <p:txBody>
          <a:bodyPr>
            <a:normAutofit fontScale="92500" lnSpcReduction="10000"/>
          </a:bodyPr>
          <a:lstStyle/>
          <a:p>
            <a:r>
              <a:rPr lang="ru-RU" sz="3900" b="1" dirty="0" smtClean="0"/>
              <a:t>Виды</a:t>
            </a:r>
            <a:r>
              <a:rPr lang="ru-RU" sz="3900" b="1" dirty="0"/>
              <a:t> нетрадиционной техники рисования</a:t>
            </a:r>
            <a:endParaRPr lang="ru-RU" sz="3900" dirty="0"/>
          </a:p>
          <a:p>
            <a:pPr marL="0" indent="0">
              <a:buNone/>
            </a:pPr>
            <a:r>
              <a:rPr lang="ru-RU" b="1" dirty="0" smtClean="0"/>
              <a:t> </a:t>
            </a:r>
          </a:p>
          <a:p>
            <a:r>
              <a:rPr lang="ru-RU" dirty="0" smtClean="0"/>
              <a:t>Нетрадиционные </a:t>
            </a:r>
            <a:r>
              <a:rPr lang="ru-RU" dirty="0"/>
              <a:t>техники: пальцевая живопись, рисование ладошкой, рисование различными оттисками, монотипия, </a:t>
            </a:r>
            <a:r>
              <a:rPr lang="ru-RU" dirty="0" err="1"/>
              <a:t>граттаж</a:t>
            </a:r>
            <a:r>
              <a:rPr lang="ru-RU" dirty="0"/>
              <a:t>, </a:t>
            </a:r>
            <a:r>
              <a:rPr lang="ru-RU" dirty="0" err="1"/>
              <a:t>ниткография</a:t>
            </a:r>
            <a:r>
              <a:rPr lang="ru-RU" dirty="0"/>
              <a:t>, рисование свечой, углем, точечное рисование (</a:t>
            </a:r>
            <a:r>
              <a:rPr lang="ru-RU" dirty="0" err="1"/>
              <a:t>пуантелизм</a:t>
            </a:r>
            <a:r>
              <a:rPr lang="ru-RU" dirty="0"/>
              <a:t>), рисование по ткани, </a:t>
            </a:r>
            <a:r>
              <a:rPr lang="ru-RU" dirty="0" err="1"/>
              <a:t>кляксография</a:t>
            </a:r>
            <a:r>
              <a:rPr lang="ru-RU" dirty="0"/>
              <a:t>, выдувание и т.д.</a:t>
            </a:r>
          </a:p>
          <a:p>
            <a:r>
              <a:rPr lang="ru-RU" dirty="0"/>
              <a:t>Сочетание основ техник традиционного рисования и нетрадиционных техник изобразительной деятельности дает положительные результаты, дети получают истинное удовлетворение от художественной деятельности</a:t>
            </a:r>
            <a:r>
              <a:rPr lang="ru-RU" dirty="0" smtClean="0"/>
              <a:t>.</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и по запросу Нетрадиционные методы рисования для дошкольников пальцевая живопись"/>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60338"/>
            <a:ext cx="4211959" cy="461550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Картинки по запросу Нетрадиционные методы рисования для дошкольников граттаж"/>
          <p:cNvSpPr>
            <a:spLocks noChangeAspect="1" noChangeArrowheads="1"/>
          </p:cNvSpPr>
          <p:nvPr/>
        </p:nvSpPr>
        <p:spPr bwMode="auto">
          <a:xfrm flipV="1">
            <a:off x="155574" y="160338"/>
            <a:ext cx="5352529" cy="5352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Картинки по запросу Нетрадиционные методы рисования для дошкольников граттаж"/>
          <p:cNvSpPr>
            <a:spLocks noChangeAspect="1" noChangeArrowheads="1"/>
          </p:cNvSpPr>
          <p:nvPr/>
        </p:nvSpPr>
        <p:spPr bwMode="auto">
          <a:xfrm flipH="1">
            <a:off x="460374" y="-144463"/>
            <a:ext cx="5767809" cy="57678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 name="Picture 4" descr="Картинки по запросу Нетрадиционные методы рисования для дошкольников пальцевая живопис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7" y="4437112"/>
            <a:ext cx="3744415" cy="25440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Картинки по запросу Нетрадиционные методы рисования для дошкольников кляксографи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60339"/>
            <a:ext cx="4932040" cy="461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318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Картинки по запросу Нетрадиционные методы рисования для дошкольников ниткография"/>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12" y="2811189"/>
            <a:ext cx="3944640" cy="40468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Картинки по запросу Нетрадиционные методы рисования для дошкольников рисование свече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208" y="0"/>
            <a:ext cx="5554960" cy="29633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Картинки по запросу Нетрадиционные методы рисования для дошкольников граттаж"/>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963392"/>
            <a:ext cx="4186807" cy="3894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456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Картинки по запросу Нетрадиционные методы рисования для дошкольников монотипия"/>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200"/>
            <a:ext cx="4716016" cy="45259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Картинки по запросу Нетрадиционные методы рисования для дошкольников рисование по мятой бумаг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889002"/>
            <a:ext cx="4788024" cy="39689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Картинки по запросу Нетрадиционные методы рисования для дошкольников моноти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5600"/>
            <a:ext cx="471601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286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и по запросу Нетрадиционные методы рисования для дошкольников рисование по мятой бумаге"/>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0" y="0"/>
            <a:ext cx="5290120" cy="4429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Картинки по запросу Нетрадиционные методы рисования для дошкольников рисование оттискам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127375"/>
            <a:ext cx="493204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867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0"/>
            <a:ext cx="8964488" cy="6858000"/>
          </a:xfrm>
        </p:spPr>
        <p:txBody>
          <a:bodyPr>
            <a:normAutofit fontScale="47500" lnSpcReduction="20000"/>
          </a:bodyPr>
          <a:lstStyle/>
          <a:p>
            <a:r>
              <a:rPr lang="ru-RU" sz="4200" b="1" dirty="0" smtClean="0"/>
              <a:t>Использование нетрадиционной техники рисования у детей от 2 до 7 лет.</a:t>
            </a:r>
            <a:endParaRPr lang="ru-RU" sz="4200" dirty="0"/>
          </a:p>
          <a:p>
            <a:endParaRPr lang="ru-RU" dirty="0" smtClean="0"/>
          </a:p>
          <a:p>
            <a:pPr marL="0" indent="0">
              <a:buNone/>
            </a:pPr>
            <a:r>
              <a:rPr lang="ru-RU" dirty="0" smtClean="0"/>
              <a:t>        С </a:t>
            </a:r>
            <a:r>
              <a:rPr lang="ru-RU" dirty="0"/>
              <a:t>детьми </a:t>
            </a:r>
            <a:r>
              <a:rPr lang="ru-RU" b="1" dirty="0"/>
              <a:t>младшего дошкольного</a:t>
            </a:r>
            <a:r>
              <a:rPr lang="ru-RU" dirty="0"/>
              <a:t> возраста рекомендуется использовать:</a:t>
            </a:r>
          </a:p>
          <a:p>
            <a:r>
              <a:rPr lang="ru-RU" dirty="0"/>
              <a:t>•рисование пальчиками;</a:t>
            </a:r>
          </a:p>
          <a:p>
            <a:r>
              <a:rPr lang="ru-RU" dirty="0"/>
              <a:t>•оттиск печатками из картофеля, моркови, пенопласта;</a:t>
            </a:r>
          </a:p>
          <a:p>
            <a:r>
              <a:rPr lang="ru-RU" dirty="0"/>
              <a:t>•рисование ладошками.</a:t>
            </a:r>
          </a:p>
          <a:p>
            <a:endParaRPr lang="ru-RU" dirty="0" smtClean="0"/>
          </a:p>
          <a:p>
            <a:r>
              <a:rPr lang="ru-RU" dirty="0" smtClean="0"/>
              <a:t>Детей</a:t>
            </a:r>
            <a:r>
              <a:rPr lang="ru-RU" dirty="0"/>
              <a:t> </a:t>
            </a:r>
            <a:r>
              <a:rPr lang="ru-RU" b="1" dirty="0"/>
              <a:t>среднего дошкольного</a:t>
            </a:r>
            <a:r>
              <a:rPr lang="ru-RU" dirty="0"/>
              <a:t> возраста можно знакомить с более сложными техниками:</a:t>
            </a:r>
          </a:p>
          <a:p>
            <a:r>
              <a:rPr lang="ru-RU" dirty="0"/>
              <a:t>•тычок жесткой полусухой кистью.</a:t>
            </a:r>
          </a:p>
          <a:p>
            <a:r>
              <a:rPr lang="ru-RU" dirty="0"/>
              <a:t>•печать поролоном;</a:t>
            </a:r>
          </a:p>
          <a:p>
            <a:r>
              <a:rPr lang="ru-RU" dirty="0"/>
              <a:t>•печать пробками;</a:t>
            </a:r>
          </a:p>
          <a:p>
            <a:r>
              <a:rPr lang="ru-RU" dirty="0"/>
              <a:t>•восковые мелки + гуашь</a:t>
            </a:r>
          </a:p>
          <a:p>
            <a:r>
              <a:rPr lang="ru-RU" dirty="0"/>
              <a:t>•свеча + акварель;</a:t>
            </a:r>
          </a:p>
          <a:p>
            <a:r>
              <a:rPr lang="ru-RU" dirty="0"/>
              <a:t>•отпечатки листьев;</a:t>
            </a:r>
          </a:p>
          <a:p>
            <a:r>
              <a:rPr lang="ru-RU" dirty="0"/>
              <a:t>•рисунки из ладошки;</a:t>
            </a:r>
          </a:p>
          <a:p>
            <a:r>
              <a:rPr lang="ru-RU" dirty="0"/>
              <a:t>•рисование ватными палочками;</a:t>
            </a:r>
          </a:p>
          <a:p>
            <a:r>
              <a:rPr lang="ru-RU" dirty="0"/>
              <a:t>•волшебные веревочки;</a:t>
            </a:r>
          </a:p>
          <a:p>
            <a:endParaRPr lang="ru-RU" dirty="0" smtClean="0"/>
          </a:p>
          <a:p>
            <a:r>
              <a:rPr lang="ru-RU" dirty="0" smtClean="0"/>
              <a:t>В</a:t>
            </a:r>
            <a:r>
              <a:rPr lang="ru-RU" dirty="0"/>
              <a:t> </a:t>
            </a:r>
            <a:r>
              <a:rPr lang="ru-RU" b="1" dirty="0"/>
              <a:t>старшем дошкольном</a:t>
            </a:r>
            <a:r>
              <a:rPr lang="ru-RU" dirty="0"/>
              <a:t> возрасте дети могут освоить еще более трудные методы и техники:</a:t>
            </a:r>
          </a:p>
          <a:p>
            <a:r>
              <a:rPr lang="ru-RU" dirty="0"/>
              <a:t>•рисование солью, песком, манкой;</a:t>
            </a:r>
          </a:p>
          <a:p>
            <a:r>
              <a:rPr lang="ru-RU" dirty="0"/>
              <a:t>•рисование мыльными пузырями;</a:t>
            </a:r>
          </a:p>
          <a:p>
            <a:r>
              <a:rPr lang="ru-RU" dirty="0"/>
              <a:t>•рисование мятой бумагой;</a:t>
            </a:r>
          </a:p>
          <a:p>
            <a:r>
              <a:rPr lang="ru-RU" dirty="0"/>
              <a:t>•</a:t>
            </a:r>
            <a:r>
              <a:rPr lang="ru-RU" dirty="0" err="1"/>
              <a:t>кляксография</a:t>
            </a:r>
            <a:r>
              <a:rPr lang="ru-RU" dirty="0"/>
              <a:t> с трубочкой;</a:t>
            </a:r>
          </a:p>
          <a:p>
            <a:r>
              <a:rPr lang="ru-RU" dirty="0"/>
              <a:t>•монотипия пейзажная;</a:t>
            </a:r>
          </a:p>
          <a:p>
            <a:r>
              <a:rPr lang="ru-RU" dirty="0"/>
              <a:t>•печать по трафарету;</a:t>
            </a:r>
          </a:p>
          <a:p>
            <a:r>
              <a:rPr lang="ru-RU" dirty="0"/>
              <a:t>•</a:t>
            </a:r>
            <a:r>
              <a:rPr lang="ru-RU" dirty="0" err="1"/>
              <a:t>кляксография</a:t>
            </a:r>
            <a:r>
              <a:rPr lang="ru-RU" dirty="0"/>
              <a:t> обычная;</a:t>
            </a:r>
          </a:p>
          <a:p>
            <a:r>
              <a:rPr lang="ru-RU" dirty="0"/>
              <a:t>•</a:t>
            </a:r>
            <a:r>
              <a:rPr lang="ru-RU" dirty="0" err="1"/>
              <a:t>граттаж</a:t>
            </a:r>
            <a:r>
              <a:rPr lang="ru-RU" dirty="0"/>
              <a:t>.</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60648"/>
            <a:ext cx="8435280" cy="6192688"/>
          </a:xfrm>
        </p:spPr>
        <p:txBody>
          <a:bodyPr>
            <a:normAutofit fontScale="77500" lnSpcReduction="20000"/>
          </a:bodyPr>
          <a:lstStyle/>
          <a:p>
            <a:r>
              <a:rPr lang="ru-RU" dirty="0"/>
              <a:t>Важную роль в развитии ребёнка играет развивающая творческая среда, которая должна стимулировать ребенка на активную деятельность.</a:t>
            </a:r>
          </a:p>
          <a:p>
            <a:r>
              <a:rPr lang="ru-RU" dirty="0"/>
              <a:t>При организации предметно - развивающей творческой среды в изобразительной деятельности нужно учитывать потребности детей. А потребность их состоит в том, чтобы они могли свободно, самостоятельно и доступно пользоваться традиционными и нетрадиционными изобразительными материалами в группе, также необходимо учитывать индивидуальные особенности, уровень знаний, умений и навыков в рисовании, возраст дошкольников.</a:t>
            </a:r>
          </a:p>
          <a:p>
            <a:r>
              <a:rPr lang="ru-RU" dirty="0"/>
              <a:t>Задачи уголка творчества: развитие у детей интереса и желания заниматься изобразительной деятельностью; закрепление умений и навыков в рисовании, лепке, аппликации; расширение представлений о цвете, свойствах и качествах различных материалах; развитие пальцевой моторики, творческого воображения, творческой фантазии.</a:t>
            </a:r>
          </a:p>
          <a:p>
            <a:endParaRPr lang="ru-RU" dirty="0"/>
          </a:p>
        </p:txBody>
      </p:sp>
    </p:spTree>
    <p:extLst>
      <p:ext uri="{BB962C8B-B14F-4D97-AF65-F5344CB8AC3E}">
        <p14:creationId xmlns:p14="http://schemas.microsoft.com/office/powerpoint/2010/main" val="2389546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t>Предметно-развивающая среда по изобразительной деятельности в группе детского сада должна содержать:</a:t>
            </a:r>
            <a:r>
              <a:rPr lang="ru-RU" sz="2400" dirty="0"/>
              <a:t/>
            </a:r>
            <a:br>
              <a:rPr lang="ru-RU" sz="2400" dirty="0"/>
            </a:br>
            <a:endParaRPr lang="ru-RU" sz="2400" dirty="0"/>
          </a:p>
        </p:txBody>
      </p:sp>
      <p:sp>
        <p:nvSpPr>
          <p:cNvPr id="3" name="Объект 2"/>
          <p:cNvSpPr>
            <a:spLocks noGrp="1"/>
          </p:cNvSpPr>
          <p:nvPr>
            <p:ph idx="1"/>
          </p:nvPr>
        </p:nvSpPr>
        <p:spPr>
          <a:xfrm>
            <a:off x="457200" y="1600200"/>
            <a:ext cx="8229600" cy="4997152"/>
          </a:xfrm>
        </p:spPr>
        <p:txBody>
          <a:bodyPr>
            <a:normAutofit fontScale="47500" lnSpcReduction="20000"/>
          </a:bodyPr>
          <a:lstStyle/>
          <a:p>
            <a:r>
              <a:rPr lang="ru-RU" b="1" dirty="0"/>
              <a:t>Уголок красоты</a:t>
            </a:r>
            <a:r>
              <a:rPr lang="ru-RU" dirty="0"/>
              <a:t>:</a:t>
            </a:r>
          </a:p>
          <a:p>
            <a:r>
              <a:rPr lang="ru-RU" dirty="0"/>
              <a:t>• Репродукции произведениями живописи, скульптура малых форм, произведения графики, книги с красивыми иллюстрациями, подлинные изделия мастеров народно-прикладного искусства; детские энциклопедии по изобразительной деятельности; диски с красивой спокойной мелодией, классической музыкой, магнитофон.</a:t>
            </a:r>
          </a:p>
          <a:p>
            <a:r>
              <a:rPr lang="ru-RU" b="1" dirty="0"/>
              <a:t>Уголок изобразительной деятельности</a:t>
            </a:r>
            <a:r>
              <a:rPr lang="ru-RU" dirty="0"/>
              <a:t>:</a:t>
            </a:r>
          </a:p>
          <a:p>
            <a:r>
              <a:rPr lang="ru-RU" dirty="0"/>
              <a:t>•Книжки-раскраски; картотека нетрадиционных техник рисования; альбомы для рассматривания «Городецкая игрушка», «Хохломская роспись» и др.; альбомы с разными изображениями травы, деревьев, солнца, домов и т.д., дидактические игры для развития творческих способностей, воображения;</a:t>
            </a:r>
          </a:p>
          <a:p>
            <a:r>
              <a:rPr lang="ru-RU" dirty="0"/>
              <a:t>•Гуашь, акварельные краски, восковые карандаши, пастельные мелки, восковые мелки, фломастеры, маркеры разной толщины, цветные карандаши, графитные карандаши, набор шариковых ручек, вата, ватные палочки, поролоновые губки, тычки, уголь, сангина, свечки, коктейльные трубочки, оттиски разных форм, нитки, сухие листья и т.д.; глина, пластилин, тесто, материалы для декора; бумага различной фактуры и размера, картон, клей ПВА;</a:t>
            </a:r>
          </a:p>
          <a:p>
            <a:r>
              <a:rPr lang="ru-RU" dirty="0"/>
              <a:t>•Инструменты: кисти нейлоновые или с натуральным ворсом от № 2 до № 10 (в зависимости от возраста и задач в рисовании) и щетина № 7, 8, ножницы, палитры, доски для лепки, печатки, валик, палочки, штампы, поролон, трафареты по темам; панно для выставки детских работ, магнитная доска, мольберты; клеенчатые скатерти, банки двойные, подставки под кист.</a:t>
            </a:r>
          </a:p>
          <a:p>
            <a:endParaRPr lang="ru-RU" dirty="0"/>
          </a:p>
        </p:txBody>
      </p:sp>
    </p:spTree>
    <p:extLst>
      <p:ext uri="{BB962C8B-B14F-4D97-AF65-F5344CB8AC3E}">
        <p14:creationId xmlns:p14="http://schemas.microsoft.com/office/powerpoint/2010/main" val="2140579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0000" lnSpcReduction="20000"/>
          </a:bodyPr>
          <a:lstStyle/>
          <a:p>
            <a:r>
              <a:rPr lang="ru-RU" dirty="0"/>
              <a:t>Успех в развитии интереса к нетрадиционным техникам во многом зависит от того, какие методы и приемы использует педагог, чтобы донести до детей определенное содержание, сформировать у них знания, умения и навыки в изобразительной деятельности. Важно, перед тем, как показать детям определенную нетрадиционную технику, педагог должен изучить все тонкости данной техники, её методику. Результат будет зависеть от правильно подобранного материала, оборудования, доступности объяснения последовательности действий. Педагогу необходимо подобрать и изучить литературу по нетрадиционному рисованию, подобрать материал с учетом гигиеничности и безопасности материала, осуществлять планирование с учетом возраста детей, их индивидуальных особенностей и навыков в рисовании, самому быть творческой личностью, любить рисовать.</a:t>
            </a:r>
          </a:p>
          <a:p>
            <a:endParaRPr lang="ru-RU" dirty="0"/>
          </a:p>
        </p:txBody>
      </p:sp>
    </p:spTree>
    <p:extLst>
      <p:ext uri="{BB962C8B-B14F-4D97-AF65-F5344CB8AC3E}">
        <p14:creationId xmlns:p14="http://schemas.microsoft.com/office/powerpoint/2010/main" val="2141149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929322" y="2857496"/>
            <a:ext cx="3014626" cy="2155680"/>
          </a:xfrm>
        </p:spPr>
        <p:style>
          <a:lnRef idx="2">
            <a:schemeClr val="accent6"/>
          </a:lnRef>
          <a:fillRef idx="1">
            <a:schemeClr val="lt1"/>
          </a:fillRef>
          <a:effectRef idx="0">
            <a:schemeClr val="accent6"/>
          </a:effectRef>
          <a:fontRef idx="minor">
            <a:schemeClr val="dk1"/>
          </a:fontRef>
        </p:style>
        <p:txBody>
          <a:bodyPr>
            <a:noAutofit/>
          </a:bodyPr>
          <a:lstStyle/>
          <a:p>
            <a:r>
              <a:rPr lang="ru-RU" sz="1800" b="1" dirty="0"/>
              <a:t>«Искусство заключается в том, чтобы найти в необыкновенном обыкновенное и обыкновенное в необыкновенном.» Дени Дидро</a:t>
            </a:r>
            <a:endParaRPr lang="ru-RU" sz="1800" dirty="0"/>
          </a:p>
          <a:p>
            <a:pPr>
              <a:buNone/>
            </a:pPr>
            <a:r>
              <a:rPr lang="ru-RU" sz="1800" dirty="0" smtClean="0"/>
              <a:t/>
            </a:r>
            <a:br>
              <a:rPr lang="ru-RU" sz="1800" dirty="0" smtClean="0"/>
            </a:br>
            <a:endParaRPr lang="ru-RU" sz="1800" dirty="0"/>
          </a:p>
        </p:txBody>
      </p:sp>
      <p:pic>
        <p:nvPicPr>
          <p:cNvPr id="4" name="Рисунок 3" descr="7870894.jpg"/>
          <p:cNvPicPr>
            <a:picLocks noChangeAspect="1"/>
          </p:cNvPicPr>
          <p:nvPr/>
        </p:nvPicPr>
        <p:blipFill>
          <a:blip r:embed="rId2"/>
          <a:stretch>
            <a:fillRect/>
          </a:stretch>
        </p:blipFill>
        <p:spPr>
          <a:xfrm>
            <a:off x="142844" y="571480"/>
            <a:ext cx="5429288" cy="4343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066130"/>
          </a:xfrm>
        </p:spPr>
        <p:txBody>
          <a:bodyPr>
            <a:noAutofit/>
          </a:bodyPr>
          <a:lstStyle/>
          <a:p>
            <a:r>
              <a:rPr lang="ru-RU" sz="3200" b="1" dirty="0"/>
              <a:t>Методы, которые необходимо применять в изобразительной деятельности:</a:t>
            </a:r>
            <a:br>
              <a:rPr lang="ru-RU" sz="3200" b="1" dirty="0"/>
            </a:br>
            <a:endParaRPr lang="ru-RU" sz="3200" dirty="0"/>
          </a:p>
        </p:txBody>
      </p:sp>
      <p:sp>
        <p:nvSpPr>
          <p:cNvPr id="2" name="Объект 1"/>
          <p:cNvSpPr>
            <a:spLocks noGrp="1"/>
          </p:cNvSpPr>
          <p:nvPr>
            <p:ph idx="4294967295"/>
          </p:nvPr>
        </p:nvSpPr>
        <p:spPr>
          <a:xfrm>
            <a:off x="0" y="1600200"/>
            <a:ext cx="8686800" cy="5257800"/>
          </a:xfrm>
        </p:spPr>
        <p:txBody>
          <a:bodyPr/>
          <a:lstStyle/>
          <a:p>
            <a:r>
              <a:rPr lang="ru-RU" dirty="0" smtClean="0"/>
              <a:t>1. Информационно </a:t>
            </a:r>
            <a:r>
              <a:rPr lang="ru-RU" dirty="0"/>
              <a:t>рецептивный</a:t>
            </a:r>
            <a:r>
              <a:rPr lang="ru-RU" dirty="0" smtClean="0"/>
              <a:t>;</a:t>
            </a:r>
          </a:p>
          <a:p>
            <a:r>
              <a:rPr lang="ru-RU" dirty="0" smtClean="0"/>
              <a:t> 2. Репродуктивный</a:t>
            </a:r>
            <a:r>
              <a:rPr lang="ru-RU" dirty="0"/>
              <a:t>; </a:t>
            </a:r>
            <a:endParaRPr lang="ru-RU" dirty="0" smtClean="0"/>
          </a:p>
          <a:p>
            <a:r>
              <a:rPr lang="ru-RU" dirty="0" smtClean="0"/>
              <a:t>3. Исследовательский</a:t>
            </a:r>
            <a:r>
              <a:rPr lang="ru-RU" dirty="0"/>
              <a:t>; </a:t>
            </a:r>
            <a:endParaRPr lang="ru-RU" dirty="0" smtClean="0"/>
          </a:p>
          <a:p>
            <a:r>
              <a:rPr lang="ru-RU" dirty="0" smtClean="0"/>
              <a:t>4. Эвристический;</a:t>
            </a:r>
          </a:p>
          <a:p>
            <a:r>
              <a:rPr lang="ru-RU" dirty="0" smtClean="0"/>
              <a:t>5. </a:t>
            </a:r>
            <a:r>
              <a:rPr lang="ru-RU" dirty="0"/>
              <a:t>П</a:t>
            </a:r>
            <a:r>
              <a:rPr lang="ru-RU" dirty="0" smtClean="0"/>
              <a:t>роблемное </a:t>
            </a:r>
            <a:r>
              <a:rPr lang="ru-RU" dirty="0"/>
              <a:t>изложение материала.</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88640"/>
            <a:ext cx="8686800" cy="6669360"/>
          </a:xfrm>
        </p:spPr>
        <p:txBody>
          <a:bodyPr>
            <a:normAutofit fontScale="70000" lnSpcReduction="20000"/>
          </a:bodyPr>
          <a:lstStyle/>
          <a:p>
            <a:r>
              <a:rPr lang="ru-RU" dirty="0" smtClean="0"/>
              <a:t> </a:t>
            </a:r>
            <a:r>
              <a:rPr lang="ru-RU" b="1" dirty="0"/>
              <a:t>И</a:t>
            </a:r>
            <a:r>
              <a:rPr lang="ru-RU" b="1" dirty="0" smtClean="0"/>
              <a:t>нформационно-рецептивный метод</a:t>
            </a:r>
            <a:r>
              <a:rPr lang="ru-RU" dirty="0"/>
              <a:t>-</a:t>
            </a:r>
            <a:r>
              <a:rPr lang="ru-RU" dirty="0" smtClean="0"/>
              <a:t> здесь включаются </a:t>
            </a:r>
            <a:r>
              <a:rPr lang="ru-RU" dirty="0"/>
              <a:t>следующие приемы: рассматривание; наблюдение; экскурсия; беседы; слушание музыкальных произведений; чтение художественной литературы; показ воспитателя.</a:t>
            </a:r>
          </a:p>
          <a:p>
            <a:r>
              <a:rPr lang="ru-RU" b="1" dirty="0"/>
              <a:t>Репродуктивный метод </a:t>
            </a:r>
            <a:r>
              <a:rPr lang="ru-RU" dirty="0"/>
              <a:t>- это метод, направленный на закрепление знаний и навыков детей. Другими словами, это владение техникой рисования. Техника рисования – это язык художника, не владеть техникой рисования, значить не уметь передавать свои впечатления и ощущения в рисунке. Этот метод упражнений, доводящие изобразительные навыки до автоматизма.</a:t>
            </a:r>
          </a:p>
          <a:p>
            <a:r>
              <a:rPr lang="ru-RU" b="1" dirty="0"/>
              <a:t>Эвристический метод </a:t>
            </a:r>
            <a:r>
              <a:rPr lang="ru-RU" b="1" dirty="0" smtClean="0"/>
              <a:t>- </a:t>
            </a:r>
            <a:r>
              <a:rPr lang="ru-RU" dirty="0" smtClean="0"/>
              <a:t>направлен </a:t>
            </a:r>
            <a:r>
              <a:rPr lang="ru-RU" dirty="0"/>
              <a:t>на самостоятельность в выполнении рисунка, проявление творчества, фантазии в художественной деятельности;</a:t>
            </a:r>
          </a:p>
          <a:p>
            <a:r>
              <a:rPr lang="ru-RU" b="1" dirty="0"/>
              <a:t>Исследовательский метод </a:t>
            </a:r>
            <a:r>
              <a:rPr lang="ru-RU" dirty="0" smtClean="0"/>
              <a:t>направлен </a:t>
            </a:r>
            <a:r>
              <a:rPr lang="ru-RU" dirty="0"/>
              <a:t>на развитие у детей познавательной активности и умение экспериментировать с художественным материалом и техниками в изобразительном творчестве;</a:t>
            </a:r>
          </a:p>
          <a:p>
            <a:r>
              <a:rPr lang="ru-RU" b="1" dirty="0"/>
              <a:t>Метод проблемного изложения материала </a:t>
            </a:r>
            <a:r>
              <a:rPr lang="ru-RU" dirty="0"/>
              <a:t>заключается в нахождении решений в проблемной ситуации или в вопросе. Эту проблемную ситуацию перед детьми создает педагог.</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0"/>
            <a:ext cx="8435280" cy="6858000"/>
          </a:xfrm>
        </p:spPr>
        <p:txBody>
          <a:bodyPr>
            <a:normAutofit fontScale="85000" lnSpcReduction="20000"/>
          </a:bodyPr>
          <a:lstStyle/>
          <a:p>
            <a:r>
              <a:rPr lang="ru-RU" b="1" dirty="0"/>
              <a:t>Развитие художественной деятельности с помощью нетрадиционных техник рисования происходит поэтапно:</a:t>
            </a:r>
          </a:p>
          <a:p>
            <a:r>
              <a:rPr lang="ru-RU" dirty="0"/>
              <a:t>• от рисования отдельных предметов к рисованию сюжетных эпизодов и далее к сюжетному рисованию;</a:t>
            </a:r>
          </a:p>
          <a:p>
            <a:r>
              <a:rPr lang="ru-RU" dirty="0"/>
              <a:t>• от применения наиболее простых видов нетрадиционной техники изображения к сложным;</a:t>
            </a:r>
          </a:p>
          <a:p>
            <a:r>
              <a:rPr lang="ru-RU" dirty="0"/>
              <a:t>• от использования готового оборудования, материала к применению, которые необходимо самим изготовить;</a:t>
            </a:r>
          </a:p>
          <a:p>
            <a:r>
              <a:rPr lang="ru-RU" dirty="0"/>
              <a:t>• от использования метода подражания к самостоятельному выполнению замысла;</a:t>
            </a:r>
          </a:p>
          <a:p>
            <a:r>
              <a:rPr lang="ru-RU" dirty="0"/>
              <a:t>• от применения в рисунке одного вида техники к использованию несколько нетрадиционных техник изображения;</a:t>
            </a:r>
          </a:p>
          <a:p>
            <a:r>
              <a:rPr lang="ru-RU" dirty="0"/>
              <a:t>• от индивидуальной работы к коллективному изображению предметов, сюжетов в нетрадиционной технике рисования.</a:t>
            </a: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0"/>
            <a:ext cx="8435280" cy="6669360"/>
          </a:xfrm>
        </p:spPr>
        <p:txBody>
          <a:bodyPr>
            <a:normAutofit fontScale="62500" lnSpcReduction="20000"/>
          </a:bodyPr>
          <a:lstStyle/>
          <a:p>
            <a:r>
              <a:rPr lang="ru-RU" dirty="0"/>
              <a:t>Во многом результат работы ребёнка зависит от его заинтересованности, поэтому важно активизировать внимание дошкольника, побудить его к художественной деятельности при помощи дополнительных стимулов. Такими стимулами могут быть:</a:t>
            </a:r>
          </a:p>
          <a:p>
            <a:r>
              <a:rPr lang="ru-RU" dirty="0"/>
              <a:t>• игра (дидактическая, игра-экспериментирование, творческая), которая является основным видом деятельности детей и мотивирует их.</a:t>
            </a:r>
          </a:p>
          <a:p>
            <a:r>
              <a:rPr lang="ru-RU" dirty="0"/>
              <a:t>Игры на развитие художественного воображения: «На что это похоже», «Расколдуй картинку», «Продолжи рисунок», «Волшебные картинки», «Дорисуй», «На что похожи наши ладошки», «Волшебные кляксы», «Волшебная ниточка», «О чем рассказала музыка», «Несуществующее животное или растение», «Цветные сказки», «Нарисуй настроение», «Закорючки», «Продолжи рисунок», «Представь себе», «Точка, точка».</a:t>
            </a:r>
          </a:p>
          <a:p>
            <a:pPr lvl="0"/>
            <a:r>
              <a:rPr lang="ru-RU" dirty="0"/>
              <a:t>сюрпризный момент - любимый герой сказки или мультфильма приходит в гости и приглашает ребенка отправиться в путешествие;</a:t>
            </a:r>
          </a:p>
          <a:p>
            <a:pPr lvl="0"/>
            <a:r>
              <a:rPr lang="ru-RU" dirty="0"/>
              <a:t>просьба о помощи, ведь дети никогда не откажутся помочь, им важно почувствовать себя значимыми;</a:t>
            </a:r>
          </a:p>
          <a:p>
            <a:pPr lvl="0"/>
            <a:r>
              <a:rPr lang="ru-RU" dirty="0"/>
              <a:t>создание проблемной ситуации;</a:t>
            </a:r>
          </a:p>
          <a:p>
            <a:pPr lvl="0"/>
            <a:r>
              <a:rPr lang="ru-RU" dirty="0"/>
              <a:t>музыкальное сопровождение, чтение художественного слова и т.д.</a:t>
            </a:r>
          </a:p>
          <a:p>
            <a:pPr lvl="0"/>
            <a:r>
              <a:rPr lang="ru-RU" dirty="0"/>
              <a:t>эмоциональное объяснение детям способов действий с нетрадиционным материалами и показ разных приемов нетрадиционного изображения.</a:t>
            </a: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457200" y="332656"/>
            <a:ext cx="8229600" cy="5793507"/>
          </a:xfrm>
        </p:spPr>
        <p:txBody>
          <a:bodyPr>
            <a:normAutofit fontScale="85000" lnSpcReduction="20000"/>
          </a:bodyPr>
          <a:lstStyle/>
          <a:p>
            <a:r>
              <a:rPr lang="ru-RU" dirty="0"/>
              <a:t>Нетрадиционное рисование тесно связано с развитием наглядно-действенного и наглядно-образного мышления, также с выработкой навыков анализа, синтеза, сопоставления, сравнения, обобщения. Работая над рисунком, дошкольники учатся выделять особенности, качества, внешние свойства предметов, главные и второстепенные детали, правильно устанавливать и соотносить одну часть предмета с другой, передавать пропорции, сравнивать величину деталей, сопоставлять свой рисунок с натурой, с работами сверстников.</a:t>
            </a:r>
          </a:p>
          <a:p>
            <a:r>
              <a:rPr lang="ru-RU" dirty="0"/>
              <a:t>В процессе рисования дети учатся рассуждать, делать выводы. Происходит обогащение их словарного запаса. При рисовании с натуры у детей развивается внимание, при рисовании по представлению – память.</a:t>
            </a: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6453336"/>
          </a:xfrm>
        </p:spPr>
        <p:txBody>
          <a:bodyPr>
            <a:normAutofit fontScale="92500" lnSpcReduction="10000"/>
          </a:bodyPr>
          <a:lstStyle/>
          <a:p>
            <a:r>
              <a:rPr lang="ru-RU" dirty="0"/>
              <a:t>В художественной деятельности с использованием нетрадиционных техник, у детей развивается ориентировочно – исследовательская деятельность, фантазия, память, эстетический вкус, познавательные способности, самостоятельность. Ребенок использует цвет как средство передачи настроения, экспериментирует (смешивает краску с мыльной пеной, на изображенный предмет цветными мелками наносит гуашь). При непосредственном контакте пальцев рук с краской дети познают ее свойства: густоту, твердость, вязкость. В изображении сказочных образов появляется умение передавать признаки необычности, сказочности</a:t>
            </a:r>
            <a:endParaRPr lang="ru-RU" dirty="0"/>
          </a:p>
        </p:txBody>
      </p:sp>
    </p:spTree>
    <p:extLst>
      <p:ext uri="{BB962C8B-B14F-4D97-AF65-F5344CB8AC3E}">
        <p14:creationId xmlns:p14="http://schemas.microsoft.com/office/powerpoint/2010/main" val="1984877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408712"/>
          </a:xfrm>
        </p:spPr>
        <p:txBody>
          <a:bodyPr>
            <a:normAutofit fontScale="92500" lnSpcReduction="20000"/>
          </a:bodyPr>
          <a:lstStyle/>
          <a:p>
            <a:r>
              <a:rPr lang="ru-RU" dirty="0"/>
              <a:t>Многие виды нетрадиционного рисования способствуют повышению уровня развития зрительно – моторной координации. Если чрезмерно активный ребенок нуждается в обширном пространстве для разворачивания деятельности, если его внимание рассеянно и крайне неустойчиво, то в процессе нетрадиционного рисования зона его активности сужается, уменьшается амплитуда движений. Крупные и неточные движения руками постепенно становятся более тонкими и точными. Нетрадиционные техники изображения способствуют развитию познавательной деятельности, коррекции психических процессов и личностной сферы дошкольников в целом</a:t>
            </a:r>
            <a:endParaRPr lang="ru-RU" dirty="0"/>
          </a:p>
        </p:txBody>
      </p:sp>
    </p:spTree>
    <p:extLst>
      <p:ext uri="{BB962C8B-B14F-4D97-AF65-F5344CB8AC3E}">
        <p14:creationId xmlns:p14="http://schemas.microsoft.com/office/powerpoint/2010/main" val="1065049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260648"/>
            <a:ext cx="8229600" cy="5865515"/>
          </a:xfrm>
        </p:spPr>
        <p:txBody>
          <a:bodyPr>
            <a:normAutofit fontScale="92500" lnSpcReduction="10000"/>
          </a:bodyPr>
          <a:lstStyle/>
          <a:p>
            <a:r>
              <a:rPr lang="ru-RU" dirty="0"/>
              <a:t>. Художественное творчество очень важно при подготовке ребенка к школьному обучению, благодаря рисуночной деятельности дети учатся удерживать определенное положение корпуса, рук, наклон карандаша, кисти, регулировать размах, темп, силу нажима, укладываться в определенное время, оценивать работу, доводить начатое до конца. Участвуя в творческом процессе, дети проявляют интерес к миру природы, гармонии цвета и форм. Это позволяет по особенному смотреть на все их окружение, прививать любовь ко всему живому.</a:t>
            </a:r>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260648"/>
            <a:ext cx="8229600" cy="5865515"/>
          </a:xfrm>
        </p:spPr>
        <p:txBody>
          <a:bodyPr>
            <a:normAutofit lnSpcReduction="10000"/>
          </a:bodyPr>
          <a:lstStyle/>
          <a:p>
            <a:r>
              <a:rPr lang="ru-RU" dirty="0"/>
              <a:t>Знания, которые приобретают дети, складываются в систему. Они учатся замечать изменения, возникающие в изобразительном искусстве от применения в процессе работы нестандартных материалов. Приобретая соответствующий опыт рисования в нетрадиционных техниках, и, таким образом, преодолев страх перед неудачей, ребенок в дальнейшем будет получать удовольствие от работы, беспрепятственно переходить к овладению все новых и новых техник в рисовании.</a:t>
            </a:r>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sz="4800" b="1" dirty="0"/>
              <a:t>Успехов в развитии творческих способностей у ваших воспитанников!</a:t>
            </a:r>
            <a:endParaRPr lang="ru-RU" sz="4800" dirty="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http://dou38.neftekamsk.ru/images/stories/445.bmp"/>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84976" cy="5688632"/>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0"/>
            <a:ext cx="8435280" cy="6597352"/>
          </a:xfrm>
        </p:spPr>
        <p:txBody>
          <a:bodyPr>
            <a:normAutofit fontScale="70000" lnSpcReduction="20000"/>
          </a:bodyPr>
          <a:lstStyle/>
          <a:p>
            <a:r>
              <a:rPr lang="ru-RU" dirty="0"/>
              <a:t>Дошкольный возраст – это тот период, когда изобразительная деятельность может стать и чаще всего является устойчивым увлечением не только «особо» одаренных, но и всех детей. Общение с искусством доставляет огромное удовольствие в жизни дошкольников.</a:t>
            </a:r>
          </a:p>
          <a:p>
            <a:r>
              <a:rPr lang="ru-RU" dirty="0"/>
              <a:t>Все дети любят рисовать, когда это у них хорошо получается. Рисование карандашами, кистью требует высокого уровня владения техникой рисования, сформированных навыков и знаний, приемов работы. Очень часто отсутствие этих знаний и навыков быстро отвращает ребенка от рисования, поскольку в результате его усилий рисунок получается неправильным, он не соответствует желанию ребенка получить изображение, близкое к его замыслу или реальному объекту, который он пытался изобразить.</a:t>
            </a:r>
          </a:p>
          <a:p>
            <a:r>
              <a:rPr lang="ru-RU" dirty="0"/>
              <a:t>Наблюдения за эффективностью рисования в детском саду приводят к выводу о необходимости использования нетрадиционных техник, которые создадут ситуацию успеха у воспитанников, сформируют устойчивую мотивацию к рисованию.</a:t>
            </a:r>
          </a:p>
        </p:txBody>
      </p:sp>
    </p:spTree>
    <p:extLst>
      <p:ext uri="{BB962C8B-B14F-4D97-AF65-F5344CB8AC3E}">
        <p14:creationId xmlns:p14="http://schemas.microsoft.com/office/powerpoint/2010/main" val="2688461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457200" y="1840523"/>
            <a:ext cx="8229600" cy="5017476"/>
          </a:xfrm>
        </p:spPr>
        <p:txBody>
          <a:bodyPr>
            <a:normAutofit fontScale="92500" lnSpcReduction="10000"/>
          </a:bodyPr>
          <a:lstStyle/>
          <a:p>
            <a:r>
              <a:rPr lang="ru-RU" dirty="0"/>
              <a:t>1.Развивать художественное творчество, воображение, фантазию дошкольников. Формировать индивидуальные, интеллектуальные творческие способности через использование нетрадиционных техник и материалов в изобразительной деятельности;</a:t>
            </a:r>
          </a:p>
          <a:p>
            <a:r>
              <a:rPr lang="ru-RU" dirty="0"/>
              <a:t>2.Развивать умения самостоятельно создавать, применять, использовать различный нетрадиционный материал и нетрадиционные техники в художественном творчестве.</a:t>
            </a:r>
          </a:p>
          <a:p>
            <a:endParaRPr lang="ru-RU" dirty="0"/>
          </a:p>
        </p:txBody>
      </p:sp>
      <p:graphicFrame>
        <p:nvGraphicFramePr>
          <p:cNvPr id="8" name="Таблица 7"/>
          <p:cNvGraphicFramePr>
            <a:graphicFrameLocks noGrp="1"/>
          </p:cNvGraphicFramePr>
          <p:nvPr/>
        </p:nvGraphicFramePr>
        <p:xfrm>
          <a:off x="457200" y="468923"/>
          <a:ext cx="8077200" cy="1371600"/>
        </p:xfrm>
        <a:graphic>
          <a:graphicData uri="http://schemas.openxmlformats.org/drawingml/2006/table">
            <a:tbl>
              <a:tblPr/>
              <a:tblGrid>
                <a:gridCol w="8077200">
                  <a:extLst>
                    <a:ext uri="{9D8B030D-6E8A-4147-A177-3AD203B41FA5}">
                      <a16:colId xmlns:a16="http://schemas.microsoft.com/office/drawing/2014/main" val="3686531"/>
                    </a:ext>
                  </a:extLst>
                </a:gridCol>
              </a:tblGrid>
              <a:tr h="1517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800" b="1" kern="1200" dirty="0" smtClean="0">
                          <a:solidFill>
                            <a:schemeClr val="tx1"/>
                          </a:solidFill>
                          <a:effectLst/>
                          <a:latin typeface="+mn-lt"/>
                          <a:ea typeface="+mn-ea"/>
                          <a:cs typeface="+mn-cs"/>
                        </a:rPr>
                        <a:t>Цели нетрадиционной изобразительной деятельности:</a:t>
                      </a:r>
                      <a:endParaRPr lang="ru-RU" sz="2800" kern="1200" dirty="0" smtClean="0">
                        <a:solidFill>
                          <a:schemeClr val="tx1"/>
                        </a:solidFill>
                        <a:effectLst/>
                        <a:latin typeface="+mn-lt"/>
                        <a:ea typeface="+mn-ea"/>
                        <a:cs typeface="+mn-cs"/>
                      </a:endParaRPr>
                    </a:p>
                    <a:p>
                      <a:endParaRPr lang="ru-RU" sz="28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718470856"/>
                  </a:ext>
                </a:extLst>
              </a:tr>
            </a:tbl>
          </a:graphicData>
        </a:graphic>
      </p:graphicFrame>
    </p:spTree>
    <p:extLst>
      <p:ext uri="{BB962C8B-B14F-4D97-AF65-F5344CB8AC3E}">
        <p14:creationId xmlns:p14="http://schemas.microsoft.com/office/powerpoint/2010/main" val="1417967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38138"/>
          </a:xfrm>
        </p:spPr>
        <p:txBody>
          <a:bodyPr>
            <a:normAutofit fontScale="90000"/>
          </a:bodyPr>
          <a:lstStyle/>
          <a:p>
            <a:r>
              <a:rPr lang="ru-RU" b="1" dirty="0"/>
              <a:t>Задачи:</a:t>
            </a:r>
            <a:r>
              <a:rPr lang="ru-RU" dirty="0"/>
              <a:t/>
            </a:r>
            <a:br>
              <a:rPr lang="ru-RU" dirty="0"/>
            </a:br>
            <a:endParaRPr lang="ru-RU" dirty="0"/>
          </a:p>
        </p:txBody>
      </p:sp>
      <p:sp>
        <p:nvSpPr>
          <p:cNvPr id="3" name="Объект 2"/>
          <p:cNvSpPr>
            <a:spLocks noGrp="1"/>
          </p:cNvSpPr>
          <p:nvPr>
            <p:ph idx="1"/>
          </p:nvPr>
        </p:nvSpPr>
        <p:spPr>
          <a:xfrm>
            <a:off x="457200" y="1600200"/>
            <a:ext cx="8229600" cy="5069160"/>
          </a:xfrm>
        </p:spPr>
        <p:txBody>
          <a:bodyPr>
            <a:normAutofit fontScale="47500" lnSpcReduction="20000"/>
          </a:bodyPr>
          <a:lstStyle/>
          <a:p>
            <a:r>
              <a:rPr lang="ru-RU" b="1" dirty="0" smtClean="0"/>
              <a:t>1</a:t>
            </a:r>
            <a:r>
              <a:rPr lang="ru-RU" dirty="0" smtClean="0"/>
              <a:t>.Прививать </a:t>
            </a:r>
            <a:r>
              <a:rPr lang="ru-RU" dirty="0"/>
              <a:t>и поддерживать интерес к нетрадиционным техникам рисования: создавать предметно-развивающую среду по художественному творчеству;</a:t>
            </a:r>
          </a:p>
          <a:p>
            <a:r>
              <a:rPr lang="ru-RU" b="1" dirty="0"/>
              <a:t>2.</a:t>
            </a:r>
            <a:r>
              <a:rPr lang="ru-RU" dirty="0"/>
              <a:t>Продолжать знакомить дошкольников с нетрадиционными техниками рисования; находить нестандартные (креативные) способы изображения предметов и явлений;</a:t>
            </a:r>
          </a:p>
          <a:p>
            <a:r>
              <a:rPr lang="ru-RU" b="1" dirty="0"/>
              <a:t>3</a:t>
            </a:r>
            <a:r>
              <a:rPr lang="ru-RU" dirty="0"/>
              <a:t>.Развивать изобразительные умения, навыки, систематизировать полученные знания;</a:t>
            </a:r>
          </a:p>
          <a:p>
            <a:r>
              <a:rPr lang="ru-RU" b="1" dirty="0"/>
              <a:t>4</a:t>
            </a:r>
            <a:r>
              <a:rPr lang="ru-RU" dirty="0"/>
              <a:t>.Развивать технические художественные умения и навыки по принципу: от простого к сложному (переход от простых нетрадиционных способов изображения к более сложным);</a:t>
            </a:r>
          </a:p>
          <a:p>
            <a:r>
              <a:rPr lang="ru-RU" b="1" dirty="0"/>
              <a:t>5</a:t>
            </a:r>
            <a:r>
              <a:rPr lang="ru-RU" dirty="0"/>
              <a:t>.Продолжать развивать чувство цвета, формы, композиции, пространственное воображение, художественный и эстетический вкус;</a:t>
            </a:r>
          </a:p>
          <a:p>
            <a:r>
              <a:rPr lang="ru-RU" b="1" dirty="0"/>
              <a:t>6</a:t>
            </a:r>
            <a:r>
              <a:rPr lang="ru-RU" dirty="0"/>
              <a:t>.Расширять представление о прекрасном через наблюдение в природе, рассматривание красивых предметов интерьера, репродукций художников, иллюстраций в книгах, альбомах, прослушивание классической музыки, посещение красивых и культурных мест в городе: художественных салонов, выставок.</a:t>
            </a:r>
          </a:p>
          <a:p>
            <a:r>
              <a:rPr lang="ru-RU" b="1" dirty="0"/>
              <a:t>7.</a:t>
            </a:r>
            <a:r>
              <a:rPr lang="ru-RU" dirty="0"/>
              <a:t>Сплотить детский коллектив путем совместного творчества.</a:t>
            </a:r>
          </a:p>
          <a:p>
            <a:r>
              <a:rPr lang="ru-RU" b="1" dirty="0"/>
              <a:t>8</a:t>
            </a:r>
            <a:r>
              <a:rPr lang="ru-RU" dirty="0"/>
              <a:t>.Развивать желание экспериментировать, проявляя яркие познавательные чувства: удивление, сомнение, радость от узнавания нового.</a:t>
            </a:r>
          </a:p>
          <a:p>
            <a:r>
              <a:rPr lang="ru-RU" b="1" dirty="0"/>
              <a:t>9</a:t>
            </a:r>
            <a:r>
              <a:rPr lang="ru-RU" dirty="0"/>
              <a:t>.Закреплять и обогащать знания детей о разных видах художественного творчества;</a:t>
            </a:r>
          </a:p>
          <a:p>
            <a:r>
              <a:rPr lang="ru-RU" b="1" dirty="0"/>
              <a:t>10.</a:t>
            </a:r>
            <a:r>
              <a:rPr lang="ru-RU" dirty="0"/>
              <a:t>Воспитывать трудолюбие и желание добиваться успеха собственным трудом.</a:t>
            </a:r>
          </a:p>
          <a:p>
            <a:r>
              <a:rPr lang="ru-RU" b="1" dirty="0"/>
              <a:t>11</a:t>
            </a:r>
            <a:r>
              <a:rPr lang="ru-RU" dirty="0"/>
              <a:t>.Воспитывать внимание, аккуратность, целеустремлённость, творческую самореализацию.</a:t>
            </a:r>
          </a:p>
          <a:p>
            <a:endParaRPr lang="ru-RU" dirty="0"/>
          </a:p>
        </p:txBody>
      </p:sp>
    </p:spTree>
    <p:extLst>
      <p:ext uri="{BB962C8B-B14F-4D97-AF65-F5344CB8AC3E}">
        <p14:creationId xmlns:p14="http://schemas.microsoft.com/office/powerpoint/2010/main" val="1343088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457200" y="908720"/>
            <a:ext cx="8229600" cy="5217443"/>
          </a:xfrm>
        </p:spPr>
        <p:txBody>
          <a:bodyPr>
            <a:normAutofit/>
          </a:bodyPr>
          <a:lstStyle/>
          <a:p>
            <a:r>
              <a:rPr lang="ru-RU" dirty="0"/>
              <a:t>При организации образовательного процесса наиболее </a:t>
            </a:r>
            <a:r>
              <a:rPr lang="ru-RU" dirty="0" smtClean="0"/>
              <a:t>эффективно образовательная </a:t>
            </a:r>
            <a:r>
              <a:rPr lang="ru-RU" dirty="0"/>
              <a:t>область «Художественное творчество»</a:t>
            </a:r>
            <a:r>
              <a:rPr lang="ru-RU" b="1" dirty="0"/>
              <a:t> интегрируется</a:t>
            </a:r>
            <a:r>
              <a:rPr lang="ru-RU" dirty="0"/>
              <a:t> со следующими образовательными областями:</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88640"/>
            <a:ext cx="8784976" cy="6669360"/>
          </a:xfrm>
        </p:spPr>
        <p:txBody>
          <a:bodyPr>
            <a:normAutofit fontScale="77500" lnSpcReduction="20000"/>
          </a:bodyPr>
          <a:lstStyle/>
          <a:p>
            <a:r>
              <a:rPr lang="ru-RU" dirty="0"/>
              <a:t>• </a:t>
            </a:r>
            <a:r>
              <a:rPr lang="ru-RU" b="1" dirty="0"/>
              <a:t>«Коммуникация</a:t>
            </a:r>
            <a:r>
              <a:rPr lang="ru-RU" dirty="0"/>
              <a:t>» - развитие свободного общения с взрослыми и детьми по поводу процесса и результатов продуктивной деятельности, практического овладения воспитанниками нормами речи;</a:t>
            </a:r>
          </a:p>
          <a:p>
            <a:r>
              <a:rPr lang="ru-RU" dirty="0"/>
              <a:t>• </a:t>
            </a:r>
            <a:r>
              <a:rPr lang="ru-RU" b="1" dirty="0"/>
              <a:t>«Познание» </a:t>
            </a:r>
            <a:r>
              <a:rPr lang="ru-RU" dirty="0"/>
              <a:t>- сенсорное развитие, формирование целостной картины мира, расширение кругозора в серии изобразительного искусства, творчества, формирование элементарных математических представлений;</a:t>
            </a:r>
          </a:p>
          <a:p>
            <a:r>
              <a:rPr lang="ru-RU" dirty="0"/>
              <a:t>• </a:t>
            </a:r>
            <a:r>
              <a:rPr lang="ru-RU" b="1" dirty="0"/>
              <a:t>«Чтение художественной литературы</a:t>
            </a:r>
            <a:r>
              <a:rPr lang="ru-RU" dirty="0"/>
              <a:t>» - использование художественных произведений для обогащения содержания области, развитие детского творчества, приобщение к различным видам искусства, развитие художественного восприятия и художественного вкуса;</a:t>
            </a:r>
          </a:p>
          <a:p>
            <a:r>
              <a:rPr lang="ru-RU" dirty="0"/>
              <a:t>• «</a:t>
            </a:r>
            <a:r>
              <a:rPr lang="ru-RU" b="1" dirty="0"/>
              <a:t>Физическая культура» </a:t>
            </a:r>
            <a:r>
              <a:rPr lang="ru-RU" dirty="0"/>
              <a:t>- развитие мелкой и крупной моторики, использование на образовательной деятельности художественно-творческого цикла физкультурных минуток, двигательных заданий, формирование правильной осанки;</a:t>
            </a:r>
          </a:p>
          <a:p>
            <a:r>
              <a:rPr lang="ru-RU" dirty="0"/>
              <a:t>• </a:t>
            </a:r>
            <a:r>
              <a:rPr lang="ru-RU" b="1" dirty="0"/>
              <a:t>«Музыка» </a:t>
            </a:r>
            <a:r>
              <a:rPr lang="ru-RU" dirty="0"/>
              <a:t>- использование музыкальных произведений для обогащения содержания области, развитие детского творчества, приобщение к различным видам искусства;</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251520" y="404664"/>
            <a:ext cx="8712968" cy="6453336"/>
          </a:xfrm>
        </p:spPr>
        <p:txBody>
          <a:bodyPr>
            <a:normAutofit fontScale="77500" lnSpcReduction="20000"/>
          </a:bodyPr>
          <a:lstStyle/>
          <a:p>
            <a:r>
              <a:rPr lang="ru-RU" dirty="0"/>
              <a:t>• </a:t>
            </a:r>
            <a:r>
              <a:rPr lang="ru-RU" b="1" dirty="0"/>
              <a:t>«Труд» </a:t>
            </a:r>
            <a:r>
              <a:rPr lang="ru-RU" dirty="0"/>
              <a:t>- формирование трудовых умений и навыков, воспитание трудолюбия, воспитание ценностного отношения к собственному труду, труду других людей и его результатам. Формирование умения готовить и убирать свое рабочее место, бережно относиться к пособиям и материалам, наводить порядок после игр и образовательной деятельности;</a:t>
            </a:r>
          </a:p>
          <a:p>
            <a:r>
              <a:rPr lang="ru-RU" dirty="0"/>
              <a:t>• </a:t>
            </a:r>
            <a:r>
              <a:rPr lang="ru-RU" b="1" dirty="0"/>
              <a:t>«Безопасность» </a:t>
            </a:r>
            <a:r>
              <a:rPr lang="ru-RU" dirty="0"/>
              <a:t>- формирование основ безопасности собственной жизнедеятельности в различных видах продуктивной деятельности;</a:t>
            </a:r>
          </a:p>
          <a:p>
            <a:r>
              <a:rPr lang="ru-RU" dirty="0"/>
              <a:t>• </a:t>
            </a:r>
            <a:r>
              <a:rPr lang="ru-RU" b="1" dirty="0"/>
              <a:t>«Здоровье» </a:t>
            </a:r>
            <a:r>
              <a:rPr lang="ru-RU" dirty="0"/>
              <a:t>- </a:t>
            </a:r>
            <a:r>
              <a:rPr lang="ru-RU" dirty="0" err="1"/>
              <a:t>цветотерапия</a:t>
            </a:r>
            <a:r>
              <a:rPr lang="ru-RU" dirty="0"/>
              <a:t>, формирование первоначальных представлений о здоровом образе жизни при изображении на темы здоровья. Использование на образовательной деятельности художественно-творческого цикла глазной гимнастики, пальчиковых игр, приемов самомассажа рук;</a:t>
            </a:r>
          </a:p>
          <a:p>
            <a:r>
              <a:rPr lang="ru-RU" dirty="0"/>
              <a:t>• </a:t>
            </a:r>
            <a:r>
              <a:rPr lang="ru-RU" b="1" dirty="0"/>
              <a:t>«Социализация» </a:t>
            </a:r>
            <a:r>
              <a:rPr lang="ru-RU" dirty="0"/>
              <a:t>- формирование гендерной, семейной принадлежности, патриотических чувств, чувств принадлежности к мировому сообществу, реализация партнерского взаимодействия «взрослый – ребенок».</a:t>
            </a: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1456</Words>
  <Application>Microsoft Office PowerPoint</Application>
  <PresentationFormat>Экран (4:3)</PresentationFormat>
  <Paragraphs>107</Paragraphs>
  <Slides>29</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29</vt:i4>
      </vt:variant>
    </vt:vector>
  </HeadingPairs>
  <TitlesOfParts>
    <vt:vector size="32" baseType="lpstr">
      <vt:lpstr>Arial</vt:lpstr>
      <vt:lpstr>Calibri</vt:lpstr>
      <vt:lpstr>Тема Office</vt:lpstr>
      <vt:lpstr>«Нетрадиционные техники рисования и их роль в развитии детей дошкольного возраста»</vt:lpstr>
      <vt:lpstr>Презентация PowerPoint</vt:lpstr>
      <vt:lpstr>Презентация PowerPoint</vt:lpstr>
      <vt:lpstr>Презентация PowerPoint</vt:lpstr>
      <vt:lpstr>Презентация PowerPoint</vt:lpstr>
      <vt:lpstr>Задачи: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Предметно-развивающая среда по изобразительной деятельности в группе детского сада должна содержать: </vt:lpstr>
      <vt:lpstr>Презентация PowerPoint</vt:lpstr>
      <vt:lpstr>Методы, которые необходимо применять в изобразительной деятельности: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Содержание психолого-педагогической работы по изобразительной деятельности дошкольников (ФГОС ДО)</dc:title>
  <dc:creator>Нотка</dc:creator>
  <cp:lastModifiedBy>Алла Кулик</cp:lastModifiedBy>
  <cp:revision>59</cp:revision>
  <dcterms:created xsi:type="dcterms:W3CDTF">2016-08-25T07:20:24Z</dcterms:created>
  <dcterms:modified xsi:type="dcterms:W3CDTF">2016-10-29T15:44:31Z</dcterms:modified>
</cp:coreProperties>
</file>