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7" r:id="rId2"/>
    <p:sldId id="258" r:id="rId3"/>
    <p:sldId id="277" r:id="rId4"/>
    <p:sldId id="287" r:id="rId5"/>
    <p:sldId id="278" r:id="rId6"/>
    <p:sldId id="279" r:id="rId7"/>
    <p:sldId id="280" r:id="rId8"/>
    <p:sldId id="281" r:id="rId9"/>
    <p:sldId id="271" r:id="rId10"/>
    <p:sldId id="298" r:id="rId11"/>
    <p:sldId id="282" r:id="rId12"/>
    <p:sldId id="283" r:id="rId13"/>
    <p:sldId id="284" r:id="rId14"/>
    <p:sldId id="285" r:id="rId15"/>
    <p:sldId id="259" r:id="rId16"/>
    <p:sldId id="286" r:id="rId17"/>
    <p:sldId id="288" r:id="rId18"/>
    <p:sldId id="260" r:id="rId19"/>
    <p:sldId id="289" r:id="rId20"/>
    <p:sldId id="262" r:id="rId21"/>
    <p:sldId id="272" r:id="rId22"/>
    <p:sldId id="296" r:id="rId23"/>
    <p:sldId id="297" r:id="rId24"/>
    <p:sldId id="263" r:id="rId25"/>
    <p:sldId id="290" r:id="rId26"/>
    <p:sldId id="291" r:id="rId27"/>
    <p:sldId id="292" r:id="rId28"/>
    <p:sldId id="293" r:id="rId29"/>
    <p:sldId id="264" r:id="rId30"/>
    <p:sldId id="294" r:id="rId31"/>
    <p:sldId id="295" r:id="rId32"/>
    <p:sldId id="299" r:id="rId33"/>
    <p:sldId id="274" r:id="rId34"/>
    <p:sldId id="270" r:id="rId35"/>
    <p:sldId id="300" r:id="rId36"/>
    <p:sldId id="301" r:id="rId37"/>
    <p:sldId id="276" r:id="rId38"/>
    <p:sldId id="302" r:id="rId39"/>
    <p:sldId id="26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C41A-96A3-4F51-9964-AD8FCF403941}"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ru-RU"/>
        </a:p>
      </dgm:t>
    </dgm:pt>
    <dgm:pt modelId="{0CF15FEA-9AAC-4146-BDFE-54CC4667268C}">
      <dgm:prSet phldrT="[Текст]"/>
      <dgm:spPr/>
      <dgm:t>
        <a:bodyPr/>
        <a:lstStyle/>
        <a:p>
          <a:r>
            <a:rPr lang="ru-RU" dirty="0" smtClean="0">
              <a:effectLst/>
              <a:latin typeface="Times New Roman" pitchFamily="18" charset="0"/>
              <a:cs typeface="Times New Roman" pitchFamily="18" charset="0"/>
            </a:rPr>
            <a:t>Объективные аспекты</a:t>
          </a:r>
          <a:endParaRPr lang="ru-RU" dirty="0">
            <a:effectLst/>
          </a:endParaRPr>
        </a:p>
      </dgm:t>
    </dgm:pt>
    <dgm:pt modelId="{36810EFD-FD03-4A53-A716-62E4832773B9}" type="parTrans" cxnId="{7DF46EE4-3344-4766-AA64-C021413B9E45}">
      <dgm:prSet/>
      <dgm:spPr/>
      <dgm:t>
        <a:bodyPr/>
        <a:lstStyle/>
        <a:p>
          <a:endParaRPr lang="ru-RU">
            <a:effectLst/>
          </a:endParaRPr>
        </a:p>
      </dgm:t>
    </dgm:pt>
    <dgm:pt modelId="{518959F3-3175-473A-8EB9-AFDBCD01C398}" type="sibTrans" cxnId="{7DF46EE4-3344-4766-AA64-C021413B9E45}">
      <dgm:prSet/>
      <dgm:spPr/>
      <dgm:t>
        <a:bodyPr/>
        <a:lstStyle/>
        <a:p>
          <a:endParaRPr lang="ru-RU">
            <a:effectLst/>
          </a:endParaRPr>
        </a:p>
      </dgm:t>
    </dgm:pt>
    <dgm:pt modelId="{93C66E27-4203-4AB7-B6EB-06104B3F0D09}">
      <dgm:prSet phldrT="[Текст]"/>
      <dgm:spPr/>
      <dgm:t>
        <a:bodyPr/>
        <a:lstStyle/>
        <a:p>
          <a:pPr algn="ctr"/>
          <a:r>
            <a:rPr lang="ru-RU" dirty="0" smtClean="0">
              <a:effectLst/>
              <a:latin typeface="Times New Roman" pitchFamily="18" charset="0"/>
              <a:cs typeface="Times New Roman" pitchFamily="18" charset="0"/>
            </a:rPr>
            <a:t>дисциплины труда находят выражение в установленных в организациях правилах внутреннего трудового распорядка, закрепляющих трудовые обязанности работников и работодателя, режимы их исполнения. </a:t>
          </a:r>
          <a:endParaRPr lang="ru-RU" dirty="0">
            <a:effectLst/>
          </a:endParaRPr>
        </a:p>
      </dgm:t>
    </dgm:pt>
    <dgm:pt modelId="{4BEFC3E9-EDE9-40EE-A82E-C137F7483D94}" type="parTrans" cxnId="{F887C28D-63B0-4FCE-9BAD-767B35395DD1}">
      <dgm:prSet/>
      <dgm:spPr/>
      <dgm:t>
        <a:bodyPr/>
        <a:lstStyle/>
        <a:p>
          <a:endParaRPr lang="ru-RU">
            <a:effectLst/>
          </a:endParaRPr>
        </a:p>
      </dgm:t>
    </dgm:pt>
    <dgm:pt modelId="{102FCF22-EE2C-41D7-8822-B189767126A8}" type="sibTrans" cxnId="{F887C28D-63B0-4FCE-9BAD-767B35395DD1}">
      <dgm:prSet/>
      <dgm:spPr/>
      <dgm:t>
        <a:bodyPr/>
        <a:lstStyle/>
        <a:p>
          <a:endParaRPr lang="ru-RU">
            <a:effectLst/>
          </a:endParaRPr>
        </a:p>
      </dgm:t>
    </dgm:pt>
    <dgm:pt modelId="{1F359A95-5E31-4A0C-993D-00E37A92B233}">
      <dgm:prSet phldrT="[Текст]"/>
      <dgm:spPr/>
      <dgm:t>
        <a:bodyPr/>
        <a:lstStyle/>
        <a:p>
          <a:r>
            <a:rPr lang="ru-RU" dirty="0" smtClean="0">
              <a:effectLst/>
              <a:latin typeface="Times New Roman" pitchFamily="18" charset="0"/>
              <a:cs typeface="Times New Roman" pitchFamily="18" charset="0"/>
            </a:rPr>
            <a:t>Субъективные аспекты </a:t>
          </a:r>
          <a:endParaRPr lang="ru-RU" dirty="0">
            <a:effectLst/>
          </a:endParaRPr>
        </a:p>
      </dgm:t>
    </dgm:pt>
    <dgm:pt modelId="{92B1CAAF-746F-407D-A370-B0BE4FE4DEC6}" type="parTrans" cxnId="{020B7364-627B-41DF-9E2F-DEDC744AB33B}">
      <dgm:prSet/>
      <dgm:spPr/>
      <dgm:t>
        <a:bodyPr/>
        <a:lstStyle/>
        <a:p>
          <a:endParaRPr lang="ru-RU">
            <a:effectLst/>
          </a:endParaRPr>
        </a:p>
      </dgm:t>
    </dgm:pt>
    <dgm:pt modelId="{26FD45CD-28D6-4A75-8E65-3B56720F2CD5}" type="sibTrans" cxnId="{020B7364-627B-41DF-9E2F-DEDC744AB33B}">
      <dgm:prSet/>
      <dgm:spPr/>
      <dgm:t>
        <a:bodyPr/>
        <a:lstStyle/>
        <a:p>
          <a:endParaRPr lang="ru-RU">
            <a:effectLst/>
          </a:endParaRPr>
        </a:p>
      </dgm:t>
    </dgm:pt>
    <dgm:pt modelId="{CF878557-CDEF-4A2E-9361-619685822B76}">
      <dgm:prSet phldrT="[Текст]"/>
      <dgm:spPr/>
      <dgm:t>
        <a:bodyPr/>
        <a:lstStyle/>
        <a:p>
          <a:pPr algn="ctr"/>
          <a:r>
            <a:rPr lang="ru-RU" dirty="0" smtClean="0">
              <a:effectLst/>
              <a:latin typeface="Times New Roman" pitchFamily="18" charset="0"/>
              <a:cs typeface="Times New Roman" pitchFamily="18" charset="0"/>
            </a:rPr>
            <a:t>понятия дисциплины труда представляют собой добросовестное выполнение работниками и работодателем обязанностей установленных локальными нормативными актами.</a:t>
          </a:r>
          <a:endParaRPr lang="ru-RU" dirty="0">
            <a:effectLst/>
          </a:endParaRPr>
        </a:p>
      </dgm:t>
    </dgm:pt>
    <dgm:pt modelId="{3C0D5B81-FA9E-4378-9FCF-5E4F72A723BA}" type="parTrans" cxnId="{A53B830E-F67A-4856-9C05-CB16B311C18B}">
      <dgm:prSet/>
      <dgm:spPr/>
      <dgm:t>
        <a:bodyPr/>
        <a:lstStyle/>
        <a:p>
          <a:endParaRPr lang="ru-RU">
            <a:effectLst/>
          </a:endParaRPr>
        </a:p>
      </dgm:t>
    </dgm:pt>
    <dgm:pt modelId="{52AEB3B4-CAA4-42EA-B0A4-4ECBF68C597E}" type="sibTrans" cxnId="{A53B830E-F67A-4856-9C05-CB16B311C18B}">
      <dgm:prSet/>
      <dgm:spPr/>
      <dgm:t>
        <a:bodyPr/>
        <a:lstStyle/>
        <a:p>
          <a:endParaRPr lang="ru-RU">
            <a:effectLst/>
          </a:endParaRPr>
        </a:p>
      </dgm:t>
    </dgm:pt>
    <dgm:pt modelId="{3DB3E6CF-0ECB-4A51-9EFF-78D5FE77A17E}" type="pres">
      <dgm:prSet presAssocID="{1B8BC41A-96A3-4F51-9964-AD8FCF403941}" presName="Name0" presStyleCnt="0">
        <dgm:presLayoutVars>
          <dgm:dir/>
          <dgm:animLvl val="lvl"/>
          <dgm:resizeHandles val="exact"/>
        </dgm:presLayoutVars>
      </dgm:prSet>
      <dgm:spPr/>
      <dgm:t>
        <a:bodyPr/>
        <a:lstStyle/>
        <a:p>
          <a:endParaRPr lang="ru-RU"/>
        </a:p>
      </dgm:t>
    </dgm:pt>
    <dgm:pt modelId="{89426344-0D7D-4C72-9BB5-ED4209AD460B}" type="pres">
      <dgm:prSet presAssocID="{0CF15FEA-9AAC-4146-BDFE-54CC4667268C}" presName="composite" presStyleCnt="0"/>
      <dgm:spPr/>
    </dgm:pt>
    <dgm:pt modelId="{BFFDA6BA-2A37-4D94-AF69-06A8CE7D6398}" type="pres">
      <dgm:prSet presAssocID="{0CF15FEA-9AAC-4146-BDFE-54CC4667268C}" presName="parTx" presStyleLbl="alignNode1" presStyleIdx="0" presStyleCnt="2">
        <dgm:presLayoutVars>
          <dgm:chMax val="0"/>
          <dgm:chPref val="0"/>
          <dgm:bulletEnabled val="1"/>
        </dgm:presLayoutVars>
      </dgm:prSet>
      <dgm:spPr/>
      <dgm:t>
        <a:bodyPr/>
        <a:lstStyle/>
        <a:p>
          <a:endParaRPr lang="ru-RU"/>
        </a:p>
      </dgm:t>
    </dgm:pt>
    <dgm:pt modelId="{917BD407-0952-4228-9157-B0476F49BB20}" type="pres">
      <dgm:prSet presAssocID="{0CF15FEA-9AAC-4146-BDFE-54CC4667268C}" presName="desTx" presStyleLbl="alignAccFollowNode1" presStyleIdx="0" presStyleCnt="2">
        <dgm:presLayoutVars>
          <dgm:bulletEnabled val="1"/>
        </dgm:presLayoutVars>
      </dgm:prSet>
      <dgm:spPr/>
      <dgm:t>
        <a:bodyPr/>
        <a:lstStyle/>
        <a:p>
          <a:endParaRPr lang="ru-RU"/>
        </a:p>
      </dgm:t>
    </dgm:pt>
    <dgm:pt modelId="{878D4DCE-8FB9-4CF0-B61C-3438444D2744}" type="pres">
      <dgm:prSet presAssocID="{518959F3-3175-473A-8EB9-AFDBCD01C398}" presName="space" presStyleCnt="0"/>
      <dgm:spPr/>
    </dgm:pt>
    <dgm:pt modelId="{B2D8B0B2-A81E-4A29-9A94-5EA5B3FAB453}" type="pres">
      <dgm:prSet presAssocID="{1F359A95-5E31-4A0C-993D-00E37A92B233}" presName="composite" presStyleCnt="0"/>
      <dgm:spPr/>
    </dgm:pt>
    <dgm:pt modelId="{CAD5F6A6-46A8-4BC9-BEB9-66CD6D2846AE}" type="pres">
      <dgm:prSet presAssocID="{1F359A95-5E31-4A0C-993D-00E37A92B233}" presName="parTx" presStyleLbl="alignNode1" presStyleIdx="1" presStyleCnt="2">
        <dgm:presLayoutVars>
          <dgm:chMax val="0"/>
          <dgm:chPref val="0"/>
          <dgm:bulletEnabled val="1"/>
        </dgm:presLayoutVars>
      </dgm:prSet>
      <dgm:spPr/>
      <dgm:t>
        <a:bodyPr/>
        <a:lstStyle/>
        <a:p>
          <a:endParaRPr lang="ru-RU"/>
        </a:p>
      </dgm:t>
    </dgm:pt>
    <dgm:pt modelId="{767F0E2F-D86D-4026-BA00-FA51359E4241}" type="pres">
      <dgm:prSet presAssocID="{1F359A95-5E31-4A0C-993D-00E37A92B233}" presName="desTx" presStyleLbl="alignAccFollowNode1" presStyleIdx="1" presStyleCnt="2">
        <dgm:presLayoutVars>
          <dgm:bulletEnabled val="1"/>
        </dgm:presLayoutVars>
      </dgm:prSet>
      <dgm:spPr/>
      <dgm:t>
        <a:bodyPr/>
        <a:lstStyle/>
        <a:p>
          <a:endParaRPr lang="ru-RU"/>
        </a:p>
      </dgm:t>
    </dgm:pt>
  </dgm:ptLst>
  <dgm:cxnLst>
    <dgm:cxn modelId="{020B7364-627B-41DF-9E2F-DEDC744AB33B}" srcId="{1B8BC41A-96A3-4F51-9964-AD8FCF403941}" destId="{1F359A95-5E31-4A0C-993D-00E37A92B233}" srcOrd="1" destOrd="0" parTransId="{92B1CAAF-746F-407D-A370-B0BE4FE4DEC6}" sibTransId="{26FD45CD-28D6-4A75-8E65-3B56720F2CD5}"/>
    <dgm:cxn modelId="{4004D6AA-A131-4966-8255-2CD69E14FF46}" type="presOf" srcId="{1B8BC41A-96A3-4F51-9964-AD8FCF403941}" destId="{3DB3E6CF-0ECB-4A51-9EFF-78D5FE77A17E}" srcOrd="0" destOrd="0" presId="urn:microsoft.com/office/officeart/2005/8/layout/hList1"/>
    <dgm:cxn modelId="{F887C28D-63B0-4FCE-9BAD-767B35395DD1}" srcId="{0CF15FEA-9AAC-4146-BDFE-54CC4667268C}" destId="{93C66E27-4203-4AB7-B6EB-06104B3F0D09}" srcOrd="0" destOrd="0" parTransId="{4BEFC3E9-EDE9-40EE-A82E-C137F7483D94}" sibTransId="{102FCF22-EE2C-41D7-8822-B189767126A8}"/>
    <dgm:cxn modelId="{1E1B460C-1176-4053-B65C-FED457551498}" type="presOf" srcId="{1F359A95-5E31-4A0C-993D-00E37A92B233}" destId="{CAD5F6A6-46A8-4BC9-BEB9-66CD6D2846AE}" srcOrd="0" destOrd="0" presId="urn:microsoft.com/office/officeart/2005/8/layout/hList1"/>
    <dgm:cxn modelId="{7DF46EE4-3344-4766-AA64-C021413B9E45}" srcId="{1B8BC41A-96A3-4F51-9964-AD8FCF403941}" destId="{0CF15FEA-9AAC-4146-BDFE-54CC4667268C}" srcOrd="0" destOrd="0" parTransId="{36810EFD-FD03-4A53-A716-62E4832773B9}" sibTransId="{518959F3-3175-473A-8EB9-AFDBCD01C398}"/>
    <dgm:cxn modelId="{A53B830E-F67A-4856-9C05-CB16B311C18B}" srcId="{1F359A95-5E31-4A0C-993D-00E37A92B233}" destId="{CF878557-CDEF-4A2E-9361-619685822B76}" srcOrd="0" destOrd="0" parTransId="{3C0D5B81-FA9E-4378-9FCF-5E4F72A723BA}" sibTransId="{52AEB3B4-CAA4-42EA-B0A4-4ECBF68C597E}"/>
    <dgm:cxn modelId="{F7170B7B-A85C-4946-91B5-B5054A0F79B1}" type="presOf" srcId="{CF878557-CDEF-4A2E-9361-619685822B76}" destId="{767F0E2F-D86D-4026-BA00-FA51359E4241}" srcOrd="0" destOrd="0" presId="urn:microsoft.com/office/officeart/2005/8/layout/hList1"/>
    <dgm:cxn modelId="{B8C19B46-7EC5-453B-B0BD-32293231083B}" type="presOf" srcId="{0CF15FEA-9AAC-4146-BDFE-54CC4667268C}" destId="{BFFDA6BA-2A37-4D94-AF69-06A8CE7D6398}" srcOrd="0" destOrd="0" presId="urn:microsoft.com/office/officeart/2005/8/layout/hList1"/>
    <dgm:cxn modelId="{742B4B49-4A6E-42B6-8FC6-3F33DBA9AE37}" type="presOf" srcId="{93C66E27-4203-4AB7-B6EB-06104B3F0D09}" destId="{917BD407-0952-4228-9157-B0476F49BB20}" srcOrd="0" destOrd="0" presId="urn:microsoft.com/office/officeart/2005/8/layout/hList1"/>
    <dgm:cxn modelId="{F72AD326-502C-4F6B-AF89-2BA5CB8B20D2}" type="presParOf" srcId="{3DB3E6CF-0ECB-4A51-9EFF-78D5FE77A17E}" destId="{89426344-0D7D-4C72-9BB5-ED4209AD460B}" srcOrd="0" destOrd="0" presId="urn:microsoft.com/office/officeart/2005/8/layout/hList1"/>
    <dgm:cxn modelId="{4BC17559-0425-450B-B6E7-0CE2C4B1CA54}" type="presParOf" srcId="{89426344-0D7D-4C72-9BB5-ED4209AD460B}" destId="{BFFDA6BA-2A37-4D94-AF69-06A8CE7D6398}" srcOrd="0" destOrd="0" presId="urn:microsoft.com/office/officeart/2005/8/layout/hList1"/>
    <dgm:cxn modelId="{E0890E4B-7892-470B-A267-94D702CE2AC3}" type="presParOf" srcId="{89426344-0D7D-4C72-9BB5-ED4209AD460B}" destId="{917BD407-0952-4228-9157-B0476F49BB20}" srcOrd="1" destOrd="0" presId="urn:microsoft.com/office/officeart/2005/8/layout/hList1"/>
    <dgm:cxn modelId="{EBD42CF9-4436-4DEE-AD50-947153B9EF43}" type="presParOf" srcId="{3DB3E6CF-0ECB-4A51-9EFF-78D5FE77A17E}" destId="{878D4DCE-8FB9-4CF0-B61C-3438444D2744}" srcOrd="1" destOrd="0" presId="urn:microsoft.com/office/officeart/2005/8/layout/hList1"/>
    <dgm:cxn modelId="{5874199E-E713-47BA-9998-338D4047E4E2}" type="presParOf" srcId="{3DB3E6CF-0ECB-4A51-9EFF-78D5FE77A17E}" destId="{B2D8B0B2-A81E-4A29-9A94-5EA5B3FAB453}" srcOrd="2" destOrd="0" presId="urn:microsoft.com/office/officeart/2005/8/layout/hList1"/>
    <dgm:cxn modelId="{93214AB6-6B87-4665-BAA8-5DA223432FA8}" type="presParOf" srcId="{B2D8B0B2-A81E-4A29-9A94-5EA5B3FAB453}" destId="{CAD5F6A6-46A8-4BC9-BEB9-66CD6D2846AE}" srcOrd="0" destOrd="0" presId="urn:microsoft.com/office/officeart/2005/8/layout/hList1"/>
    <dgm:cxn modelId="{3F5B2CDB-E2BE-40DD-A117-2E5B17044746}" type="presParOf" srcId="{B2D8B0B2-A81E-4A29-9A94-5EA5B3FAB453}" destId="{767F0E2F-D86D-4026-BA00-FA51359E4241}"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E6EC9-4F80-4F35-9291-8A77145CC37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E50F7F7A-6410-47E6-BAF9-29C4D0B2BDF8}">
      <dgm:prSet phldrT="[Текст]"/>
      <dgm:spPr/>
      <dgm:t>
        <a:bodyPr/>
        <a:lstStyle/>
        <a:p>
          <a:r>
            <a:rPr lang="ru-RU" dirty="0" smtClean="0">
              <a:latin typeface="Times New Roman" pitchFamily="18" charset="0"/>
              <a:cs typeface="Times New Roman" pitchFamily="18" charset="0"/>
            </a:rPr>
            <a:t>Прямой механизм </a:t>
          </a:r>
          <a:endParaRPr lang="ru-RU" dirty="0">
            <a:latin typeface="Times New Roman" pitchFamily="18" charset="0"/>
            <a:cs typeface="Times New Roman" pitchFamily="18" charset="0"/>
          </a:endParaRPr>
        </a:p>
      </dgm:t>
    </dgm:pt>
    <dgm:pt modelId="{05CBE7C4-5FE7-4362-BB4A-2778E3103FD5}" type="parTrans" cxnId="{CC9075AD-30CD-43A5-A014-68B6FDFA61A2}">
      <dgm:prSet/>
      <dgm:spPr/>
      <dgm:t>
        <a:bodyPr/>
        <a:lstStyle/>
        <a:p>
          <a:endParaRPr lang="ru-RU">
            <a:latin typeface="Times New Roman" pitchFamily="18" charset="0"/>
            <a:cs typeface="Times New Roman" pitchFamily="18" charset="0"/>
          </a:endParaRPr>
        </a:p>
      </dgm:t>
    </dgm:pt>
    <dgm:pt modelId="{5FA2D308-6748-4E07-B5D0-6F2ED360F2A3}" type="sibTrans" cxnId="{CC9075AD-30CD-43A5-A014-68B6FDFA61A2}">
      <dgm:prSet/>
      <dgm:spPr/>
      <dgm:t>
        <a:bodyPr/>
        <a:lstStyle/>
        <a:p>
          <a:endParaRPr lang="ru-RU">
            <a:latin typeface="Times New Roman" pitchFamily="18" charset="0"/>
            <a:cs typeface="Times New Roman" pitchFamily="18" charset="0"/>
          </a:endParaRPr>
        </a:p>
      </dgm:t>
    </dgm:pt>
    <dgm:pt modelId="{5E491B23-DBEF-4034-9B04-39A5C62E7449}">
      <dgm:prSet phldrT="[Текст]"/>
      <dgm:spPr/>
      <dgm:t>
        <a:bodyPr/>
        <a:lstStyle/>
        <a:p>
          <a:r>
            <a:rPr lang="ru-RU" dirty="0" smtClean="0">
              <a:latin typeface="Times New Roman" pitchFamily="18" charset="0"/>
              <a:cs typeface="Times New Roman" pitchFamily="18" charset="0"/>
            </a:rPr>
            <a:t>включает в себя использование методов, средств убеждения (воспитания), поощрения, принуждения. </a:t>
          </a:r>
          <a:endParaRPr lang="ru-RU" dirty="0">
            <a:latin typeface="Times New Roman" pitchFamily="18" charset="0"/>
            <a:cs typeface="Times New Roman" pitchFamily="18" charset="0"/>
          </a:endParaRPr>
        </a:p>
      </dgm:t>
    </dgm:pt>
    <dgm:pt modelId="{0F12A243-1933-4F12-806C-8845F1DF5FFB}" type="parTrans" cxnId="{A06070F1-1D43-4468-891A-36EA9A72D424}">
      <dgm:prSet/>
      <dgm:spPr/>
      <dgm:t>
        <a:bodyPr/>
        <a:lstStyle/>
        <a:p>
          <a:endParaRPr lang="ru-RU">
            <a:latin typeface="Times New Roman" pitchFamily="18" charset="0"/>
            <a:cs typeface="Times New Roman" pitchFamily="18" charset="0"/>
          </a:endParaRPr>
        </a:p>
      </dgm:t>
    </dgm:pt>
    <dgm:pt modelId="{AB1B2B18-8AB9-4367-B11F-DC4EB1FE76D0}" type="sibTrans" cxnId="{A06070F1-1D43-4468-891A-36EA9A72D424}">
      <dgm:prSet/>
      <dgm:spPr/>
      <dgm:t>
        <a:bodyPr/>
        <a:lstStyle/>
        <a:p>
          <a:endParaRPr lang="ru-RU">
            <a:latin typeface="Times New Roman" pitchFamily="18" charset="0"/>
            <a:cs typeface="Times New Roman" pitchFamily="18" charset="0"/>
          </a:endParaRPr>
        </a:p>
      </dgm:t>
    </dgm:pt>
    <dgm:pt modelId="{0E1E454E-BF52-4D3A-A679-ADB996ED225E}">
      <dgm:prSet phldrT="[Текст]"/>
      <dgm:spPr/>
      <dgm:t>
        <a:bodyPr/>
        <a:lstStyle/>
        <a:p>
          <a:r>
            <a:rPr lang="ru-RU" dirty="0" smtClean="0">
              <a:latin typeface="Times New Roman" pitchFamily="18" charset="0"/>
              <a:cs typeface="Times New Roman" pitchFamily="18" charset="0"/>
            </a:rPr>
            <a:t>Косвенный механизм </a:t>
          </a:r>
          <a:endParaRPr lang="ru-RU" dirty="0">
            <a:latin typeface="Times New Roman" pitchFamily="18" charset="0"/>
            <a:cs typeface="Times New Roman" pitchFamily="18" charset="0"/>
          </a:endParaRPr>
        </a:p>
      </dgm:t>
    </dgm:pt>
    <dgm:pt modelId="{37414C4F-C889-44AD-A482-CCE3B610C6EB}" type="parTrans" cxnId="{8587D291-16DD-4361-8D39-E1EEC8856315}">
      <dgm:prSet/>
      <dgm:spPr/>
      <dgm:t>
        <a:bodyPr/>
        <a:lstStyle/>
        <a:p>
          <a:endParaRPr lang="ru-RU">
            <a:latin typeface="Times New Roman" pitchFamily="18" charset="0"/>
            <a:cs typeface="Times New Roman" pitchFamily="18" charset="0"/>
          </a:endParaRPr>
        </a:p>
      </dgm:t>
    </dgm:pt>
    <dgm:pt modelId="{3B3EECDA-6A6A-47B4-8AA1-D7ED991F4774}" type="sibTrans" cxnId="{8587D291-16DD-4361-8D39-E1EEC8856315}">
      <dgm:prSet/>
      <dgm:spPr/>
      <dgm:t>
        <a:bodyPr/>
        <a:lstStyle/>
        <a:p>
          <a:endParaRPr lang="ru-RU">
            <a:latin typeface="Times New Roman" pitchFamily="18" charset="0"/>
            <a:cs typeface="Times New Roman" pitchFamily="18" charset="0"/>
          </a:endParaRPr>
        </a:p>
      </dgm:t>
    </dgm:pt>
    <dgm:pt modelId="{C7C7BD33-F871-4DF5-BC8F-E11465AB96D8}">
      <dgm:prSet phldrT="[Текст]"/>
      <dgm:spPr/>
      <dgm:t>
        <a:bodyPr/>
        <a:lstStyle/>
        <a:p>
          <a:r>
            <a:rPr lang="ru-RU" dirty="0" smtClean="0">
              <a:latin typeface="Times New Roman" pitchFamily="18" charset="0"/>
              <a:cs typeface="Times New Roman" pitchFamily="18" charset="0"/>
            </a:rPr>
            <a:t>состоит в управлении условиями организации труда в самом широком смысле (проведение необходимых изменений).</a:t>
          </a:r>
          <a:endParaRPr lang="ru-RU" dirty="0">
            <a:latin typeface="Times New Roman" pitchFamily="18" charset="0"/>
            <a:cs typeface="Times New Roman" pitchFamily="18" charset="0"/>
          </a:endParaRPr>
        </a:p>
      </dgm:t>
    </dgm:pt>
    <dgm:pt modelId="{902BF01B-84C3-40EF-A61A-BC144D4E1C7D}" type="parTrans" cxnId="{73445067-B454-4731-A1AC-3E50837464FE}">
      <dgm:prSet/>
      <dgm:spPr/>
      <dgm:t>
        <a:bodyPr/>
        <a:lstStyle/>
        <a:p>
          <a:endParaRPr lang="ru-RU">
            <a:latin typeface="Times New Roman" pitchFamily="18" charset="0"/>
            <a:cs typeface="Times New Roman" pitchFamily="18" charset="0"/>
          </a:endParaRPr>
        </a:p>
      </dgm:t>
    </dgm:pt>
    <dgm:pt modelId="{2437A218-745C-49DE-8E28-7170A423B13D}" type="sibTrans" cxnId="{73445067-B454-4731-A1AC-3E50837464FE}">
      <dgm:prSet/>
      <dgm:spPr/>
      <dgm:t>
        <a:bodyPr/>
        <a:lstStyle/>
        <a:p>
          <a:endParaRPr lang="ru-RU">
            <a:latin typeface="Times New Roman" pitchFamily="18" charset="0"/>
            <a:cs typeface="Times New Roman" pitchFamily="18" charset="0"/>
          </a:endParaRPr>
        </a:p>
      </dgm:t>
    </dgm:pt>
    <dgm:pt modelId="{CED9D1C8-FA9F-4001-A5BF-E750D423745E}" type="pres">
      <dgm:prSet presAssocID="{193E6EC9-4F80-4F35-9291-8A77145CC376}" presName="Name0" presStyleCnt="0">
        <dgm:presLayoutVars>
          <dgm:dir/>
          <dgm:animLvl val="lvl"/>
          <dgm:resizeHandles/>
        </dgm:presLayoutVars>
      </dgm:prSet>
      <dgm:spPr/>
      <dgm:t>
        <a:bodyPr/>
        <a:lstStyle/>
        <a:p>
          <a:endParaRPr lang="ru-RU"/>
        </a:p>
      </dgm:t>
    </dgm:pt>
    <dgm:pt modelId="{7F08F6DA-7813-4C55-9A89-74C9D229EC06}" type="pres">
      <dgm:prSet presAssocID="{E50F7F7A-6410-47E6-BAF9-29C4D0B2BDF8}" presName="linNode" presStyleCnt="0"/>
      <dgm:spPr/>
    </dgm:pt>
    <dgm:pt modelId="{BB310DED-7EB3-44FC-A8F8-FA6FC867E81F}" type="pres">
      <dgm:prSet presAssocID="{E50F7F7A-6410-47E6-BAF9-29C4D0B2BDF8}" presName="parentShp" presStyleLbl="node1" presStyleIdx="0" presStyleCnt="2">
        <dgm:presLayoutVars>
          <dgm:bulletEnabled val="1"/>
        </dgm:presLayoutVars>
      </dgm:prSet>
      <dgm:spPr/>
      <dgm:t>
        <a:bodyPr/>
        <a:lstStyle/>
        <a:p>
          <a:endParaRPr lang="ru-RU"/>
        </a:p>
      </dgm:t>
    </dgm:pt>
    <dgm:pt modelId="{721FE684-BBB2-418E-9174-6375805E1D2D}" type="pres">
      <dgm:prSet presAssocID="{E50F7F7A-6410-47E6-BAF9-29C4D0B2BDF8}" presName="childShp" presStyleLbl="bgAccFollowNode1" presStyleIdx="0" presStyleCnt="2">
        <dgm:presLayoutVars>
          <dgm:bulletEnabled val="1"/>
        </dgm:presLayoutVars>
      </dgm:prSet>
      <dgm:spPr/>
      <dgm:t>
        <a:bodyPr/>
        <a:lstStyle/>
        <a:p>
          <a:endParaRPr lang="ru-RU"/>
        </a:p>
      </dgm:t>
    </dgm:pt>
    <dgm:pt modelId="{5FA2D0D8-FE4E-4F03-A5E6-BA7F31DC310D}" type="pres">
      <dgm:prSet presAssocID="{5FA2D308-6748-4E07-B5D0-6F2ED360F2A3}" presName="spacing" presStyleCnt="0"/>
      <dgm:spPr/>
    </dgm:pt>
    <dgm:pt modelId="{E3DFD5D3-E248-492A-A1B2-7EA67AA9587F}" type="pres">
      <dgm:prSet presAssocID="{0E1E454E-BF52-4D3A-A679-ADB996ED225E}" presName="linNode" presStyleCnt="0"/>
      <dgm:spPr/>
    </dgm:pt>
    <dgm:pt modelId="{86FA313C-8742-4B5A-A1C4-3D1B29B5421D}" type="pres">
      <dgm:prSet presAssocID="{0E1E454E-BF52-4D3A-A679-ADB996ED225E}" presName="parentShp" presStyleLbl="node1" presStyleIdx="1" presStyleCnt="2">
        <dgm:presLayoutVars>
          <dgm:bulletEnabled val="1"/>
        </dgm:presLayoutVars>
      </dgm:prSet>
      <dgm:spPr/>
      <dgm:t>
        <a:bodyPr/>
        <a:lstStyle/>
        <a:p>
          <a:endParaRPr lang="ru-RU"/>
        </a:p>
      </dgm:t>
    </dgm:pt>
    <dgm:pt modelId="{02794985-02D1-4CFA-8C97-6DDA08F16623}" type="pres">
      <dgm:prSet presAssocID="{0E1E454E-BF52-4D3A-A679-ADB996ED225E}" presName="childShp" presStyleLbl="bgAccFollowNode1" presStyleIdx="1" presStyleCnt="2">
        <dgm:presLayoutVars>
          <dgm:bulletEnabled val="1"/>
        </dgm:presLayoutVars>
      </dgm:prSet>
      <dgm:spPr/>
      <dgm:t>
        <a:bodyPr/>
        <a:lstStyle/>
        <a:p>
          <a:endParaRPr lang="ru-RU"/>
        </a:p>
      </dgm:t>
    </dgm:pt>
  </dgm:ptLst>
  <dgm:cxnLst>
    <dgm:cxn modelId="{1A77CF5B-2E9E-4E20-947D-C1FA917AD506}" type="presOf" srcId="{E50F7F7A-6410-47E6-BAF9-29C4D0B2BDF8}" destId="{BB310DED-7EB3-44FC-A8F8-FA6FC867E81F}" srcOrd="0" destOrd="0" presId="urn:microsoft.com/office/officeart/2005/8/layout/vList6"/>
    <dgm:cxn modelId="{21A727B5-7B10-47AB-BB7E-000A1EEB1263}" type="presOf" srcId="{5E491B23-DBEF-4034-9B04-39A5C62E7449}" destId="{721FE684-BBB2-418E-9174-6375805E1D2D}" srcOrd="0" destOrd="0" presId="urn:microsoft.com/office/officeart/2005/8/layout/vList6"/>
    <dgm:cxn modelId="{89E7AC27-9638-4EFB-9FED-2A608251A900}" type="presOf" srcId="{0E1E454E-BF52-4D3A-A679-ADB996ED225E}" destId="{86FA313C-8742-4B5A-A1C4-3D1B29B5421D}" srcOrd="0" destOrd="0" presId="urn:microsoft.com/office/officeart/2005/8/layout/vList6"/>
    <dgm:cxn modelId="{2D4E61D9-56D9-4407-8149-3BBD129C3C82}" type="presOf" srcId="{C7C7BD33-F871-4DF5-BC8F-E11465AB96D8}" destId="{02794985-02D1-4CFA-8C97-6DDA08F16623}" srcOrd="0" destOrd="0" presId="urn:microsoft.com/office/officeart/2005/8/layout/vList6"/>
    <dgm:cxn modelId="{A06070F1-1D43-4468-891A-36EA9A72D424}" srcId="{E50F7F7A-6410-47E6-BAF9-29C4D0B2BDF8}" destId="{5E491B23-DBEF-4034-9B04-39A5C62E7449}" srcOrd="0" destOrd="0" parTransId="{0F12A243-1933-4F12-806C-8845F1DF5FFB}" sibTransId="{AB1B2B18-8AB9-4367-B11F-DC4EB1FE76D0}"/>
    <dgm:cxn modelId="{73445067-B454-4731-A1AC-3E50837464FE}" srcId="{0E1E454E-BF52-4D3A-A679-ADB996ED225E}" destId="{C7C7BD33-F871-4DF5-BC8F-E11465AB96D8}" srcOrd="0" destOrd="0" parTransId="{902BF01B-84C3-40EF-A61A-BC144D4E1C7D}" sibTransId="{2437A218-745C-49DE-8E28-7170A423B13D}"/>
    <dgm:cxn modelId="{B3C164CD-5CE0-4D5B-8421-1E9DE3CC6009}" type="presOf" srcId="{193E6EC9-4F80-4F35-9291-8A77145CC376}" destId="{CED9D1C8-FA9F-4001-A5BF-E750D423745E}" srcOrd="0" destOrd="0" presId="urn:microsoft.com/office/officeart/2005/8/layout/vList6"/>
    <dgm:cxn modelId="{CC9075AD-30CD-43A5-A014-68B6FDFA61A2}" srcId="{193E6EC9-4F80-4F35-9291-8A77145CC376}" destId="{E50F7F7A-6410-47E6-BAF9-29C4D0B2BDF8}" srcOrd="0" destOrd="0" parTransId="{05CBE7C4-5FE7-4362-BB4A-2778E3103FD5}" sibTransId="{5FA2D308-6748-4E07-B5D0-6F2ED360F2A3}"/>
    <dgm:cxn modelId="{8587D291-16DD-4361-8D39-E1EEC8856315}" srcId="{193E6EC9-4F80-4F35-9291-8A77145CC376}" destId="{0E1E454E-BF52-4D3A-A679-ADB996ED225E}" srcOrd="1" destOrd="0" parTransId="{37414C4F-C889-44AD-A482-CCE3B610C6EB}" sibTransId="{3B3EECDA-6A6A-47B4-8AA1-D7ED991F4774}"/>
    <dgm:cxn modelId="{F517D579-9F8C-4783-B5F9-2EB9B963603E}" type="presParOf" srcId="{CED9D1C8-FA9F-4001-A5BF-E750D423745E}" destId="{7F08F6DA-7813-4C55-9A89-74C9D229EC06}" srcOrd="0" destOrd="0" presId="urn:microsoft.com/office/officeart/2005/8/layout/vList6"/>
    <dgm:cxn modelId="{64C823C5-054A-4EEB-B129-E4EEAFA9F623}" type="presParOf" srcId="{7F08F6DA-7813-4C55-9A89-74C9D229EC06}" destId="{BB310DED-7EB3-44FC-A8F8-FA6FC867E81F}" srcOrd="0" destOrd="0" presId="urn:microsoft.com/office/officeart/2005/8/layout/vList6"/>
    <dgm:cxn modelId="{292B9F24-EDAA-438B-AB8C-F55E75CFEE47}" type="presParOf" srcId="{7F08F6DA-7813-4C55-9A89-74C9D229EC06}" destId="{721FE684-BBB2-418E-9174-6375805E1D2D}" srcOrd="1" destOrd="0" presId="urn:microsoft.com/office/officeart/2005/8/layout/vList6"/>
    <dgm:cxn modelId="{206A4F61-B174-4609-BD99-046CE38FD534}" type="presParOf" srcId="{CED9D1C8-FA9F-4001-A5BF-E750D423745E}" destId="{5FA2D0D8-FE4E-4F03-A5E6-BA7F31DC310D}" srcOrd="1" destOrd="0" presId="urn:microsoft.com/office/officeart/2005/8/layout/vList6"/>
    <dgm:cxn modelId="{4E789163-EA8C-40C3-85EE-22502C8DE3D6}" type="presParOf" srcId="{CED9D1C8-FA9F-4001-A5BF-E750D423745E}" destId="{E3DFD5D3-E248-492A-A1B2-7EA67AA9587F}" srcOrd="2" destOrd="0" presId="urn:microsoft.com/office/officeart/2005/8/layout/vList6"/>
    <dgm:cxn modelId="{ABEA11B9-8476-4466-89A4-CCBCB93421D3}" type="presParOf" srcId="{E3DFD5D3-E248-492A-A1B2-7EA67AA9587F}" destId="{86FA313C-8742-4B5A-A1C4-3D1B29B5421D}" srcOrd="0" destOrd="0" presId="urn:microsoft.com/office/officeart/2005/8/layout/vList6"/>
    <dgm:cxn modelId="{D9832539-CDE0-4F27-89B0-562375EE8246}" type="presParOf" srcId="{E3DFD5D3-E248-492A-A1B2-7EA67AA9587F}" destId="{02794985-02D1-4CFA-8C97-6DDA08F16623}"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99F75F-BF53-4CD6-B0AE-CCDF5C63AC69}" type="doc">
      <dgm:prSet loTypeId="urn:microsoft.com/office/officeart/2005/8/layout/funnel1" loCatId="relationship" qsTypeId="urn:microsoft.com/office/officeart/2005/8/quickstyle/3d2" qsCatId="3D" csTypeId="urn:microsoft.com/office/officeart/2005/8/colors/accent1_2" csCatId="accent1" phldr="1"/>
      <dgm:spPr/>
      <dgm:t>
        <a:bodyPr/>
        <a:lstStyle/>
        <a:p>
          <a:endParaRPr lang="ru-RU"/>
        </a:p>
      </dgm:t>
    </dgm:pt>
    <dgm:pt modelId="{862395FD-27B9-465A-90BA-B0687C10EB42}">
      <dgm:prSet phldrT="[Текст]" custT="1"/>
      <dgm:spPr/>
      <dgm:t>
        <a:bodyPr/>
        <a:lstStyle/>
        <a:p>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Убеждение</a:t>
          </a:r>
          <a:r>
            <a:rPr lang="ru-RU" sz="1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1600" dirty="0"/>
        </a:p>
      </dgm:t>
    </dgm:pt>
    <dgm:pt modelId="{775A6D77-E706-41FB-A788-3D727628580B}" type="parTrans" cxnId="{94ECE193-42AE-47AF-9594-1881C13BA7BC}">
      <dgm:prSet/>
      <dgm:spPr/>
      <dgm:t>
        <a:bodyPr/>
        <a:lstStyle/>
        <a:p>
          <a:endParaRPr lang="ru-RU"/>
        </a:p>
      </dgm:t>
    </dgm:pt>
    <dgm:pt modelId="{7B4766C5-A06F-4E82-9E06-B894F4D0FDF0}" type="sibTrans" cxnId="{94ECE193-42AE-47AF-9594-1881C13BA7BC}">
      <dgm:prSet/>
      <dgm:spPr/>
      <dgm:t>
        <a:bodyPr/>
        <a:lstStyle/>
        <a:p>
          <a:endParaRPr lang="ru-RU"/>
        </a:p>
      </dgm:t>
    </dgm:pt>
    <dgm:pt modelId="{45EC52BE-630C-48BB-8E90-48278282E7FE}">
      <dgm:prSet phldrT="[Текст]" custT="1"/>
      <dgm:spPr/>
      <dgm:t>
        <a:bodyPr/>
        <a:lstStyle/>
        <a:p>
          <a:r>
            <a:rPr lang="ru-RU" sz="1800" dirty="0" smtClean="0">
              <a:effectLst>
                <a:outerShdw blurRad="38100" dist="38100" dir="2700000" algn="tl">
                  <a:srgbClr val="000000">
                    <a:alpha val="43137"/>
                  </a:srgbClr>
                </a:outerShdw>
              </a:effectLst>
              <a:latin typeface="Times New Roman" pitchFamily="18" charset="0"/>
              <a:cs typeface="Times New Roman" pitchFamily="18" charset="0"/>
            </a:rPr>
            <a:t>Поощрение</a:t>
          </a:r>
          <a:r>
            <a:rPr lang="ru-RU" sz="1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1600" dirty="0"/>
        </a:p>
      </dgm:t>
    </dgm:pt>
    <dgm:pt modelId="{FFFF536D-AC6D-4317-948C-82596F981338}" type="parTrans" cxnId="{262FDF64-B25C-4A7F-A648-1EF77BF5CBFE}">
      <dgm:prSet/>
      <dgm:spPr/>
      <dgm:t>
        <a:bodyPr/>
        <a:lstStyle/>
        <a:p>
          <a:endParaRPr lang="ru-RU"/>
        </a:p>
      </dgm:t>
    </dgm:pt>
    <dgm:pt modelId="{DAA0309F-A04C-4512-BA6C-538BF45148DA}" type="sibTrans" cxnId="{262FDF64-B25C-4A7F-A648-1EF77BF5CBFE}">
      <dgm:prSet/>
      <dgm:spPr/>
      <dgm:t>
        <a:bodyPr/>
        <a:lstStyle/>
        <a:p>
          <a:endParaRPr lang="ru-RU"/>
        </a:p>
      </dgm:t>
    </dgm:pt>
    <dgm:pt modelId="{8730FEFF-11F8-41EB-A1B3-4F4473A556B9}">
      <dgm:prSet phldrT="[Текст]"/>
      <dgm:spPr/>
      <dgm: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Принуждение </a:t>
          </a:r>
          <a:endParaRPr lang="ru-RU" dirty="0"/>
        </a:p>
      </dgm:t>
    </dgm:pt>
    <dgm:pt modelId="{88BA5911-ADC7-4C8A-9295-CD717097F956}" type="parTrans" cxnId="{523C0EC6-ECD9-4DA2-BED4-629525D011AF}">
      <dgm:prSet/>
      <dgm:spPr/>
      <dgm:t>
        <a:bodyPr/>
        <a:lstStyle/>
        <a:p>
          <a:endParaRPr lang="ru-RU"/>
        </a:p>
      </dgm:t>
    </dgm:pt>
    <dgm:pt modelId="{9E1D8DB7-C102-4CBD-9B72-96682D045729}" type="sibTrans" cxnId="{523C0EC6-ECD9-4DA2-BED4-629525D011AF}">
      <dgm:prSet/>
      <dgm:spPr/>
      <dgm:t>
        <a:bodyPr/>
        <a:lstStyle/>
        <a:p>
          <a:endParaRPr lang="ru-RU"/>
        </a:p>
      </dgm:t>
    </dgm:pt>
    <dgm:pt modelId="{785D73E1-3BBF-414C-9F96-46D902E52BCA}">
      <dgm:prSet phldrT="[Текст]"/>
      <dgm:spPr/>
      <dgm:t>
        <a:bodyPr/>
        <a:lstStyle/>
        <a:p>
          <a:r>
            <a:rPr lang="ru-RU" b="1" i="1" dirty="0" smtClean="0">
              <a:latin typeface="Times New Roman" pitchFamily="18" charset="0"/>
              <a:cs typeface="Times New Roman" pitchFamily="18" charset="0"/>
            </a:rPr>
            <a:t>Основные методы обеспечения трудовой дисциплины</a:t>
          </a:r>
          <a:endParaRPr lang="ru-RU" dirty="0"/>
        </a:p>
      </dgm:t>
    </dgm:pt>
    <dgm:pt modelId="{86B7E251-C14F-488F-A988-7E4CD793925F}" type="parTrans" cxnId="{591564CA-03F5-43AC-8635-E35B12703681}">
      <dgm:prSet/>
      <dgm:spPr/>
      <dgm:t>
        <a:bodyPr/>
        <a:lstStyle/>
        <a:p>
          <a:endParaRPr lang="ru-RU"/>
        </a:p>
      </dgm:t>
    </dgm:pt>
    <dgm:pt modelId="{94EBB3E1-82E6-453C-A293-F0E5C828FE66}" type="sibTrans" cxnId="{591564CA-03F5-43AC-8635-E35B12703681}">
      <dgm:prSet/>
      <dgm:spPr/>
      <dgm:t>
        <a:bodyPr/>
        <a:lstStyle/>
        <a:p>
          <a:endParaRPr lang="ru-RU"/>
        </a:p>
      </dgm:t>
    </dgm:pt>
    <dgm:pt modelId="{CDEF2492-C8E1-46DF-A0AE-6398E8E8E431}" type="pres">
      <dgm:prSet presAssocID="{5D99F75F-BF53-4CD6-B0AE-CCDF5C63AC69}" presName="Name0" presStyleCnt="0">
        <dgm:presLayoutVars>
          <dgm:chMax val="4"/>
          <dgm:resizeHandles val="exact"/>
        </dgm:presLayoutVars>
      </dgm:prSet>
      <dgm:spPr/>
      <dgm:t>
        <a:bodyPr/>
        <a:lstStyle/>
        <a:p>
          <a:endParaRPr lang="ru-RU"/>
        </a:p>
      </dgm:t>
    </dgm:pt>
    <dgm:pt modelId="{5DCB2008-1C3A-4D0C-892D-EA35329D56B4}" type="pres">
      <dgm:prSet presAssocID="{5D99F75F-BF53-4CD6-B0AE-CCDF5C63AC69}" presName="ellipse" presStyleLbl="trBgShp" presStyleIdx="0" presStyleCnt="1"/>
      <dgm:spPr/>
    </dgm:pt>
    <dgm:pt modelId="{FB6BD1A0-25F4-4D3F-B02C-911ED63D0E08}" type="pres">
      <dgm:prSet presAssocID="{5D99F75F-BF53-4CD6-B0AE-CCDF5C63AC69}" presName="arrow1" presStyleLbl="fgShp" presStyleIdx="0" presStyleCnt="1"/>
      <dgm:spPr/>
    </dgm:pt>
    <dgm:pt modelId="{77DC7213-1514-4066-B55F-9F1096B4313C}" type="pres">
      <dgm:prSet presAssocID="{5D99F75F-BF53-4CD6-B0AE-CCDF5C63AC69}" presName="rectangle" presStyleLbl="revTx" presStyleIdx="0" presStyleCnt="1">
        <dgm:presLayoutVars>
          <dgm:bulletEnabled val="1"/>
        </dgm:presLayoutVars>
      </dgm:prSet>
      <dgm:spPr/>
      <dgm:t>
        <a:bodyPr/>
        <a:lstStyle/>
        <a:p>
          <a:endParaRPr lang="ru-RU"/>
        </a:p>
      </dgm:t>
    </dgm:pt>
    <dgm:pt modelId="{AEAE34DF-82F6-457E-8A76-6A8AAFECA0D7}" type="pres">
      <dgm:prSet presAssocID="{45EC52BE-630C-48BB-8E90-48278282E7FE}" presName="item1" presStyleLbl="node1" presStyleIdx="0" presStyleCnt="3">
        <dgm:presLayoutVars>
          <dgm:bulletEnabled val="1"/>
        </dgm:presLayoutVars>
      </dgm:prSet>
      <dgm:spPr/>
      <dgm:t>
        <a:bodyPr/>
        <a:lstStyle/>
        <a:p>
          <a:endParaRPr lang="ru-RU"/>
        </a:p>
      </dgm:t>
    </dgm:pt>
    <dgm:pt modelId="{7CC582C0-7912-47C6-8CD9-49C0C5CD7D95}" type="pres">
      <dgm:prSet presAssocID="{8730FEFF-11F8-41EB-A1B3-4F4473A556B9}" presName="item2" presStyleLbl="node1" presStyleIdx="1" presStyleCnt="3">
        <dgm:presLayoutVars>
          <dgm:bulletEnabled val="1"/>
        </dgm:presLayoutVars>
      </dgm:prSet>
      <dgm:spPr/>
      <dgm:t>
        <a:bodyPr/>
        <a:lstStyle/>
        <a:p>
          <a:endParaRPr lang="ru-RU"/>
        </a:p>
      </dgm:t>
    </dgm:pt>
    <dgm:pt modelId="{647D981B-6DA1-4659-A253-3F703306C955}" type="pres">
      <dgm:prSet presAssocID="{785D73E1-3BBF-414C-9F96-46D902E52BCA}" presName="item3" presStyleLbl="node1" presStyleIdx="2" presStyleCnt="3">
        <dgm:presLayoutVars>
          <dgm:bulletEnabled val="1"/>
        </dgm:presLayoutVars>
      </dgm:prSet>
      <dgm:spPr/>
      <dgm:t>
        <a:bodyPr/>
        <a:lstStyle/>
        <a:p>
          <a:endParaRPr lang="ru-RU"/>
        </a:p>
      </dgm:t>
    </dgm:pt>
    <dgm:pt modelId="{BB008B80-E165-4E3B-B6D9-50923B9C9BD0}" type="pres">
      <dgm:prSet presAssocID="{5D99F75F-BF53-4CD6-B0AE-CCDF5C63AC69}" presName="funnel" presStyleLbl="trAlignAcc1" presStyleIdx="0" presStyleCnt="1"/>
      <dgm:spPr/>
    </dgm:pt>
  </dgm:ptLst>
  <dgm:cxnLst>
    <dgm:cxn modelId="{9B797A70-7E99-4477-A1C6-89645CDE2BB5}" type="presOf" srcId="{8730FEFF-11F8-41EB-A1B3-4F4473A556B9}" destId="{AEAE34DF-82F6-457E-8A76-6A8AAFECA0D7}" srcOrd="0" destOrd="0" presId="urn:microsoft.com/office/officeart/2005/8/layout/funnel1"/>
    <dgm:cxn modelId="{F2C58CC8-868B-459B-8B9A-72553FB0B196}" type="presOf" srcId="{785D73E1-3BBF-414C-9F96-46D902E52BCA}" destId="{77DC7213-1514-4066-B55F-9F1096B4313C}" srcOrd="0" destOrd="0" presId="urn:microsoft.com/office/officeart/2005/8/layout/funnel1"/>
    <dgm:cxn modelId="{523C0EC6-ECD9-4DA2-BED4-629525D011AF}" srcId="{5D99F75F-BF53-4CD6-B0AE-CCDF5C63AC69}" destId="{8730FEFF-11F8-41EB-A1B3-4F4473A556B9}" srcOrd="2" destOrd="0" parTransId="{88BA5911-ADC7-4C8A-9295-CD717097F956}" sibTransId="{9E1D8DB7-C102-4CBD-9B72-96682D045729}"/>
    <dgm:cxn modelId="{262FDF64-B25C-4A7F-A648-1EF77BF5CBFE}" srcId="{5D99F75F-BF53-4CD6-B0AE-CCDF5C63AC69}" destId="{45EC52BE-630C-48BB-8E90-48278282E7FE}" srcOrd="1" destOrd="0" parTransId="{FFFF536D-AC6D-4317-948C-82596F981338}" sibTransId="{DAA0309F-A04C-4512-BA6C-538BF45148DA}"/>
    <dgm:cxn modelId="{591564CA-03F5-43AC-8635-E35B12703681}" srcId="{5D99F75F-BF53-4CD6-B0AE-CCDF5C63AC69}" destId="{785D73E1-3BBF-414C-9F96-46D902E52BCA}" srcOrd="3" destOrd="0" parTransId="{86B7E251-C14F-488F-A988-7E4CD793925F}" sibTransId="{94EBB3E1-82E6-453C-A293-F0E5C828FE66}"/>
    <dgm:cxn modelId="{4DB6FA64-2F9A-4A88-B91C-7E3BE28649BB}" type="presOf" srcId="{45EC52BE-630C-48BB-8E90-48278282E7FE}" destId="{7CC582C0-7912-47C6-8CD9-49C0C5CD7D95}" srcOrd="0" destOrd="0" presId="urn:microsoft.com/office/officeart/2005/8/layout/funnel1"/>
    <dgm:cxn modelId="{D86EF084-11FA-4E7B-82DB-854AD75B0FC3}" type="presOf" srcId="{862395FD-27B9-465A-90BA-B0687C10EB42}" destId="{647D981B-6DA1-4659-A253-3F703306C955}" srcOrd="0" destOrd="0" presId="urn:microsoft.com/office/officeart/2005/8/layout/funnel1"/>
    <dgm:cxn modelId="{94ECE193-42AE-47AF-9594-1881C13BA7BC}" srcId="{5D99F75F-BF53-4CD6-B0AE-CCDF5C63AC69}" destId="{862395FD-27B9-465A-90BA-B0687C10EB42}" srcOrd="0" destOrd="0" parTransId="{775A6D77-E706-41FB-A788-3D727628580B}" sibTransId="{7B4766C5-A06F-4E82-9E06-B894F4D0FDF0}"/>
    <dgm:cxn modelId="{F6286DBF-4FDF-4245-A334-A600D6F03A24}" type="presOf" srcId="{5D99F75F-BF53-4CD6-B0AE-CCDF5C63AC69}" destId="{CDEF2492-C8E1-46DF-A0AE-6398E8E8E431}" srcOrd="0" destOrd="0" presId="urn:microsoft.com/office/officeart/2005/8/layout/funnel1"/>
    <dgm:cxn modelId="{FF294B78-B55F-40BC-8065-3765E6C27D59}" type="presParOf" srcId="{CDEF2492-C8E1-46DF-A0AE-6398E8E8E431}" destId="{5DCB2008-1C3A-4D0C-892D-EA35329D56B4}" srcOrd="0" destOrd="0" presId="urn:microsoft.com/office/officeart/2005/8/layout/funnel1"/>
    <dgm:cxn modelId="{F5DCA3DE-93A3-46FA-8BEA-37A24840FF11}" type="presParOf" srcId="{CDEF2492-C8E1-46DF-A0AE-6398E8E8E431}" destId="{FB6BD1A0-25F4-4D3F-B02C-911ED63D0E08}" srcOrd="1" destOrd="0" presId="urn:microsoft.com/office/officeart/2005/8/layout/funnel1"/>
    <dgm:cxn modelId="{CBA3EDB3-CBD7-4FA7-9B51-FCE0533DBB67}" type="presParOf" srcId="{CDEF2492-C8E1-46DF-A0AE-6398E8E8E431}" destId="{77DC7213-1514-4066-B55F-9F1096B4313C}" srcOrd="2" destOrd="0" presId="urn:microsoft.com/office/officeart/2005/8/layout/funnel1"/>
    <dgm:cxn modelId="{50E5412D-8EA4-438D-A88F-EAEFF5B0D7CF}" type="presParOf" srcId="{CDEF2492-C8E1-46DF-A0AE-6398E8E8E431}" destId="{AEAE34DF-82F6-457E-8A76-6A8AAFECA0D7}" srcOrd="3" destOrd="0" presId="urn:microsoft.com/office/officeart/2005/8/layout/funnel1"/>
    <dgm:cxn modelId="{82EEE519-42B5-42E4-B500-AB51D534395D}" type="presParOf" srcId="{CDEF2492-C8E1-46DF-A0AE-6398E8E8E431}" destId="{7CC582C0-7912-47C6-8CD9-49C0C5CD7D95}" srcOrd="4" destOrd="0" presId="urn:microsoft.com/office/officeart/2005/8/layout/funnel1"/>
    <dgm:cxn modelId="{68C2D124-63AF-4EBF-A2C3-1786B75ECA3A}" type="presParOf" srcId="{CDEF2492-C8E1-46DF-A0AE-6398E8E8E431}" destId="{647D981B-6DA1-4659-A253-3F703306C955}" srcOrd="5" destOrd="0" presId="urn:microsoft.com/office/officeart/2005/8/layout/funnel1"/>
    <dgm:cxn modelId="{DDC7360A-5992-4CF4-BC97-B0653BC219FC}" type="presParOf" srcId="{CDEF2492-C8E1-46DF-A0AE-6398E8E8E431}" destId="{BB008B80-E165-4E3B-B6D9-50923B9C9BD0}" srcOrd="6" destOrd="0" presId="urn:microsoft.com/office/officeart/2005/8/layout/funne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AF2C59-D498-4F33-851D-C5CF95C3E185}" type="doc">
      <dgm:prSet loTypeId="urn:microsoft.com/office/officeart/2005/8/layout/vList4" loCatId="list" qsTypeId="urn:microsoft.com/office/officeart/2005/8/quickstyle/3d7" qsCatId="3D" csTypeId="urn:microsoft.com/office/officeart/2005/8/colors/accent1_2" csCatId="accent1" phldr="1"/>
      <dgm:spPr/>
      <dgm:t>
        <a:bodyPr/>
        <a:lstStyle/>
        <a:p>
          <a:endParaRPr lang="ru-RU"/>
        </a:p>
      </dgm:t>
    </dgm:pt>
    <dgm:pt modelId="{F0700499-5227-4BB6-918E-310FEEF02162}">
      <dgm:prSet phldrT="[Текст]"/>
      <dgm:spPr/>
      <dgm: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Убеждение </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8953806A-21A5-4C14-BD6E-8875B1B1C386}" type="parTrans" cxnId="{09E24A66-4B53-4601-9603-2DEBA36F7207}">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28B4D103-4182-48A9-91BA-4BABFE4F2322}" type="sibTrans" cxnId="{09E24A66-4B53-4601-9603-2DEBA36F7207}">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47BA4A58-33FE-404C-8AEE-46FDBE08D8AC}">
      <dgm:prSet phldrT="[Текст]"/>
      <dgm:spPr/>
      <dgm: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Поощрение </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1D494441-AAD9-42E7-99AB-F29AB1BD958F}" type="parTrans" cxnId="{33E4236D-9254-4198-85D0-A66658E3FB02}">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D467F2B3-CCB9-42E5-B79A-1AA0A7F85D57}" type="sibTrans" cxnId="{33E4236D-9254-4198-85D0-A66658E3FB02}">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C0F5AE57-1BF7-45EA-8990-C4CB7D93DEBF}">
      <dgm:prSet phldrT="[Текст]"/>
      <dgm:spPr/>
      <dgm: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Это признание заслуг работника перед коллективом путем предоставления ему льгот, преимуществ публичного признания, почета, повышения его престижа. Его следует применять при каждом проявлении трудовой активности работника с положительным результатом. Следует обеспечивать гласность поощрения.</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D4AD1AA8-A53E-4AAE-B14E-E7517B24CCFA}" type="parTrans" cxnId="{CA9B4E76-DAEC-4CC3-B445-D8D03185255D}">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176D173D-6252-486A-B753-BD167B805356}" type="sibTrans" cxnId="{CA9B4E76-DAEC-4CC3-B445-D8D03185255D}">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20037821-5F65-49A3-8B40-5232ECAD279C}">
      <dgm:prSet phldrT="[Текст]"/>
      <dgm:spPr/>
      <dgm: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Это мера дисциплинарного или общественного воздействия на работника, если его поведение не соответствует нормам организации или он совершил нарушение трудовой дисциплины.</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FF2691AD-3BA3-48DD-ABF1-F5DE1653ACF3}" type="parTrans" cxnId="{E9468D61-3C7E-4015-8073-072B2823B069}">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817455A6-7043-45A0-923D-70A214A2E0E0}" type="sibTrans" cxnId="{E9468D61-3C7E-4015-8073-072B2823B069}">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95A9BF6A-C84A-438D-8E91-3292E47A1DD7}">
      <dgm:prSet phldrT="[Текст]"/>
      <dgm:spPr/>
      <dgm: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Принуждение </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24105FBD-59B8-4EAC-8E7A-2834EFA249CB}" type="sibTrans" cxnId="{7193C25B-7902-4E3F-ACA6-02A5A9DD6C7B}">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A0CDBEF3-BF23-4BAB-9DE1-C2085180B088}" type="parTrans" cxnId="{7193C25B-7902-4E3F-ACA6-02A5A9DD6C7B}">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2BD5E486-E25B-47BB-9F31-31A95AD8C85E}">
      <dgm:prSet phldrT="[Текст]"/>
      <dgm:spPr/>
      <dgm: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Это основной метод управления дисциплинарными отношениями. Это метод воспитания, воздействия на сознание работника с целью побудить его на полезную деятельность или затормозить нежелательные поступки. Это всегда процесс, а не монолог.</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26B4A86A-0C4D-449C-AB52-D4D9D4FD132D}" type="sibTrans" cxnId="{9583AC93-D627-49CB-A930-4E30CCD98DCB}">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C97960F6-939B-4CFC-819A-C6217D435D81}" type="parTrans" cxnId="{9583AC93-D627-49CB-A930-4E30CCD98DCB}">
      <dgm:prSet/>
      <dgm:spPr/>
      <dgm:t>
        <a:bodyPr/>
        <a:lstStyle/>
        <a:p>
          <a:endParaRPr lang="ru-RU">
            <a:effectLst>
              <a:outerShdw blurRad="38100" dist="38100" dir="2700000" algn="tl">
                <a:srgbClr val="000000">
                  <a:alpha val="43137"/>
                </a:srgbClr>
              </a:outerShdw>
            </a:effectLst>
            <a:latin typeface="Times New Roman" pitchFamily="18" charset="0"/>
            <a:cs typeface="Times New Roman" pitchFamily="18" charset="0"/>
          </a:endParaRPr>
        </a:p>
      </dgm:t>
    </dgm:pt>
    <dgm:pt modelId="{47C2F9A8-2693-40A4-A05C-0A3468EF47D7}" type="pres">
      <dgm:prSet presAssocID="{F6AF2C59-D498-4F33-851D-C5CF95C3E185}" presName="linear" presStyleCnt="0">
        <dgm:presLayoutVars>
          <dgm:dir/>
          <dgm:resizeHandles val="exact"/>
        </dgm:presLayoutVars>
      </dgm:prSet>
      <dgm:spPr/>
      <dgm:t>
        <a:bodyPr/>
        <a:lstStyle/>
        <a:p>
          <a:endParaRPr lang="ru-RU"/>
        </a:p>
      </dgm:t>
    </dgm:pt>
    <dgm:pt modelId="{8100F0B8-2A69-4E9B-8130-10240D96F021}" type="pres">
      <dgm:prSet presAssocID="{F0700499-5227-4BB6-918E-310FEEF02162}" presName="comp" presStyleCnt="0"/>
      <dgm:spPr/>
    </dgm:pt>
    <dgm:pt modelId="{AF1A950F-B926-4DDE-AE2D-D73E7DAB9421}" type="pres">
      <dgm:prSet presAssocID="{F0700499-5227-4BB6-918E-310FEEF02162}" presName="box" presStyleLbl="node1" presStyleIdx="0" presStyleCnt="3"/>
      <dgm:spPr/>
      <dgm:t>
        <a:bodyPr/>
        <a:lstStyle/>
        <a:p>
          <a:endParaRPr lang="ru-RU"/>
        </a:p>
      </dgm:t>
    </dgm:pt>
    <dgm:pt modelId="{C9AD921B-7D97-4E09-95CD-6DC90750ADC1}" type="pres">
      <dgm:prSet presAssocID="{F0700499-5227-4BB6-918E-310FEEF02162}" presName="img" presStyleLbl="fgImgPlace1" presStyleIdx="0" presStyleCnt="3"/>
      <dgm:spPr>
        <a:blipFill rotWithShape="0">
          <a:blip xmlns:r="http://schemas.openxmlformats.org/officeDocument/2006/relationships" r:embed="rId1"/>
          <a:stretch>
            <a:fillRect/>
          </a:stretch>
        </a:blipFill>
      </dgm:spPr>
    </dgm:pt>
    <dgm:pt modelId="{84132D1C-94DB-4D98-A14D-2D2754C4D3C1}" type="pres">
      <dgm:prSet presAssocID="{F0700499-5227-4BB6-918E-310FEEF02162}" presName="text" presStyleLbl="node1" presStyleIdx="0" presStyleCnt="3">
        <dgm:presLayoutVars>
          <dgm:bulletEnabled val="1"/>
        </dgm:presLayoutVars>
      </dgm:prSet>
      <dgm:spPr/>
      <dgm:t>
        <a:bodyPr/>
        <a:lstStyle/>
        <a:p>
          <a:endParaRPr lang="ru-RU"/>
        </a:p>
      </dgm:t>
    </dgm:pt>
    <dgm:pt modelId="{858EF075-AA99-4325-AE68-6E9FF748CE7E}" type="pres">
      <dgm:prSet presAssocID="{28B4D103-4182-48A9-91BA-4BABFE4F2322}" presName="spacer" presStyleCnt="0"/>
      <dgm:spPr/>
    </dgm:pt>
    <dgm:pt modelId="{F8169E64-3577-4F0D-8CA3-4208ED2F704B}" type="pres">
      <dgm:prSet presAssocID="{47BA4A58-33FE-404C-8AEE-46FDBE08D8AC}" presName="comp" presStyleCnt="0"/>
      <dgm:spPr/>
    </dgm:pt>
    <dgm:pt modelId="{BACE8D05-CF8C-436A-A0E1-7E4DCFBFC8CA}" type="pres">
      <dgm:prSet presAssocID="{47BA4A58-33FE-404C-8AEE-46FDBE08D8AC}" presName="box" presStyleLbl="node1" presStyleIdx="1" presStyleCnt="3"/>
      <dgm:spPr/>
      <dgm:t>
        <a:bodyPr/>
        <a:lstStyle/>
        <a:p>
          <a:endParaRPr lang="ru-RU"/>
        </a:p>
      </dgm:t>
    </dgm:pt>
    <dgm:pt modelId="{D9669EB8-8A3A-4FE0-948C-E1CF0406E8AE}" type="pres">
      <dgm:prSet presAssocID="{47BA4A58-33FE-404C-8AEE-46FDBE08D8AC}" presName="img" presStyleLbl="fgImgPlace1" presStyleIdx="1" presStyleCnt="3"/>
      <dgm:spPr>
        <a:blipFill rotWithShape="0">
          <a:blip xmlns:r="http://schemas.openxmlformats.org/officeDocument/2006/relationships" r:embed="rId2"/>
          <a:stretch>
            <a:fillRect/>
          </a:stretch>
        </a:blipFill>
      </dgm:spPr>
    </dgm:pt>
    <dgm:pt modelId="{424E455C-9A5F-4C60-9E7C-F39864267347}" type="pres">
      <dgm:prSet presAssocID="{47BA4A58-33FE-404C-8AEE-46FDBE08D8AC}" presName="text" presStyleLbl="node1" presStyleIdx="1" presStyleCnt="3">
        <dgm:presLayoutVars>
          <dgm:bulletEnabled val="1"/>
        </dgm:presLayoutVars>
      </dgm:prSet>
      <dgm:spPr/>
      <dgm:t>
        <a:bodyPr/>
        <a:lstStyle/>
        <a:p>
          <a:endParaRPr lang="ru-RU"/>
        </a:p>
      </dgm:t>
    </dgm:pt>
    <dgm:pt modelId="{DED671C0-32C2-4AEB-90A2-9A8A81771749}" type="pres">
      <dgm:prSet presAssocID="{D467F2B3-CCB9-42E5-B79A-1AA0A7F85D57}" presName="spacer" presStyleCnt="0"/>
      <dgm:spPr/>
    </dgm:pt>
    <dgm:pt modelId="{5D150527-450B-49FD-AD05-5B260540A908}" type="pres">
      <dgm:prSet presAssocID="{95A9BF6A-C84A-438D-8E91-3292E47A1DD7}" presName="comp" presStyleCnt="0"/>
      <dgm:spPr/>
    </dgm:pt>
    <dgm:pt modelId="{4FAB4D72-5606-42E5-8ADB-F273F9E24DE3}" type="pres">
      <dgm:prSet presAssocID="{95A9BF6A-C84A-438D-8E91-3292E47A1DD7}" presName="box" presStyleLbl="node1" presStyleIdx="2" presStyleCnt="3"/>
      <dgm:spPr/>
      <dgm:t>
        <a:bodyPr/>
        <a:lstStyle/>
        <a:p>
          <a:endParaRPr lang="ru-RU"/>
        </a:p>
      </dgm:t>
    </dgm:pt>
    <dgm:pt modelId="{FCD2D69C-D62C-4269-B862-021E7D671C4D}" type="pres">
      <dgm:prSet presAssocID="{95A9BF6A-C84A-438D-8E91-3292E47A1DD7}" presName="img" presStyleLbl="fgImgPlace1" presStyleIdx="2" presStyleCnt="3"/>
      <dgm:spPr>
        <a:blipFill rotWithShape="0">
          <a:blip xmlns:r="http://schemas.openxmlformats.org/officeDocument/2006/relationships" r:embed="rId3"/>
          <a:stretch>
            <a:fillRect/>
          </a:stretch>
        </a:blipFill>
      </dgm:spPr>
    </dgm:pt>
    <dgm:pt modelId="{864B1D9E-8BF9-4780-91FA-AB7C8DAD0807}" type="pres">
      <dgm:prSet presAssocID="{95A9BF6A-C84A-438D-8E91-3292E47A1DD7}" presName="text" presStyleLbl="node1" presStyleIdx="2" presStyleCnt="3">
        <dgm:presLayoutVars>
          <dgm:bulletEnabled val="1"/>
        </dgm:presLayoutVars>
      </dgm:prSet>
      <dgm:spPr/>
      <dgm:t>
        <a:bodyPr/>
        <a:lstStyle/>
        <a:p>
          <a:endParaRPr lang="ru-RU"/>
        </a:p>
      </dgm:t>
    </dgm:pt>
  </dgm:ptLst>
  <dgm:cxnLst>
    <dgm:cxn modelId="{2E718C88-952E-472E-AC92-E63694888C1A}" type="presOf" srcId="{F6AF2C59-D498-4F33-851D-C5CF95C3E185}" destId="{47C2F9A8-2693-40A4-A05C-0A3468EF47D7}" srcOrd="0" destOrd="0" presId="urn:microsoft.com/office/officeart/2005/8/layout/vList4"/>
    <dgm:cxn modelId="{F1850FF5-91A9-4FAB-BA76-F1CC36742A8A}" type="presOf" srcId="{20037821-5F65-49A3-8B40-5232ECAD279C}" destId="{4FAB4D72-5606-42E5-8ADB-F273F9E24DE3}" srcOrd="0" destOrd="1" presId="urn:microsoft.com/office/officeart/2005/8/layout/vList4"/>
    <dgm:cxn modelId="{7964D954-BBAA-4196-9641-80E75411F138}" type="presOf" srcId="{C0F5AE57-1BF7-45EA-8990-C4CB7D93DEBF}" destId="{BACE8D05-CF8C-436A-A0E1-7E4DCFBFC8CA}" srcOrd="0" destOrd="1" presId="urn:microsoft.com/office/officeart/2005/8/layout/vList4"/>
    <dgm:cxn modelId="{61D08B2D-96D9-45E9-8C57-14C1D306DB44}" type="presOf" srcId="{F0700499-5227-4BB6-918E-310FEEF02162}" destId="{84132D1C-94DB-4D98-A14D-2D2754C4D3C1}" srcOrd="1" destOrd="0" presId="urn:microsoft.com/office/officeart/2005/8/layout/vList4"/>
    <dgm:cxn modelId="{7193C25B-7902-4E3F-ACA6-02A5A9DD6C7B}" srcId="{F6AF2C59-D498-4F33-851D-C5CF95C3E185}" destId="{95A9BF6A-C84A-438D-8E91-3292E47A1DD7}" srcOrd="2" destOrd="0" parTransId="{A0CDBEF3-BF23-4BAB-9DE1-C2085180B088}" sibTransId="{24105FBD-59B8-4EAC-8E7A-2834EFA249CB}"/>
    <dgm:cxn modelId="{9583AC93-D627-49CB-A930-4E30CCD98DCB}" srcId="{F0700499-5227-4BB6-918E-310FEEF02162}" destId="{2BD5E486-E25B-47BB-9F31-31A95AD8C85E}" srcOrd="0" destOrd="0" parTransId="{C97960F6-939B-4CFC-819A-C6217D435D81}" sibTransId="{26B4A86A-0C4D-449C-AB52-D4D9D4FD132D}"/>
    <dgm:cxn modelId="{33E4236D-9254-4198-85D0-A66658E3FB02}" srcId="{F6AF2C59-D498-4F33-851D-C5CF95C3E185}" destId="{47BA4A58-33FE-404C-8AEE-46FDBE08D8AC}" srcOrd="1" destOrd="0" parTransId="{1D494441-AAD9-42E7-99AB-F29AB1BD958F}" sibTransId="{D467F2B3-CCB9-42E5-B79A-1AA0A7F85D57}"/>
    <dgm:cxn modelId="{09E24A66-4B53-4601-9603-2DEBA36F7207}" srcId="{F6AF2C59-D498-4F33-851D-C5CF95C3E185}" destId="{F0700499-5227-4BB6-918E-310FEEF02162}" srcOrd="0" destOrd="0" parTransId="{8953806A-21A5-4C14-BD6E-8875B1B1C386}" sibTransId="{28B4D103-4182-48A9-91BA-4BABFE4F2322}"/>
    <dgm:cxn modelId="{5D2F8646-F7D2-457F-83DB-2297705138EA}" type="presOf" srcId="{47BA4A58-33FE-404C-8AEE-46FDBE08D8AC}" destId="{BACE8D05-CF8C-436A-A0E1-7E4DCFBFC8CA}" srcOrd="0" destOrd="0" presId="urn:microsoft.com/office/officeart/2005/8/layout/vList4"/>
    <dgm:cxn modelId="{C27D32E6-7F92-4065-96DB-25D777649A1C}" type="presOf" srcId="{2BD5E486-E25B-47BB-9F31-31A95AD8C85E}" destId="{84132D1C-94DB-4D98-A14D-2D2754C4D3C1}" srcOrd="1" destOrd="1" presId="urn:microsoft.com/office/officeart/2005/8/layout/vList4"/>
    <dgm:cxn modelId="{E9468D61-3C7E-4015-8073-072B2823B069}" srcId="{95A9BF6A-C84A-438D-8E91-3292E47A1DD7}" destId="{20037821-5F65-49A3-8B40-5232ECAD279C}" srcOrd="0" destOrd="0" parTransId="{FF2691AD-3BA3-48DD-ABF1-F5DE1653ACF3}" sibTransId="{817455A6-7043-45A0-923D-70A214A2E0E0}"/>
    <dgm:cxn modelId="{939C68AE-9818-4A3C-83A3-0BF3FC47BA76}" type="presOf" srcId="{C0F5AE57-1BF7-45EA-8990-C4CB7D93DEBF}" destId="{424E455C-9A5F-4C60-9E7C-F39864267347}" srcOrd="1" destOrd="1" presId="urn:microsoft.com/office/officeart/2005/8/layout/vList4"/>
    <dgm:cxn modelId="{EEA8ABD4-3707-4B97-AD11-A49B59F085B2}" type="presOf" srcId="{F0700499-5227-4BB6-918E-310FEEF02162}" destId="{AF1A950F-B926-4DDE-AE2D-D73E7DAB9421}" srcOrd="0" destOrd="0" presId="urn:microsoft.com/office/officeart/2005/8/layout/vList4"/>
    <dgm:cxn modelId="{5AE60DB1-B06F-46AB-ADD7-D5F0E7A9B6BB}" type="presOf" srcId="{2BD5E486-E25B-47BB-9F31-31A95AD8C85E}" destId="{AF1A950F-B926-4DDE-AE2D-D73E7DAB9421}" srcOrd="0" destOrd="1" presId="urn:microsoft.com/office/officeart/2005/8/layout/vList4"/>
    <dgm:cxn modelId="{CA9B4E76-DAEC-4CC3-B445-D8D03185255D}" srcId="{47BA4A58-33FE-404C-8AEE-46FDBE08D8AC}" destId="{C0F5AE57-1BF7-45EA-8990-C4CB7D93DEBF}" srcOrd="0" destOrd="0" parTransId="{D4AD1AA8-A53E-4AAE-B14E-E7517B24CCFA}" sibTransId="{176D173D-6252-486A-B753-BD167B805356}"/>
    <dgm:cxn modelId="{8125C1FC-EECD-4B71-B14E-D6546269A6CD}" type="presOf" srcId="{20037821-5F65-49A3-8B40-5232ECAD279C}" destId="{864B1D9E-8BF9-4780-91FA-AB7C8DAD0807}" srcOrd="1" destOrd="1" presId="urn:microsoft.com/office/officeart/2005/8/layout/vList4"/>
    <dgm:cxn modelId="{6912B269-EEF9-4A74-BA3F-BC907134AD74}" type="presOf" srcId="{95A9BF6A-C84A-438D-8E91-3292E47A1DD7}" destId="{4FAB4D72-5606-42E5-8ADB-F273F9E24DE3}" srcOrd="0" destOrd="0" presId="urn:microsoft.com/office/officeart/2005/8/layout/vList4"/>
    <dgm:cxn modelId="{436DF80F-F3FB-479B-9AA7-084EFA548136}" type="presOf" srcId="{95A9BF6A-C84A-438D-8E91-3292E47A1DD7}" destId="{864B1D9E-8BF9-4780-91FA-AB7C8DAD0807}" srcOrd="1" destOrd="0" presId="urn:microsoft.com/office/officeart/2005/8/layout/vList4"/>
    <dgm:cxn modelId="{5EC04036-8EF4-46C1-A015-1A7C2F25B192}" type="presOf" srcId="{47BA4A58-33FE-404C-8AEE-46FDBE08D8AC}" destId="{424E455C-9A5F-4C60-9E7C-F39864267347}" srcOrd="1" destOrd="0" presId="urn:microsoft.com/office/officeart/2005/8/layout/vList4"/>
    <dgm:cxn modelId="{78D25316-37C8-4D55-9BB1-B6C146E17894}" type="presParOf" srcId="{47C2F9A8-2693-40A4-A05C-0A3468EF47D7}" destId="{8100F0B8-2A69-4E9B-8130-10240D96F021}" srcOrd="0" destOrd="0" presId="urn:microsoft.com/office/officeart/2005/8/layout/vList4"/>
    <dgm:cxn modelId="{402CCF84-F7A1-4997-8855-60E2136BC78D}" type="presParOf" srcId="{8100F0B8-2A69-4E9B-8130-10240D96F021}" destId="{AF1A950F-B926-4DDE-AE2D-D73E7DAB9421}" srcOrd="0" destOrd="0" presId="urn:microsoft.com/office/officeart/2005/8/layout/vList4"/>
    <dgm:cxn modelId="{275A691A-4848-4F1B-BE9E-2103D6EF8702}" type="presParOf" srcId="{8100F0B8-2A69-4E9B-8130-10240D96F021}" destId="{C9AD921B-7D97-4E09-95CD-6DC90750ADC1}" srcOrd="1" destOrd="0" presId="urn:microsoft.com/office/officeart/2005/8/layout/vList4"/>
    <dgm:cxn modelId="{FD540AF1-C24E-4A60-A5CC-DC34AB8F346D}" type="presParOf" srcId="{8100F0B8-2A69-4E9B-8130-10240D96F021}" destId="{84132D1C-94DB-4D98-A14D-2D2754C4D3C1}" srcOrd="2" destOrd="0" presId="urn:microsoft.com/office/officeart/2005/8/layout/vList4"/>
    <dgm:cxn modelId="{2E51859D-9DB9-4AB7-AEBC-6F126E35E1C2}" type="presParOf" srcId="{47C2F9A8-2693-40A4-A05C-0A3468EF47D7}" destId="{858EF075-AA99-4325-AE68-6E9FF748CE7E}" srcOrd="1" destOrd="0" presId="urn:microsoft.com/office/officeart/2005/8/layout/vList4"/>
    <dgm:cxn modelId="{C24C6B48-B282-4649-82D6-73C5C9CE4C22}" type="presParOf" srcId="{47C2F9A8-2693-40A4-A05C-0A3468EF47D7}" destId="{F8169E64-3577-4F0D-8CA3-4208ED2F704B}" srcOrd="2" destOrd="0" presId="urn:microsoft.com/office/officeart/2005/8/layout/vList4"/>
    <dgm:cxn modelId="{874831D9-0DF2-442E-8618-F8BF8FEB08BE}" type="presParOf" srcId="{F8169E64-3577-4F0D-8CA3-4208ED2F704B}" destId="{BACE8D05-CF8C-436A-A0E1-7E4DCFBFC8CA}" srcOrd="0" destOrd="0" presId="urn:microsoft.com/office/officeart/2005/8/layout/vList4"/>
    <dgm:cxn modelId="{8AAB8CD3-A6E1-4883-AF95-4486B14741A4}" type="presParOf" srcId="{F8169E64-3577-4F0D-8CA3-4208ED2F704B}" destId="{D9669EB8-8A3A-4FE0-948C-E1CF0406E8AE}" srcOrd="1" destOrd="0" presId="urn:microsoft.com/office/officeart/2005/8/layout/vList4"/>
    <dgm:cxn modelId="{FF41AFD3-B3F6-4C0C-800A-1C2F01F21563}" type="presParOf" srcId="{F8169E64-3577-4F0D-8CA3-4208ED2F704B}" destId="{424E455C-9A5F-4C60-9E7C-F39864267347}" srcOrd="2" destOrd="0" presId="urn:microsoft.com/office/officeart/2005/8/layout/vList4"/>
    <dgm:cxn modelId="{D792C88B-4D85-495E-85CB-FC1B2E049FD1}" type="presParOf" srcId="{47C2F9A8-2693-40A4-A05C-0A3468EF47D7}" destId="{DED671C0-32C2-4AEB-90A2-9A8A81771749}" srcOrd="3" destOrd="0" presId="urn:microsoft.com/office/officeart/2005/8/layout/vList4"/>
    <dgm:cxn modelId="{FB2A2F40-A3E2-4219-BEB0-6B539D8652F5}" type="presParOf" srcId="{47C2F9A8-2693-40A4-A05C-0A3468EF47D7}" destId="{5D150527-450B-49FD-AD05-5B260540A908}" srcOrd="4" destOrd="0" presId="urn:microsoft.com/office/officeart/2005/8/layout/vList4"/>
    <dgm:cxn modelId="{FD7D60D9-9A16-4F8B-B241-DCCD99882A7E}" type="presParOf" srcId="{5D150527-450B-49FD-AD05-5B260540A908}" destId="{4FAB4D72-5606-42E5-8ADB-F273F9E24DE3}" srcOrd="0" destOrd="0" presId="urn:microsoft.com/office/officeart/2005/8/layout/vList4"/>
    <dgm:cxn modelId="{0458DCA1-A0FA-45CF-A8C7-A799F54766B9}" type="presParOf" srcId="{5D150527-450B-49FD-AD05-5B260540A908}" destId="{FCD2D69C-D62C-4269-B862-021E7D671C4D}" srcOrd="1" destOrd="0" presId="urn:microsoft.com/office/officeart/2005/8/layout/vList4"/>
    <dgm:cxn modelId="{3F2822E1-501F-452F-8E23-F5EACB4343E0}" type="presParOf" srcId="{5D150527-450B-49FD-AD05-5B260540A908}" destId="{864B1D9E-8BF9-4780-91FA-AB7C8DAD0807}" srcOrd="2" destOrd="0" presId="urn:microsoft.com/office/officeart/2005/8/layout/vLis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62DF38-09C1-4520-B049-572320903CFB}"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ru-RU"/>
        </a:p>
      </dgm:t>
    </dgm:pt>
    <dgm:pt modelId="{2D6A247E-CA47-4A36-878B-3D1DA970EC37}">
      <dgm:prSet phldrT="[Текст]" custT="1"/>
      <dgm:spPr/>
      <dgm:t>
        <a:bodyPr/>
        <a:lstStyle/>
        <a:p>
          <a:r>
            <a:rPr lang="ru-RU" sz="2000" dirty="0" smtClean="0">
              <a:latin typeface="Times New Roman" pitchFamily="18" charset="0"/>
              <a:cs typeface="Times New Roman" pitchFamily="18" charset="0"/>
            </a:rPr>
            <a:t> технологические, которые объединяют все нарушения различных технологических норм;</a:t>
          </a:r>
          <a:endParaRPr lang="ru-RU" sz="2000" dirty="0"/>
        </a:p>
      </dgm:t>
    </dgm:pt>
    <dgm:pt modelId="{9120DBE4-501B-4D11-88CC-ECE448E74E86}" type="parTrans" cxnId="{9A9E70A9-1DE8-4AE9-BEA6-D9A0293F929E}">
      <dgm:prSet/>
      <dgm:spPr/>
      <dgm:t>
        <a:bodyPr/>
        <a:lstStyle/>
        <a:p>
          <a:endParaRPr lang="ru-RU" sz="2000"/>
        </a:p>
      </dgm:t>
    </dgm:pt>
    <dgm:pt modelId="{C05CBE81-97D4-4860-923E-FC9A329A5E11}" type="sibTrans" cxnId="{9A9E70A9-1DE8-4AE9-BEA6-D9A0293F929E}">
      <dgm:prSet/>
      <dgm:spPr/>
      <dgm:t>
        <a:bodyPr/>
        <a:lstStyle/>
        <a:p>
          <a:endParaRPr lang="ru-RU" sz="2000"/>
        </a:p>
      </dgm:t>
    </dgm:pt>
    <dgm:pt modelId="{D3085515-47D2-4C37-AD5C-1192E6D1B5F9}">
      <dgm:prSet phldrT="[Текст]" custT="1"/>
      <dgm:spPr/>
      <dgm:t>
        <a:bodyPr/>
        <a:lstStyle/>
        <a:p>
          <a:r>
            <a:rPr lang="ru-RU" sz="2000" dirty="0" smtClean="0">
              <a:latin typeface="Times New Roman" pitchFamily="18" charset="0"/>
              <a:cs typeface="Times New Roman" pitchFamily="18" charset="0"/>
            </a:rPr>
            <a:t>нарушения координации процесса управления и субординации, если нарушаются порядки управления в организации;</a:t>
          </a:r>
          <a:endParaRPr lang="ru-RU" sz="2000" dirty="0"/>
        </a:p>
      </dgm:t>
    </dgm:pt>
    <dgm:pt modelId="{DA46955E-B43A-4A60-96F7-08AE68C63C8D}" type="parTrans" cxnId="{91197479-77A7-4576-B43E-A5D478170677}">
      <dgm:prSet/>
      <dgm:spPr/>
      <dgm:t>
        <a:bodyPr/>
        <a:lstStyle/>
        <a:p>
          <a:endParaRPr lang="ru-RU" sz="2000"/>
        </a:p>
      </dgm:t>
    </dgm:pt>
    <dgm:pt modelId="{C7C75AB4-D8AC-4E7C-BEE8-8F2D4558E2A7}" type="sibTrans" cxnId="{91197479-77A7-4576-B43E-A5D478170677}">
      <dgm:prSet/>
      <dgm:spPr/>
      <dgm:t>
        <a:bodyPr/>
        <a:lstStyle/>
        <a:p>
          <a:endParaRPr lang="ru-RU" sz="2000"/>
        </a:p>
      </dgm:t>
    </dgm:pt>
    <dgm:pt modelId="{A81FFEDA-E10D-40F6-A7F5-6CA8E392C7BE}">
      <dgm:prSet phldrT="[Текст]" custT="1"/>
      <dgm:spPr/>
      <dgm:t>
        <a:bodyPr/>
        <a:lstStyle/>
        <a:p>
          <a:r>
            <a:rPr lang="ru-RU" sz="2000" dirty="0" smtClean="0">
              <a:latin typeface="Times New Roman" pitchFamily="18" charset="0"/>
              <a:cs typeface="Times New Roman" pitchFamily="18" charset="0"/>
            </a:rPr>
            <a:t>режимные нарушения (времени отдыха и работы).</a:t>
          </a:r>
          <a:endParaRPr lang="ru-RU" sz="2000" dirty="0"/>
        </a:p>
      </dgm:t>
    </dgm:pt>
    <dgm:pt modelId="{137EE389-12C6-47F5-AE8E-D542308C4627}" type="parTrans" cxnId="{89DB03CB-AED7-4816-B7DA-91D2D1D8FBC5}">
      <dgm:prSet/>
      <dgm:spPr/>
      <dgm:t>
        <a:bodyPr/>
        <a:lstStyle/>
        <a:p>
          <a:endParaRPr lang="ru-RU" sz="2000"/>
        </a:p>
      </dgm:t>
    </dgm:pt>
    <dgm:pt modelId="{35201E65-F897-4904-A97D-2DC7AABE9076}" type="sibTrans" cxnId="{89DB03CB-AED7-4816-B7DA-91D2D1D8FBC5}">
      <dgm:prSet/>
      <dgm:spPr/>
      <dgm:t>
        <a:bodyPr/>
        <a:lstStyle/>
        <a:p>
          <a:endParaRPr lang="ru-RU" sz="2000"/>
        </a:p>
      </dgm:t>
    </dgm:pt>
    <dgm:pt modelId="{27BFA46C-A73C-4C89-881C-F2071E3212D7}" type="pres">
      <dgm:prSet presAssocID="{6462DF38-09C1-4520-B049-572320903CFB}" presName="linear" presStyleCnt="0">
        <dgm:presLayoutVars>
          <dgm:dir/>
          <dgm:animLvl val="lvl"/>
          <dgm:resizeHandles val="exact"/>
        </dgm:presLayoutVars>
      </dgm:prSet>
      <dgm:spPr/>
      <dgm:t>
        <a:bodyPr/>
        <a:lstStyle/>
        <a:p>
          <a:endParaRPr lang="ru-RU"/>
        </a:p>
      </dgm:t>
    </dgm:pt>
    <dgm:pt modelId="{DD2784BB-293C-4C1C-B49B-538433E0F14F}" type="pres">
      <dgm:prSet presAssocID="{2D6A247E-CA47-4A36-878B-3D1DA970EC37}" presName="parentLin" presStyleCnt="0"/>
      <dgm:spPr/>
    </dgm:pt>
    <dgm:pt modelId="{F7630DF5-F59B-4820-946F-4F7FC707A90D}" type="pres">
      <dgm:prSet presAssocID="{2D6A247E-CA47-4A36-878B-3D1DA970EC37}" presName="parentLeftMargin" presStyleLbl="node1" presStyleIdx="0" presStyleCnt="3"/>
      <dgm:spPr/>
      <dgm:t>
        <a:bodyPr/>
        <a:lstStyle/>
        <a:p>
          <a:endParaRPr lang="ru-RU"/>
        </a:p>
      </dgm:t>
    </dgm:pt>
    <dgm:pt modelId="{264EAD81-AA66-4D93-9E70-7ECFCFBC56B7}" type="pres">
      <dgm:prSet presAssocID="{2D6A247E-CA47-4A36-878B-3D1DA970EC37}" presName="parentText" presStyleLbl="node1" presStyleIdx="0" presStyleCnt="3">
        <dgm:presLayoutVars>
          <dgm:chMax val="0"/>
          <dgm:bulletEnabled val="1"/>
        </dgm:presLayoutVars>
      </dgm:prSet>
      <dgm:spPr/>
      <dgm:t>
        <a:bodyPr/>
        <a:lstStyle/>
        <a:p>
          <a:endParaRPr lang="ru-RU"/>
        </a:p>
      </dgm:t>
    </dgm:pt>
    <dgm:pt modelId="{C47B7CEF-75D3-49DF-A78A-C6EEE4E819AD}" type="pres">
      <dgm:prSet presAssocID="{2D6A247E-CA47-4A36-878B-3D1DA970EC37}" presName="negativeSpace" presStyleCnt="0"/>
      <dgm:spPr/>
    </dgm:pt>
    <dgm:pt modelId="{2FE4305F-995C-4155-89B1-A0DC61DB2349}" type="pres">
      <dgm:prSet presAssocID="{2D6A247E-CA47-4A36-878B-3D1DA970EC37}" presName="childText" presStyleLbl="conFgAcc1" presStyleIdx="0" presStyleCnt="3">
        <dgm:presLayoutVars>
          <dgm:bulletEnabled val="1"/>
        </dgm:presLayoutVars>
      </dgm:prSet>
      <dgm:spPr/>
    </dgm:pt>
    <dgm:pt modelId="{110CB24C-5307-4E63-9BFB-E898C2E2093A}" type="pres">
      <dgm:prSet presAssocID="{C05CBE81-97D4-4860-923E-FC9A329A5E11}" presName="spaceBetweenRectangles" presStyleCnt="0"/>
      <dgm:spPr/>
    </dgm:pt>
    <dgm:pt modelId="{4CEE769B-CD61-4E8F-A410-9D0E65234E7B}" type="pres">
      <dgm:prSet presAssocID="{D3085515-47D2-4C37-AD5C-1192E6D1B5F9}" presName="parentLin" presStyleCnt="0"/>
      <dgm:spPr/>
    </dgm:pt>
    <dgm:pt modelId="{57CCEE92-2964-4966-AA87-0B0CB4E7F917}" type="pres">
      <dgm:prSet presAssocID="{D3085515-47D2-4C37-AD5C-1192E6D1B5F9}" presName="parentLeftMargin" presStyleLbl="node1" presStyleIdx="0" presStyleCnt="3"/>
      <dgm:spPr/>
      <dgm:t>
        <a:bodyPr/>
        <a:lstStyle/>
        <a:p>
          <a:endParaRPr lang="ru-RU"/>
        </a:p>
      </dgm:t>
    </dgm:pt>
    <dgm:pt modelId="{4DB5326E-2726-475A-81CC-702139A8ABD0}" type="pres">
      <dgm:prSet presAssocID="{D3085515-47D2-4C37-AD5C-1192E6D1B5F9}" presName="parentText" presStyleLbl="node1" presStyleIdx="1" presStyleCnt="3">
        <dgm:presLayoutVars>
          <dgm:chMax val="0"/>
          <dgm:bulletEnabled val="1"/>
        </dgm:presLayoutVars>
      </dgm:prSet>
      <dgm:spPr/>
      <dgm:t>
        <a:bodyPr/>
        <a:lstStyle/>
        <a:p>
          <a:endParaRPr lang="ru-RU"/>
        </a:p>
      </dgm:t>
    </dgm:pt>
    <dgm:pt modelId="{29254498-3F02-4247-B942-60F4DACB6154}" type="pres">
      <dgm:prSet presAssocID="{D3085515-47D2-4C37-AD5C-1192E6D1B5F9}" presName="negativeSpace" presStyleCnt="0"/>
      <dgm:spPr/>
    </dgm:pt>
    <dgm:pt modelId="{8F627389-CDAA-4A50-9EE5-758302AE087A}" type="pres">
      <dgm:prSet presAssocID="{D3085515-47D2-4C37-AD5C-1192E6D1B5F9}" presName="childText" presStyleLbl="conFgAcc1" presStyleIdx="1" presStyleCnt="3">
        <dgm:presLayoutVars>
          <dgm:bulletEnabled val="1"/>
        </dgm:presLayoutVars>
      </dgm:prSet>
      <dgm:spPr/>
    </dgm:pt>
    <dgm:pt modelId="{B15446E9-B7AC-4DED-97E6-F3821D85365E}" type="pres">
      <dgm:prSet presAssocID="{C7C75AB4-D8AC-4E7C-BEE8-8F2D4558E2A7}" presName="spaceBetweenRectangles" presStyleCnt="0"/>
      <dgm:spPr/>
    </dgm:pt>
    <dgm:pt modelId="{EFD5FFEF-6416-448F-95C5-46B984C116E9}" type="pres">
      <dgm:prSet presAssocID="{A81FFEDA-E10D-40F6-A7F5-6CA8E392C7BE}" presName="parentLin" presStyleCnt="0"/>
      <dgm:spPr/>
    </dgm:pt>
    <dgm:pt modelId="{9F1CEFA8-E792-4DD8-8C24-A21D005A41A7}" type="pres">
      <dgm:prSet presAssocID="{A81FFEDA-E10D-40F6-A7F5-6CA8E392C7BE}" presName="parentLeftMargin" presStyleLbl="node1" presStyleIdx="1" presStyleCnt="3"/>
      <dgm:spPr/>
      <dgm:t>
        <a:bodyPr/>
        <a:lstStyle/>
        <a:p>
          <a:endParaRPr lang="ru-RU"/>
        </a:p>
      </dgm:t>
    </dgm:pt>
    <dgm:pt modelId="{A274B1FE-E193-49F2-8DD9-4955AC0DF819}" type="pres">
      <dgm:prSet presAssocID="{A81FFEDA-E10D-40F6-A7F5-6CA8E392C7BE}" presName="parentText" presStyleLbl="node1" presStyleIdx="2" presStyleCnt="3">
        <dgm:presLayoutVars>
          <dgm:chMax val="0"/>
          <dgm:bulletEnabled val="1"/>
        </dgm:presLayoutVars>
      </dgm:prSet>
      <dgm:spPr/>
      <dgm:t>
        <a:bodyPr/>
        <a:lstStyle/>
        <a:p>
          <a:endParaRPr lang="ru-RU"/>
        </a:p>
      </dgm:t>
    </dgm:pt>
    <dgm:pt modelId="{F0C792B1-2E10-4DED-A1B0-680771323AD5}" type="pres">
      <dgm:prSet presAssocID="{A81FFEDA-E10D-40F6-A7F5-6CA8E392C7BE}" presName="negativeSpace" presStyleCnt="0"/>
      <dgm:spPr/>
    </dgm:pt>
    <dgm:pt modelId="{2E7E1C46-CED3-4792-8C34-D89884DE1F30}" type="pres">
      <dgm:prSet presAssocID="{A81FFEDA-E10D-40F6-A7F5-6CA8E392C7BE}" presName="childText" presStyleLbl="conFgAcc1" presStyleIdx="2" presStyleCnt="3">
        <dgm:presLayoutVars>
          <dgm:bulletEnabled val="1"/>
        </dgm:presLayoutVars>
      </dgm:prSet>
      <dgm:spPr/>
    </dgm:pt>
  </dgm:ptLst>
  <dgm:cxnLst>
    <dgm:cxn modelId="{A37731CA-D8CE-47B8-A706-B295384BFC26}" type="presOf" srcId="{D3085515-47D2-4C37-AD5C-1192E6D1B5F9}" destId="{57CCEE92-2964-4966-AA87-0B0CB4E7F917}" srcOrd="0" destOrd="0" presId="urn:microsoft.com/office/officeart/2005/8/layout/list1"/>
    <dgm:cxn modelId="{824A5A9D-05C2-45D6-92F6-DC4ABD075091}" type="presOf" srcId="{A81FFEDA-E10D-40F6-A7F5-6CA8E392C7BE}" destId="{A274B1FE-E193-49F2-8DD9-4955AC0DF819}" srcOrd="1" destOrd="0" presId="urn:microsoft.com/office/officeart/2005/8/layout/list1"/>
    <dgm:cxn modelId="{8470A66D-F313-4DA9-9834-CC12C13DEE9E}" type="presOf" srcId="{A81FFEDA-E10D-40F6-A7F5-6CA8E392C7BE}" destId="{9F1CEFA8-E792-4DD8-8C24-A21D005A41A7}" srcOrd="0" destOrd="0" presId="urn:microsoft.com/office/officeart/2005/8/layout/list1"/>
    <dgm:cxn modelId="{D201CAB8-F280-40A7-BEF0-BE3CF0AEDBEA}" type="presOf" srcId="{D3085515-47D2-4C37-AD5C-1192E6D1B5F9}" destId="{4DB5326E-2726-475A-81CC-702139A8ABD0}" srcOrd="1" destOrd="0" presId="urn:microsoft.com/office/officeart/2005/8/layout/list1"/>
    <dgm:cxn modelId="{5CC6127D-1F36-471C-87C1-B4AE1052C0EA}" type="presOf" srcId="{2D6A247E-CA47-4A36-878B-3D1DA970EC37}" destId="{F7630DF5-F59B-4820-946F-4F7FC707A90D}" srcOrd="0" destOrd="0" presId="urn:microsoft.com/office/officeart/2005/8/layout/list1"/>
    <dgm:cxn modelId="{91197479-77A7-4576-B43E-A5D478170677}" srcId="{6462DF38-09C1-4520-B049-572320903CFB}" destId="{D3085515-47D2-4C37-AD5C-1192E6D1B5F9}" srcOrd="1" destOrd="0" parTransId="{DA46955E-B43A-4A60-96F7-08AE68C63C8D}" sibTransId="{C7C75AB4-D8AC-4E7C-BEE8-8F2D4558E2A7}"/>
    <dgm:cxn modelId="{9A9E70A9-1DE8-4AE9-BEA6-D9A0293F929E}" srcId="{6462DF38-09C1-4520-B049-572320903CFB}" destId="{2D6A247E-CA47-4A36-878B-3D1DA970EC37}" srcOrd="0" destOrd="0" parTransId="{9120DBE4-501B-4D11-88CC-ECE448E74E86}" sibTransId="{C05CBE81-97D4-4860-923E-FC9A329A5E11}"/>
    <dgm:cxn modelId="{9AFF4433-B1F4-4EA9-9DA7-9958FC924357}" type="presOf" srcId="{6462DF38-09C1-4520-B049-572320903CFB}" destId="{27BFA46C-A73C-4C89-881C-F2071E3212D7}" srcOrd="0" destOrd="0" presId="urn:microsoft.com/office/officeart/2005/8/layout/list1"/>
    <dgm:cxn modelId="{89DB03CB-AED7-4816-B7DA-91D2D1D8FBC5}" srcId="{6462DF38-09C1-4520-B049-572320903CFB}" destId="{A81FFEDA-E10D-40F6-A7F5-6CA8E392C7BE}" srcOrd="2" destOrd="0" parTransId="{137EE389-12C6-47F5-AE8E-D542308C4627}" sibTransId="{35201E65-F897-4904-A97D-2DC7AABE9076}"/>
    <dgm:cxn modelId="{EB067A29-035C-46C2-A38A-142B94F04BEE}" type="presOf" srcId="{2D6A247E-CA47-4A36-878B-3D1DA970EC37}" destId="{264EAD81-AA66-4D93-9E70-7ECFCFBC56B7}" srcOrd="1" destOrd="0" presId="urn:microsoft.com/office/officeart/2005/8/layout/list1"/>
    <dgm:cxn modelId="{7A246E4E-F2F6-4A4D-98D7-E772EE5F2D6B}" type="presParOf" srcId="{27BFA46C-A73C-4C89-881C-F2071E3212D7}" destId="{DD2784BB-293C-4C1C-B49B-538433E0F14F}" srcOrd="0" destOrd="0" presId="urn:microsoft.com/office/officeart/2005/8/layout/list1"/>
    <dgm:cxn modelId="{EBC0840D-7CA0-49E1-80EA-B4171719B26B}" type="presParOf" srcId="{DD2784BB-293C-4C1C-B49B-538433E0F14F}" destId="{F7630DF5-F59B-4820-946F-4F7FC707A90D}" srcOrd="0" destOrd="0" presId="urn:microsoft.com/office/officeart/2005/8/layout/list1"/>
    <dgm:cxn modelId="{CAE60FCB-A093-4219-B7C1-C4815B2465D6}" type="presParOf" srcId="{DD2784BB-293C-4C1C-B49B-538433E0F14F}" destId="{264EAD81-AA66-4D93-9E70-7ECFCFBC56B7}" srcOrd="1" destOrd="0" presId="urn:microsoft.com/office/officeart/2005/8/layout/list1"/>
    <dgm:cxn modelId="{67814367-9301-4128-9516-7E48C2AC0F2E}" type="presParOf" srcId="{27BFA46C-A73C-4C89-881C-F2071E3212D7}" destId="{C47B7CEF-75D3-49DF-A78A-C6EEE4E819AD}" srcOrd="1" destOrd="0" presId="urn:microsoft.com/office/officeart/2005/8/layout/list1"/>
    <dgm:cxn modelId="{8DC42BF0-B857-4459-87BC-E7A322CE25B1}" type="presParOf" srcId="{27BFA46C-A73C-4C89-881C-F2071E3212D7}" destId="{2FE4305F-995C-4155-89B1-A0DC61DB2349}" srcOrd="2" destOrd="0" presId="urn:microsoft.com/office/officeart/2005/8/layout/list1"/>
    <dgm:cxn modelId="{1C20E936-F388-4793-BCCF-FB389E2856DA}" type="presParOf" srcId="{27BFA46C-A73C-4C89-881C-F2071E3212D7}" destId="{110CB24C-5307-4E63-9BFB-E898C2E2093A}" srcOrd="3" destOrd="0" presId="urn:microsoft.com/office/officeart/2005/8/layout/list1"/>
    <dgm:cxn modelId="{7196B7C4-EAF9-4167-805E-42AC2183588C}" type="presParOf" srcId="{27BFA46C-A73C-4C89-881C-F2071E3212D7}" destId="{4CEE769B-CD61-4E8F-A410-9D0E65234E7B}" srcOrd="4" destOrd="0" presId="urn:microsoft.com/office/officeart/2005/8/layout/list1"/>
    <dgm:cxn modelId="{EAAAB6B2-56A1-4513-B0AD-C7505BC4B2FB}" type="presParOf" srcId="{4CEE769B-CD61-4E8F-A410-9D0E65234E7B}" destId="{57CCEE92-2964-4966-AA87-0B0CB4E7F917}" srcOrd="0" destOrd="0" presId="urn:microsoft.com/office/officeart/2005/8/layout/list1"/>
    <dgm:cxn modelId="{592CB48C-7EAF-46CC-BE6B-DFA357AF568C}" type="presParOf" srcId="{4CEE769B-CD61-4E8F-A410-9D0E65234E7B}" destId="{4DB5326E-2726-475A-81CC-702139A8ABD0}" srcOrd="1" destOrd="0" presId="urn:microsoft.com/office/officeart/2005/8/layout/list1"/>
    <dgm:cxn modelId="{78507C22-15BE-4AAB-9A15-23D809BFE927}" type="presParOf" srcId="{27BFA46C-A73C-4C89-881C-F2071E3212D7}" destId="{29254498-3F02-4247-B942-60F4DACB6154}" srcOrd="5" destOrd="0" presId="urn:microsoft.com/office/officeart/2005/8/layout/list1"/>
    <dgm:cxn modelId="{C6BCE973-AA9D-46DF-ABA2-2F3A159CF268}" type="presParOf" srcId="{27BFA46C-A73C-4C89-881C-F2071E3212D7}" destId="{8F627389-CDAA-4A50-9EE5-758302AE087A}" srcOrd="6" destOrd="0" presId="urn:microsoft.com/office/officeart/2005/8/layout/list1"/>
    <dgm:cxn modelId="{46C02AC5-BE55-4E2C-A082-B2BE97C3A11F}" type="presParOf" srcId="{27BFA46C-A73C-4C89-881C-F2071E3212D7}" destId="{B15446E9-B7AC-4DED-97E6-F3821D85365E}" srcOrd="7" destOrd="0" presId="urn:microsoft.com/office/officeart/2005/8/layout/list1"/>
    <dgm:cxn modelId="{CB2F8201-C647-4D03-8711-9DC131972AEC}" type="presParOf" srcId="{27BFA46C-A73C-4C89-881C-F2071E3212D7}" destId="{EFD5FFEF-6416-448F-95C5-46B984C116E9}" srcOrd="8" destOrd="0" presId="urn:microsoft.com/office/officeart/2005/8/layout/list1"/>
    <dgm:cxn modelId="{8FB69425-4519-40A1-ADC1-F8CF33961078}" type="presParOf" srcId="{EFD5FFEF-6416-448F-95C5-46B984C116E9}" destId="{9F1CEFA8-E792-4DD8-8C24-A21D005A41A7}" srcOrd="0" destOrd="0" presId="urn:microsoft.com/office/officeart/2005/8/layout/list1"/>
    <dgm:cxn modelId="{88E17D68-6665-4DC6-B30A-8BC0A5EDD41C}" type="presParOf" srcId="{EFD5FFEF-6416-448F-95C5-46B984C116E9}" destId="{A274B1FE-E193-49F2-8DD9-4955AC0DF819}" srcOrd="1" destOrd="0" presId="urn:microsoft.com/office/officeart/2005/8/layout/list1"/>
    <dgm:cxn modelId="{E426E1EB-05F2-4E01-8DB1-C12D703B4524}" type="presParOf" srcId="{27BFA46C-A73C-4C89-881C-F2071E3212D7}" destId="{F0C792B1-2E10-4DED-A1B0-680771323AD5}" srcOrd="9" destOrd="0" presId="urn:microsoft.com/office/officeart/2005/8/layout/list1"/>
    <dgm:cxn modelId="{0304A3E8-31EA-4F13-8413-B781A50650CD}" type="presParOf" srcId="{27BFA46C-A73C-4C89-881C-F2071E3212D7}" destId="{2E7E1C46-CED3-4792-8C34-D89884DE1F30}"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04C107-4694-4FA9-93B6-4C3AC3BB5AF0}" type="doc">
      <dgm:prSet loTypeId="urn:microsoft.com/office/officeart/2005/8/layout/venn3" loCatId="relationship" qsTypeId="urn:microsoft.com/office/officeart/2005/8/quickstyle/3d6" qsCatId="3D" csTypeId="urn:microsoft.com/office/officeart/2005/8/colors/accent1_2" csCatId="accent1" phldr="1"/>
      <dgm:spPr/>
      <dgm:t>
        <a:bodyPr/>
        <a:lstStyle/>
        <a:p>
          <a:endParaRPr lang="ru-RU"/>
        </a:p>
      </dgm:t>
    </dgm:pt>
    <dgm:pt modelId="{E4EDD455-6821-4831-98B0-D96CF9D040EA}">
      <dgm:prSet phldrT="[Текст]"/>
      <dgm:spPr/>
      <dgm:t>
        <a:bodyPr/>
        <a:lstStyle/>
        <a:p>
          <a:r>
            <a:rPr lang="ru-RU" dirty="0" smtClean="0">
              <a:latin typeface="Times New Roman" pitchFamily="18" charset="0"/>
              <a:cs typeface="Times New Roman" pitchFamily="18" charset="0"/>
            </a:rPr>
            <a:t>замечание</a:t>
          </a:r>
          <a:endParaRPr lang="ru-RU" dirty="0"/>
        </a:p>
      </dgm:t>
    </dgm:pt>
    <dgm:pt modelId="{F6C77B7F-2415-4943-87C3-D16F812294A8}" type="parTrans" cxnId="{504F6330-4EDE-4BBB-85CB-E8EE8ECADA31}">
      <dgm:prSet/>
      <dgm:spPr/>
      <dgm:t>
        <a:bodyPr/>
        <a:lstStyle/>
        <a:p>
          <a:endParaRPr lang="ru-RU"/>
        </a:p>
      </dgm:t>
    </dgm:pt>
    <dgm:pt modelId="{1B13BD03-C324-43A4-8798-1DA046C1165D}" type="sibTrans" cxnId="{504F6330-4EDE-4BBB-85CB-E8EE8ECADA31}">
      <dgm:prSet/>
      <dgm:spPr/>
      <dgm:t>
        <a:bodyPr/>
        <a:lstStyle/>
        <a:p>
          <a:endParaRPr lang="ru-RU"/>
        </a:p>
      </dgm:t>
    </dgm:pt>
    <dgm:pt modelId="{DF6EFA9A-3291-464C-9AF5-F75DB7CCE496}">
      <dgm:prSet phldrT="[Текст]"/>
      <dgm:spPr/>
      <dgm:t>
        <a:bodyPr/>
        <a:lstStyle/>
        <a:p>
          <a:r>
            <a:rPr lang="ru-RU" dirty="0" smtClean="0">
              <a:latin typeface="Times New Roman" pitchFamily="18" charset="0"/>
              <a:cs typeface="Times New Roman" pitchFamily="18" charset="0"/>
            </a:rPr>
            <a:t>выговор</a:t>
          </a:r>
          <a:endParaRPr lang="ru-RU" dirty="0"/>
        </a:p>
      </dgm:t>
    </dgm:pt>
    <dgm:pt modelId="{D2817B64-83C5-4AD0-A435-989F33B5A4F7}" type="parTrans" cxnId="{4CE7CA15-8308-46A9-892C-AEAC33296A42}">
      <dgm:prSet/>
      <dgm:spPr/>
      <dgm:t>
        <a:bodyPr/>
        <a:lstStyle/>
        <a:p>
          <a:endParaRPr lang="ru-RU"/>
        </a:p>
      </dgm:t>
    </dgm:pt>
    <dgm:pt modelId="{E91640A4-3F94-4B7D-84B1-8BB43B122385}" type="sibTrans" cxnId="{4CE7CA15-8308-46A9-892C-AEAC33296A42}">
      <dgm:prSet/>
      <dgm:spPr/>
      <dgm:t>
        <a:bodyPr/>
        <a:lstStyle/>
        <a:p>
          <a:endParaRPr lang="ru-RU"/>
        </a:p>
      </dgm:t>
    </dgm:pt>
    <dgm:pt modelId="{1E8AFA3F-1BE9-4325-9304-B4FCA225D428}">
      <dgm:prSet phldrT="[Текст]"/>
      <dgm:spPr/>
      <dgm:t>
        <a:bodyPr/>
        <a:lstStyle/>
        <a:p>
          <a:r>
            <a:rPr lang="ru-RU" dirty="0" smtClean="0">
              <a:latin typeface="Times New Roman" pitchFamily="18" charset="0"/>
              <a:cs typeface="Times New Roman" pitchFamily="18" charset="0"/>
            </a:rPr>
            <a:t>увольнение</a:t>
          </a:r>
          <a:endParaRPr lang="ru-RU" dirty="0"/>
        </a:p>
      </dgm:t>
    </dgm:pt>
    <dgm:pt modelId="{DE42E2B2-3A15-4C55-96D0-33EE2B0654EA}" type="parTrans" cxnId="{CE3ABFBB-5108-44F7-A3C5-69D15351E872}">
      <dgm:prSet/>
      <dgm:spPr/>
      <dgm:t>
        <a:bodyPr/>
        <a:lstStyle/>
        <a:p>
          <a:endParaRPr lang="ru-RU"/>
        </a:p>
      </dgm:t>
    </dgm:pt>
    <dgm:pt modelId="{E6CF9BCB-67F0-4072-9D37-B6296EDD4ADB}" type="sibTrans" cxnId="{CE3ABFBB-5108-44F7-A3C5-69D15351E872}">
      <dgm:prSet/>
      <dgm:spPr/>
      <dgm:t>
        <a:bodyPr/>
        <a:lstStyle/>
        <a:p>
          <a:endParaRPr lang="ru-RU"/>
        </a:p>
      </dgm:t>
    </dgm:pt>
    <dgm:pt modelId="{B8AAE865-44D7-4F17-873B-81F7B49CD4C5}" type="pres">
      <dgm:prSet presAssocID="{3504C107-4694-4FA9-93B6-4C3AC3BB5AF0}" presName="Name0" presStyleCnt="0">
        <dgm:presLayoutVars>
          <dgm:dir/>
          <dgm:resizeHandles val="exact"/>
        </dgm:presLayoutVars>
      </dgm:prSet>
      <dgm:spPr/>
      <dgm:t>
        <a:bodyPr/>
        <a:lstStyle/>
        <a:p>
          <a:endParaRPr lang="ru-RU"/>
        </a:p>
      </dgm:t>
    </dgm:pt>
    <dgm:pt modelId="{F2A895C7-E922-4F50-9531-B94C6A6C3F58}" type="pres">
      <dgm:prSet presAssocID="{E4EDD455-6821-4831-98B0-D96CF9D040EA}" presName="Name5" presStyleLbl="vennNode1" presStyleIdx="0" presStyleCnt="3">
        <dgm:presLayoutVars>
          <dgm:bulletEnabled val="1"/>
        </dgm:presLayoutVars>
      </dgm:prSet>
      <dgm:spPr/>
      <dgm:t>
        <a:bodyPr/>
        <a:lstStyle/>
        <a:p>
          <a:endParaRPr lang="ru-RU"/>
        </a:p>
      </dgm:t>
    </dgm:pt>
    <dgm:pt modelId="{7200349C-73B6-4F28-A621-FB233675F40E}" type="pres">
      <dgm:prSet presAssocID="{1B13BD03-C324-43A4-8798-1DA046C1165D}" presName="space" presStyleCnt="0"/>
      <dgm:spPr/>
    </dgm:pt>
    <dgm:pt modelId="{7EA3CD9D-BAF9-46E8-9E9A-7DF4FA6986A8}" type="pres">
      <dgm:prSet presAssocID="{DF6EFA9A-3291-464C-9AF5-F75DB7CCE496}" presName="Name5" presStyleLbl="vennNode1" presStyleIdx="1" presStyleCnt="3">
        <dgm:presLayoutVars>
          <dgm:bulletEnabled val="1"/>
        </dgm:presLayoutVars>
      </dgm:prSet>
      <dgm:spPr/>
      <dgm:t>
        <a:bodyPr/>
        <a:lstStyle/>
        <a:p>
          <a:endParaRPr lang="ru-RU"/>
        </a:p>
      </dgm:t>
    </dgm:pt>
    <dgm:pt modelId="{DF87529D-2527-48E1-86C2-4B166C5BC17E}" type="pres">
      <dgm:prSet presAssocID="{E91640A4-3F94-4B7D-84B1-8BB43B122385}" presName="space" presStyleCnt="0"/>
      <dgm:spPr/>
    </dgm:pt>
    <dgm:pt modelId="{FDA3B4D2-51D5-42DD-B9C0-4F51D3CEE5A7}" type="pres">
      <dgm:prSet presAssocID="{1E8AFA3F-1BE9-4325-9304-B4FCA225D428}" presName="Name5" presStyleLbl="vennNode1" presStyleIdx="2" presStyleCnt="3">
        <dgm:presLayoutVars>
          <dgm:bulletEnabled val="1"/>
        </dgm:presLayoutVars>
      </dgm:prSet>
      <dgm:spPr/>
      <dgm:t>
        <a:bodyPr/>
        <a:lstStyle/>
        <a:p>
          <a:endParaRPr lang="ru-RU"/>
        </a:p>
      </dgm:t>
    </dgm:pt>
  </dgm:ptLst>
  <dgm:cxnLst>
    <dgm:cxn modelId="{78A3EC52-486C-47E8-9D3A-A9924B66BEF0}" type="presOf" srcId="{DF6EFA9A-3291-464C-9AF5-F75DB7CCE496}" destId="{7EA3CD9D-BAF9-46E8-9E9A-7DF4FA6986A8}" srcOrd="0" destOrd="0" presId="urn:microsoft.com/office/officeart/2005/8/layout/venn3"/>
    <dgm:cxn modelId="{66C29530-2DFA-418C-87D2-717509BDB75C}" type="presOf" srcId="{E4EDD455-6821-4831-98B0-D96CF9D040EA}" destId="{F2A895C7-E922-4F50-9531-B94C6A6C3F58}" srcOrd="0" destOrd="0" presId="urn:microsoft.com/office/officeart/2005/8/layout/venn3"/>
    <dgm:cxn modelId="{CE3ABFBB-5108-44F7-A3C5-69D15351E872}" srcId="{3504C107-4694-4FA9-93B6-4C3AC3BB5AF0}" destId="{1E8AFA3F-1BE9-4325-9304-B4FCA225D428}" srcOrd="2" destOrd="0" parTransId="{DE42E2B2-3A15-4C55-96D0-33EE2B0654EA}" sibTransId="{E6CF9BCB-67F0-4072-9D37-B6296EDD4ADB}"/>
    <dgm:cxn modelId="{5A842B83-8A48-41DA-9084-0E50202E5562}" type="presOf" srcId="{1E8AFA3F-1BE9-4325-9304-B4FCA225D428}" destId="{FDA3B4D2-51D5-42DD-B9C0-4F51D3CEE5A7}" srcOrd="0" destOrd="0" presId="urn:microsoft.com/office/officeart/2005/8/layout/venn3"/>
    <dgm:cxn modelId="{30C1A0A0-CD36-426E-A432-67221C7A27A5}" type="presOf" srcId="{3504C107-4694-4FA9-93B6-4C3AC3BB5AF0}" destId="{B8AAE865-44D7-4F17-873B-81F7B49CD4C5}" srcOrd="0" destOrd="0" presId="urn:microsoft.com/office/officeart/2005/8/layout/venn3"/>
    <dgm:cxn modelId="{504F6330-4EDE-4BBB-85CB-E8EE8ECADA31}" srcId="{3504C107-4694-4FA9-93B6-4C3AC3BB5AF0}" destId="{E4EDD455-6821-4831-98B0-D96CF9D040EA}" srcOrd="0" destOrd="0" parTransId="{F6C77B7F-2415-4943-87C3-D16F812294A8}" sibTransId="{1B13BD03-C324-43A4-8798-1DA046C1165D}"/>
    <dgm:cxn modelId="{4CE7CA15-8308-46A9-892C-AEAC33296A42}" srcId="{3504C107-4694-4FA9-93B6-4C3AC3BB5AF0}" destId="{DF6EFA9A-3291-464C-9AF5-F75DB7CCE496}" srcOrd="1" destOrd="0" parTransId="{D2817B64-83C5-4AD0-A435-989F33B5A4F7}" sibTransId="{E91640A4-3F94-4B7D-84B1-8BB43B122385}"/>
    <dgm:cxn modelId="{0BB14640-2A63-4960-BE7B-52235B1392F5}" type="presParOf" srcId="{B8AAE865-44D7-4F17-873B-81F7B49CD4C5}" destId="{F2A895C7-E922-4F50-9531-B94C6A6C3F58}" srcOrd="0" destOrd="0" presId="urn:microsoft.com/office/officeart/2005/8/layout/venn3"/>
    <dgm:cxn modelId="{83849B03-27ED-4A67-ABBB-300C7BBAF20B}" type="presParOf" srcId="{B8AAE865-44D7-4F17-873B-81F7B49CD4C5}" destId="{7200349C-73B6-4F28-A621-FB233675F40E}" srcOrd="1" destOrd="0" presId="urn:microsoft.com/office/officeart/2005/8/layout/venn3"/>
    <dgm:cxn modelId="{08ED5A4B-8DF1-4B6F-ACE4-6F515F5D162F}" type="presParOf" srcId="{B8AAE865-44D7-4F17-873B-81F7B49CD4C5}" destId="{7EA3CD9D-BAF9-46E8-9E9A-7DF4FA6986A8}" srcOrd="2" destOrd="0" presId="urn:microsoft.com/office/officeart/2005/8/layout/venn3"/>
    <dgm:cxn modelId="{A4527FEC-5E84-465F-8782-5E06764F2D8F}" type="presParOf" srcId="{B8AAE865-44D7-4F17-873B-81F7B49CD4C5}" destId="{DF87529D-2527-48E1-86C2-4B166C5BC17E}" srcOrd="3" destOrd="0" presId="urn:microsoft.com/office/officeart/2005/8/layout/venn3"/>
    <dgm:cxn modelId="{01331E48-E036-4C1C-983A-14098F904B9A}" type="presParOf" srcId="{B8AAE865-44D7-4F17-873B-81F7B49CD4C5}" destId="{FDA3B4D2-51D5-42DD-B9C0-4F51D3CEE5A7}" srcOrd="4"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08F082-9468-4493-BD9C-B58DAB2C9F9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936A8AD-6373-4EBA-8052-52495BFB31A0}">
      <dgm:prSet phldrT="[Текст]" custT="1"/>
      <dgm:spPr/>
      <dgm:t>
        <a:bodyPr/>
        <a:lstStyle/>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dgm:t>
    </dgm:pt>
    <dgm:pt modelId="{844E3CC8-958D-464C-BBF9-9F32E1FE0790}" type="parTrans" cxnId="{AD4C0EB0-50F5-4EB1-9EE9-327A0DC898C4}">
      <dgm:prSet/>
      <dgm:spPr/>
      <dgm:t>
        <a:bodyPr/>
        <a:lstStyle/>
        <a:p>
          <a:endParaRPr lang="ru-RU" sz="2400">
            <a:latin typeface="Times New Roman" pitchFamily="18" charset="0"/>
            <a:cs typeface="Times New Roman" pitchFamily="18" charset="0"/>
          </a:endParaRPr>
        </a:p>
      </dgm:t>
    </dgm:pt>
    <dgm:pt modelId="{D56386B9-D522-43E9-AA29-7E7A94F30B3B}" type="sibTrans" cxnId="{AD4C0EB0-50F5-4EB1-9EE9-327A0DC898C4}">
      <dgm:prSet/>
      <dgm:spPr/>
      <dgm:t>
        <a:bodyPr/>
        <a:lstStyle/>
        <a:p>
          <a:endParaRPr lang="ru-RU" sz="2400">
            <a:latin typeface="Times New Roman" pitchFamily="18" charset="0"/>
            <a:cs typeface="Times New Roman" pitchFamily="18" charset="0"/>
          </a:endParaRPr>
        </a:p>
      </dgm:t>
    </dgm:pt>
    <dgm:pt modelId="{4250B87B-1A98-4EBA-B8B2-4641F2B08C81}">
      <dgm:prSet phldrT="[Текст]" custT="1"/>
      <dgm:spPr/>
      <dgm:t>
        <a:bodyPr/>
        <a:lstStyle/>
        <a:p>
          <a:r>
            <a:rPr lang="ru-RU" sz="2400" dirty="0" smtClean="0">
              <a:latin typeface="Times New Roman" pitchFamily="18" charset="0"/>
              <a:cs typeface="Times New Roman" pitchFamily="18" charset="0"/>
            </a:rPr>
            <a:t>На неопределённый срок( самый частый)</a:t>
          </a:r>
          <a:endParaRPr lang="ru-RU" sz="2400" dirty="0">
            <a:latin typeface="Times New Roman" pitchFamily="18" charset="0"/>
            <a:cs typeface="Times New Roman" pitchFamily="18" charset="0"/>
          </a:endParaRPr>
        </a:p>
      </dgm:t>
    </dgm:pt>
    <dgm:pt modelId="{6AC42118-CBED-4B7E-B1E0-A532CB642BCB}" type="parTrans" cxnId="{A60A5EA8-5E53-45C9-A4B5-C05DAECE6591}">
      <dgm:prSet/>
      <dgm:spPr/>
      <dgm:t>
        <a:bodyPr/>
        <a:lstStyle/>
        <a:p>
          <a:endParaRPr lang="ru-RU" sz="2400">
            <a:latin typeface="Times New Roman" pitchFamily="18" charset="0"/>
            <a:cs typeface="Times New Roman" pitchFamily="18" charset="0"/>
          </a:endParaRPr>
        </a:p>
      </dgm:t>
    </dgm:pt>
    <dgm:pt modelId="{181DC3D2-5D87-4C55-B770-C51F4F715A16}" type="sibTrans" cxnId="{A60A5EA8-5E53-45C9-A4B5-C05DAECE6591}">
      <dgm:prSet/>
      <dgm:spPr/>
      <dgm:t>
        <a:bodyPr/>
        <a:lstStyle/>
        <a:p>
          <a:endParaRPr lang="ru-RU" sz="2400">
            <a:latin typeface="Times New Roman" pitchFamily="18" charset="0"/>
            <a:cs typeface="Times New Roman" pitchFamily="18" charset="0"/>
          </a:endParaRPr>
        </a:p>
      </dgm:t>
    </dgm:pt>
    <dgm:pt modelId="{7B6725A5-896F-47DB-A721-928BAAF50585}">
      <dgm:prSet phldrT="[Текст]" custT="1"/>
      <dgm:spPr/>
      <dgm:t>
        <a:bodyPr/>
        <a:lstStyle/>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dgm:t>
    </dgm:pt>
    <dgm:pt modelId="{8CF4CCD0-3139-440E-AEF6-1753D500D4FD}" type="parTrans" cxnId="{E75C0E90-B905-45BE-AD9E-CA7F1F52CD54}">
      <dgm:prSet/>
      <dgm:spPr/>
      <dgm:t>
        <a:bodyPr/>
        <a:lstStyle/>
        <a:p>
          <a:endParaRPr lang="ru-RU" sz="2400">
            <a:latin typeface="Times New Roman" pitchFamily="18" charset="0"/>
            <a:cs typeface="Times New Roman" pitchFamily="18" charset="0"/>
          </a:endParaRPr>
        </a:p>
      </dgm:t>
    </dgm:pt>
    <dgm:pt modelId="{C637D3BA-EA94-4E5D-8A01-BD286F22112B}" type="sibTrans" cxnId="{E75C0E90-B905-45BE-AD9E-CA7F1F52CD54}">
      <dgm:prSet/>
      <dgm:spPr/>
      <dgm:t>
        <a:bodyPr/>
        <a:lstStyle/>
        <a:p>
          <a:endParaRPr lang="ru-RU" sz="2400">
            <a:latin typeface="Times New Roman" pitchFamily="18" charset="0"/>
            <a:cs typeface="Times New Roman" pitchFamily="18" charset="0"/>
          </a:endParaRPr>
        </a:p>
      </dgm:t>
    </dgm:pt>
    <dgm:pt modelId="{C4C1D886-B825-4623-9144-703C8DCD2DCC}">
      <dgm:prSet phldrT="[Текст]" custT="1"/>
      <dgm:spPr/>
      <dgm:t>
        <a:bodyPr/>
        <a:lstStyle/>
        <a:p>
          <a:r>
            <a:rPr lang="ru-RU" sz="2400" dirty="0" smtClean="0">
              <a:latin typeface="Times New Roman" pitchFamily="18" charset="0"/>
              <a:cs typeface="Times New Roman" pitchFamily="18" charset="0"/>
            </a:rPr>
            <a:t>На определённый срок ,не больше 5 лет ( контракт)</a:t>
          </a:r>
          <a:endParaRPr lang="ru-RU" sz="2400" dirty="0">
            <a:latin typeface="Times New Roman" pitchFamily="18" charset="0"/>
            <a:cs typeface="Times New Roman" pitchFamily="18" charset="0"/>
          </a:endParaRPr>
        </a:p>
      </dgm:t>
    </dgm:pt>
    <dgm:pt modelId="{C089E354-12A3-4ED2-AE4D-CBBC4B980FB8}" type="parTrans" cxnId="{1068AA6C-834C-46D9-8613-383FC8F2EBEC}">
      <dgm:prSet/>
      <dgm:spPr/>
      <dgm:t>
        <a:bodyPr/>
        <a:lstStyle/>
        <a:p>
          <a:endParaRPr lang="ru-RU" sz="2400">
            <a:latin typeface="Times New Roman" pitchFamily="18" charset="0"/>
            <a:cs typeface="Times New Roman" pitchFamily="18" charset="0"/>
          </a:endParaRPr>
        </a:p>
      </dgm:t>
    </dgm:pt>
    <dgm:pt modelId="{EBF9FF4A-C96D-4FAF-81FE-BD3CBA0DE6C5}" type="sibTrans" cxnId="{1068AA6C-834C-46D9-8613-383FC8F2EBEC}">
      <dgm:prSet/>
      <dgm:spPr/>
      <dgm:t>
        <a:bodyPr/>
        <a:lstStyle/>
        <a:p>
          <a:endParaRPr lang="ru-RU" sz="2400">
            <a:latin typeface="Times New Roman" pitchFamily="18" charset="0"/>
            <a:cs typeface="Times New Roman" pitchFamily="18" charset="0"/>
          </a:endParaRPr>
        </a:p>
      </dgm:t>
    </dgm:pt>
    <dgm:pt modelId="{FABE59C5-B6DA-4475-AAF2-13531176A8AE}">
      <dgm:prSet phldrT="[Текст]" custT="1"/>
      <dgm:spPr/>
      <dgm:t>
        <a:bodyPr/>
        <a:lstStyle/>
        <a:p>
          <a:r>
            <a:rPr lang="ru-RU" sz="2400" dirty="0" smtClean="0">
              <a:latin typeface="Times New Roman" pitchFamily="18" charset="0"/>
              <a:cs typeface="Times New Roman" pitchFamily="18" charset="0"/>
            </a:rPr>
            <a:t>На время выполнения определённой работы</a:t>
          </a:r>
          <a:endParaRPr lang="ru-RU" sz="2400" dirty="0">
            <a:latin typeface="Times New Roman" pitchFamily="18" charset="0"/>
            <a:cs typeface="Times New Roman" pitchFamily="18" charset="0"/>
          </a:endParaRPr>
        </a:p>
      </dgm:t>
    </dgm:pt>
    <dgm:pt modelId="{C23CD96A-E4F6-43D5-9703-2067F98D3F14}" type="parTrans" cxnId="{627F9844-4D40-4154-BCF9-A6FDBE4CCB7D}">
      <dgm:prSet/>
      <dgm:spPr/>
      <dgm:t>
        <a:bodyPr/>
        <a:lstStyle/>
        <a:p>
          <a:endParaRPr lang="ru-RU" sz="2400">
            <a:latin typeface="Times New Roman" pitchFamily="18" charset="0"/>
            <a:cs typeface="Times New Roman" pitchFamily="18" charset="0"/>
          </a:endParaRPr>
        </a:p>
      </dgm:t>
    </dgm:pt>
    <dgm:pt modelId="{9E33C678-D13F-4A96-86AD-C56E52C7D506}" type="sibTrans" cxnId="{627F9844-4D40-4154-BCF9-A6FDBE4CCB7D}">
      <dgm:prSet/>
      <dgm:spPr/>
      <dgm:t>
        <a:bodyPr/>
        <a:lstStyle/>
        <a:p>
          <a:endParaRPr lang="ru-RU" sz="2400">
            <a:latin typeface="Times New Roman" pitchFamily="18" charset="0"/>
            <a:cs typeface="Times New Roman" pitchFamily="18" charset="0"/>
          </a:endParaRPr>
        </a:p>
      </dgm:t>
    </dgm:pt>
    <dgm:pt modelId="{3EF0A12A-3DEF-4BBE-8E40-3EAB91DA8CFA}">
      <dgm:prSet phldrT="[Текст]" custT="1"/>
      <dgm:spPr/>
      <dgm:t>
        <a:bodyPr/>
        <a:lstStyle/>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dgm:t>
    </dgm:pt>
    <dgm:pt modelId="{A79483CD-C4B7-47C4-9F87-FE20E8F4EE9C}" type="sibTrans" cxnId="{F0AA8554-566D-4AE5-99BB-9079BEC0CE42}">
      <dgm:prSet/>
      <dgm:spPr/>
      <dgm:t>
        <a:bodyPr/>
        <a:lstStyle/>
        <a:p>
          <a:endParaRPr lang="ru-RU" sz="2400">
            <a:latin typeface="Times New Roman" pitchFamily="18" charset="0"/>
            <a:cs typeface="Times New Roman" pitchFamily="18" charset="0"/>
          </a:endParaRPr>
        </a:p>
      </dgm:t>
    </dgm:pt>
    <dgm:pt modelId="{C0C0F8CC-034A-4DF3-946E-E903B2054E95}" type="parTrans" cxnId="{F0AA8554-566D-4AE5-99BB-9079BEC0CE42}">
      <dgm:prSet/>
      <dgm:spPr/>
      <dgm:t>
        <a:bodyPr/>
        <a:lstStyle/>
        <a:p>
          <a:endParaRPr lang="ru-RU" sz="2400">
            <a:latin typeface="Times New Roman" pitchFamily="18" charset="0"/>
            <a:cs typeface="Times New Roman" pitchFamily="18" charset="0"/>
          </a:endParaRPr>
        </a:p>
      </dgm:t>
    </dgm:pt>
    <dgm:pt modelId="{9658C1CF-6299-4991-B105-A59D10C51534}" type="pres">
      <dgm:prSet presAssocID="{C608F082-9468-4493-BD9C-B58DAB2C9F9F}" presName="linearFlow" presStyleCnt="0">
        <dgm:presLayoutVars>
          <dgm:dir/>
          <dgm:animLvl val="lvl"/>
          <dgm:resizeHandles val="exact"/>
        </dgm:presLayoutVars>
      </dgm:prSet>
      <dgm:spPr/>
      <dgm:t>
        <a:bodyPr/>
        <a:lstStyle/>
        <a:p>
          <a:endParaRPr lang="ru-RU"/>
        </a:p>
      </dgm:t>
    </dgm:pt>
    <dgm:pt modelId="{6930FB76-82E7-4AC1-AB4A-03BCF073B386}" type="pres">
      <dgm:prSet presAssocID="{1936A8AD-6373-4EBA-8052-52495BFB31A0}" presName="composite" presStyleCnt="0"/>
      <dgm:spPr/>
    </dgm:pt>
    <dgm:pt modelId="{98CAA0B4-D8A7-4348-B353-C677602F5FBF}" type="pres">
      <dgm:prSet presAssocID="{1936A8AD-6373-4EBA-8052-52495BFB31A0}" presName="parentText" presStyleLbl="alignNode1" presStyleIdx="0" presStyleCnt="3">
        <dgm:presLayoutVars>
          <dgm:chMax val="1"/>
          <dgm:bulletEnabled val="1"/>
        </dgm:presLayoutVars>
      </dgm:prSet>
      <dgm:spPr/>
      <dgm:t>
        <a:bodyPr/>
        <a:lstStyle/>
        <a:p>
          <a:endParaRPr lang="ru-RU"/>
        </a:p>
      </dgm:t>
    </dgm:pt>
    <dgm:pt modelId="{11187107-1D45-41C5-8A04-C2F9D9E98090}" type="pres">
      <dgm:prSet presAssocID="{1936A8AD-6373-4EBA-8052-52495BFB31A0}" presName="descendantText" presStyleLbl="alignAcc1" presStyleIdx="0" presStyleCnt="3">
        <dgm:presLayoutVars>
          <dgm:bulletEnabled val="1"/>
        </dgm:presLayoutVars>
      </dgm:prSet>
      <dgm:spPr/>
      <dgm:t>
        <a:bodyPr/>
        <a:lstStyle/>
        <a:p>
          <a:endParaRPr lang="ru-RU"/>
        </a:p>
      </dgm:t>
    </dgm:pt>
    <dgm:pt modelId="{8BE35FAC-E930-4AEA-BB7E-4D5A64ABC2E5}" type="pres">
      <dgm:prSet presAssocID="{D56386B9-D522-43E9-AA29-7E7A94F30B3B}" presName="sp" presStyleCnt="0"/>
      <dgm:spPr/>
    </dgm:pt>
    <dgm:pt modelId="{D7EEFB8F-D724-438F-8977-07B369123492}" type="pres">
      <dgm:prSet presAssocID="{7B6725A5-896F-47DB-A721-928BAAF50585}" presName="composite" presStyleCnt="0"/>
      <dgm:spPr/>
    </dgm:pt>
    <dgm:pt modelId="{9BBA4B86-0783-4E78-BDC7-36EEDA41DE01}" type="pres">
      <dgm:prSet presAssocID="{7B6725A5-896F-47DB-A721-928BAAF50585}" presName="parentText" presStyleLbl="alignNode1" presStyleIdx="1" presStyleCnt="3">
        <dgm:presLayoutVars>
          <dgm:chMax val="1"/>
          <dgm:bulletEnabled val="1"/>
        </dgm:presLayoutVars>
      </dgm:prSet>
      <dgm:spPr/>
      <dgm:t>
        <a:bodyPr/>
        <a:lstStyle/>
        <a:p>
          <a:endParaRPr lang="ru-RU"/>
        </a:p>
      </dgm:t>
    </dgm:pt>
    <dgm:pt modelId="{A2A0795F-F786-4FF4-ACBF-B9DA33AF491F}" type="pres">
      <dgm:prSet presAssocID="{7B6725A5-896F-47DB-A721-928BAAF50585}" presName="descendantText" presStyleLbl="alignAcc1" presStyleIdx="1" presStyleCnt="3">
        <dgm:presLayoutVars>
          <dgm:bulletEnabled val="1"/>
        </dgm:presLayoutVars>
      </dgm:prSet>
      <dgm:spPr/>
      <dgm:t>
        <a:bodyPr/>
        <a:lstStyle/>
        <a:p>
          <a:endParaRPr lang="ru-RU"/>
        </a:p>
      </dgm:t>
    </dgm:pt>
    <dgm:pt modelId="{4C603C4A-121D-4722-AFD7-FC851B0364A1}" type="pres">
      <dgm:prSet presAssocID="{C637D3BA-EA94-4E5D-8A01-BD286F22112B}" presName="sp" presStyleCnt="0"/>
      <dgm:spPr/>
    </dgm:pt>
    <dgm:pt modelId="{C9738262-832B-42D8-8FED-E9C996D3970F}" type="pres">
      <dgm:prSet presAssocID="{3EF0A12A-3DEF-4BBE-8E40-3EAB91DA8CFA}" presName="composite" presStyleCnt="0"/>
      <dgm:spPr/>
    </dgm:pt>
    <dgm:pt modelId="{13024384-5CAB-40C5-9110-2662D4B0E862}" type="pres">
      <dgm:prSet presAssocID="{3EF0A12A-3DEF-4BBE-8E40-3EAB91DA8CFA}" presName="parentText" presStyleLbl="alignNode1" presStyleIdx="2" presStyleCnt="3">
        <dgm:presLayoutVars>
          <dgm:chMax val="1"/>
          <dgm:bulletEnabled val="1"/>
        </dgm:presLayoutVars>
      </dgm:prSet>
      <dgm:spPr/>
      <dgm:t>
        <a:bodyPr/>
        <a:lstStyle/>
        <a:p>
          <a:endParaRPr lang="ru-RU"/>
        </a:p>
      </dgm:t>
    </dgm:pt>
    <dgm:pt modelId="{05F59964-6017-4805-93F2-B8C97F2646E9}" type="pres">
      <dgm:prSet presAssocID="{3EF0A12A-3DEF-4BBE-8E40-3EAB91DA8CFA}" presName="descendantText" presStyleLbl="alignAcc1" presStyleIdx="2" presStyleCnt="3">
        <dgm:presLayoutVars>
          <dgm:bulletEnabled val="1"/>
        </dgm:presLayoutVars>
      </dgm:prSet>
      <dgm:spPr/>
      <dgm:t>
        <a:bodyPr/>
        <a:lstStyle/>
        <a:p>
          <a:endParaRPr lang="ru-RU"/>
        </a:p>
      </dgm:t>
    </dgm:pt>
  </dgm:ptLst>
  <dgm:cxnLst>
    <dgm:cxn modelId="{1068AA6C-834C-46D9-8613-383FC8F2EBEC}" srcId="{7B6725A5-896F-47DB-A721-928BAAF50585}" destId="{C4C1D886-B825-4623-9144-703C8DCD2DCC}" srcOrd="0" destOrd="0" parTransId="{C089E354-12A3-4ED2-AE4D-CBBC4B980FB8}" sibTransId="{EBF9FF4A-C96D-4FAF-81FE-BD3CBA0DE6C5}"/>
    <dgm:cxn modelId="{4CD9D83A-6C49-4886-B374-25154D6FB950}" type="presOf" srcId="{4250B87B-1A98-4EBA-B8B2-4641F2B08C81}" destId="{11187107-1D45-41C5-8A04-C2F9D9E98090}" srcOrd="0" destOrd="0" presId="urn:microsoft.com/office/officeart/2005/8/layout/chevron2"/>
    <dgm:cxn modelId="{480EE92B-FB90-41F4-8EB0-C620CA7B610A}" type="presOf" srcId="{3EF0A12A-3DEF-4BBE-8E40-3EAB91DA8CFA}" destId="{13024384-5CAB-40C5-9110-2662D4B0E862}" srcOrd="0" destOrd="0" presId="urn:microsoft.com/office/officeart/2005/8/layout/chevron2"/>
    <dgm:cxn modelId="{A60A5EA8-5E53-45C9-A4B5-C05DAECE6591}" srcId="{1936A8AD-6373-4EBA-8052-52495BFB31A0}" destId="{4250B87B-1A98-4EBA-B8B2-4641F2B08C81}" srcOrd="0" destOrd="0" parTransId="{6AC42118-CBED-4B7E-B1E0-A532CB642BCB}" sibTransId="{181DC3D2-5D87-4C55-B770-C51F4F715A16}"/>
    <dgm:cxn modelId="{E75C0E90-B905-45BE-AD9E-CA7F1F52CD54}" srcId="{C608F082-9468-4493-BD9C-B58DAB2C9F9F}" destId="{7B6725A5-896F-47DB-A721-928BAAF50585}" srcOrd="1" destOrd="0" parTransId="{8CF4CCD0-3139-440E-AEF6-1753D500D4FD}" sibTransId="{C637D3BA-EA94-4E5D-8A01-BD286F22112B}"/>
    <dgm:cxn modelId="{92AEA94E-C124-4267-B0D5-5F60376E632C}" type="presOf" srcId="{1936A8AD-6373-4EBA-8052-52495BFB31A0}" destId="{98CAA0B4-D8A7-4348-B353-C677602F5FBF}" srcOrd="0" destOrd="0" presId="urn:microsoft.com/office/officeart/2005/8/layout/chevron2"/>
    <dgm:cxn modelId="{8EB7953B-266C-4C72-9C07-9D3A4B171680}" type="presOf" srcId="{C4C1D886-B825-4623-9144-703C8DCD2DCC}" destId="{A2A0795F-F786-4FF4-ACBF-B9DA33AF491F}" srcOrd="0" destOrd="0" presId="urn:microsoft.com/office/officeart/2005/8/layout/chevron2"/>
    <dgm:cxn modelId="{BDD10217-D51C-4379-9455-249A8C6FD29A}" type="presOf" srcId="{FABE59C5-B6DA-4475-AAF2-13531176A8AE}" destId="{05F59964-6017-4805-93F2-B8C97F2646E9}" srcOrd="0" destOrd="0" presId="urn:microsoft.com/office/officeart/2005/8/layout/chevron2"/>
    <dgm:cxn modelId="{AD4C0EB0-50F5-4EB1-9EE9-327A0DC898C4}" srcId="{C608F082-9468-4493-BD9C-B58DAB2C9F9F}" destId="{1936A8AD-6373-4EBA-8052-52495BFB31A0}" srcOrd="0" destOrd="0" parTransId="{844E3CC8-958D-464C-BBF9-9F32E1FE0790}" sibTransId="{D56386B9-D522-43E9-AA29-7E7A94F30B3B}"/>
    <dgm:cxn modelId="{627F9844-4D40-4154-BCF9-A6FDBE4CCB7D}" srcId="{3EF0A12A-3DEF-4BBE-8E40-3EAB91DA8CFA}" destId="{FABE59C5-B6DA-4475-AAF2-13531176A8AE}" srcOrd="0" destOrd="0" parTransId="{C23CD96A-E4F6-43D5-9703-2067F98D3F14}" sibTransId="{9E33C678-D13F-4A96-86AD-C56E52C7D506}"/>
    <dgm:cxn modelId="{F0AA8554-566D-4AE5-99BB-9079BEC0CE42}" srcId="{C608F082-9468-4493-BD9C-B58DAB2C9F9F}" destId="{3EF0A12A-3DEF-4BBE-8E40-3EAB91DA8CFA}" srcOrd="2" destOrd="0" parTransId="{C0C0F8CC-034A-4DF3-946E-E903B2054E95}" sibTransId="{A79483CD-C4B7-47C4-9F87-FE20E8F4EE9C}"/>
    <dgm:cxn modelId="{4BD72B1D-7458-455C-9286-DE2B276CD767}" type="presOf" srcId="{C608F082-9468-4493-BD9C-B58DAB2C9F9F}" destId="{9658C1CF-6299-4991-B105-A59D10C51534}" srcOrd="0" destOrd="0" presId="urn:microsoft.com/office/officeart/2005/8/layout/chevron2"/>
    <dgm:cxn modelId="{7CDEB3DE-5835-4E0A-BC4B-7116AFAF458B}" type="presOf" srcId="{7B6725A5-896F-47DB-A721-928BAAF50585}" destId="{9BBA4B86-0783-4E78-BDC7-36EEDA41DE01}" srcOrd="0" destOrd="0" presId="urn:microsoft.com/office/officeart/2005/8/layout/chevron2"/>
    <dgm:cxn modelId="{D26C7D93-8841-40DB-972F-4D1759917897}" type="presParOf" srcId="{9658C1CF-6299-4991-B105-A59D10C51534}" destId="{6930FB76-82E7-4AC1-AB4A-03BCF073B386}" srcOrd="0" destOrd="0" presId="urn:microsoft.com/office/officeart/2005/8/layout/chevron2"/>
    <dgm:cxn modelId="{7C789CDB-DEAD-47BF-A6BF-56C852F21021}" type="presParOf" srcId="{6930FB76-82E7-4AC1-AB4A-03BCF073B386}" destId="{98CAA0B4-D8A7-4348-B353-C677602F5FBF}" srcOrd="0" destOrd="0" presId="urn:microsoft.com/office/officeart/2005/8/layout/chevron2"/>
    <dgm:cxn modelId="{313443A4-B36D-4219-AACF-A49A8FEDEF80}" type="presParOf" srcId="{6930FB76-82E7-4AC1-AB4A-03BCF073B386}" destId="{11187107-1D45-41C5-8A04-C2F9D9E98090}" srcOrd="1" destOrd="0" presId="urn:microsoft.com/office/officeart/2005/8/layout/chevron2"/>
    <dgm:cxn modelId="{7CE78DCD-FF44-4546-9DDD-F3F34DC750BE}" type="presParOf" srcId="{9658C1CF-6299-4991-B105-A59D10C51534}" destId="{8BE35FAC-E930-4AEA-BB7E-4D5A64ABC2E5}" srcOrd="1" destOrd="0" presId="urn:microsoft.com/office/officeart/2005/8/layout/chevron2"/>
    <dgm:cxn modelId="{504BA373-8D1B-4CD7-B85A-BCD8C90A57A0}" type="presParOf" srcId="{9658C1CF-6299-4991-B105-A59D10C51534}" destId="{D7EEFB8F-D724-438F-8977-07B369123492}" srcOrd="2" destOrd="0" presId="urn:microsoft.com/office/officeart/2005/8/layout/chevron2"/>
    <dgm:cxn modelId="{827502D0-B80D-4F51-9430-CF3741074373}" type="presParOf" srcId="{D7EEFB8F-D724-438F-8977-07B369123492}" destId="{9BBA4B86-0783-4E78-BDC7-36EEDA41DE01}" srcOrd="0" destOrd="0" presId="urn:microsoft.com/office/officeart/2005/8/layout/chevron2"/>
    <dgm:cxn modelId="{4640FAF4-E2AE-427B-86D1-6E9BA881F1B5}" type="presParOf" srcId="{D7EEFB8F-D724-438F-8977-07B369123492}" destId="{A2A0795F-F786-4FF4-ACBF-B9DA33AF491F}" srcOrd="1" destOrd="0" presId="urn:microsoft.com/office/officeart/2005/8/layout/chevron2"/>
    <dgm:cxn modelId="{1D7E7E6A-9600-4AAE-8FA6-D0C202971925}" type="presParOf" srcId="{9658C1CF-6299-4991-B105-A59D10C51534}" destId="{4C603C4A-121D-4722-AFD7-FC851B0364A1}" srcOrd="3" destOrd="0" presId="urn:microsoft.com/office/officeart/2005/8/layout/chevron2"/>
    <dgm:cxn modelId="{4146897E-C2D9-49E7-B156-5A01EDCE51C4}" type="presParOf" srcId="{9658C1CF-6299-4991-B105-A59D10C51534}" destId="{C9738262-832B-42D8-8FED-E9C996D3970F}" srcOrd="4" destOrd="0" presId="urn:microsoft.com/office/officeart/2005/8/layout/chevron2"/>
    <dgm:cxn modelId="{12FAD346-B12A-45CC-B17E-9A42E01A8669}" type="presParOf" srcId="{C9738262-832B-42D8-8FED-E9C996D3970F}" destId="{13024384-5CAB-40C5-9110-2662D4B0E862}" srcOrd="0" destOrd="0" presId="urn:microsoft.com/office/officeart/2005/8/layout/chevron2"/>
    <dgm:cxn modelId="{CC274308-E354-41B9-B4C4-C25A2D8D9953}" type="presParOf" srcId="{C9738262-832B-42D8-8FED-E9C996D3970F}" destId="{05F59964-6017-4805-93F2-B8C97F2646E9}"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FDA6BA-2A37-4D94-AF69-06A8CE7D6398}">
      <dsp:nvSpPr>
        <dsp:cNvPr id="0" name=""/>
        <dsp:cNvSpPr/>
      </dsp:nvSpPr>
      <dsp:spPr>
        <a:xfrm>
          <a:off x="38" y="143014"/>
          <a:ext cx="3638628" cy="6624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ru-RU" sz="2300" kern="1200" dirty="0" smtClean="0">
              <a:effectLst/>
              <a:latin typeface="Times New Roman" pitchFamily="18" charset="0"/>
              <a:cs typeface="Times New Roman" pitchFamily="18" charset="0"/>
            </a:rPr>
            <a:t>Объективные аспекты</a:t>
          </a:r>
          <a:endParaRPr lang="ru-RU" sz="2300" kern="1200" dirty="0">
            <a:effectLst/>
          </a:endParaRPr>
        </a:p>
      </dsp:txBody>
      <dsp:txXfrm>
        <a:off x="38" y="143014"/>
        <a:ext cx="3638628" cy="662400"/>
      </dsp:txXfrm>
    </dsp:sp>
    <dsp:sp modelId="{917BD407-0952-4228-9157-B0476F49BB20}">
      <dsp:nvSpPr>
        <dsp:cNvPr id="0" name=""/>
        <dsp:cNvSpPr/>
      </dsp:nvSpPr>
      <dsp:spPr>
        <a:xfrm>
          <a:off x="38" y="805414"/>
          <a:ext cx="3638628" cy="3409289"/>
        </a:xfrm>
        <a:prstGeom prst="rect">
          <a:avLst/>
        </a:prstGeom>
        <a:solidFill>
          <a:schemeClr val="accent1">
            <a:alpha val="90000"/>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Char char="••"/>
          </a:pPr>
          <a:r>
            <a:rPr lang="ru-RU" sz="2300" kern="1200" dirty="0" smtClean="0">
              <a:effectLst/>
              <a:latin typeface="Times New Roman" pitchFamily="18" charset="0"/>
              <a:cs typeface="Times New Roman" pitchFamily="18" charset="0"/>
            </a:rPr>
            <a:t>дисциплины труда находят выражение в установленных в организациях правилах внутреннего трудового распорядка, закрепляющих трудовые обязанности работников и работодателя, режимы их исполнения. </a:t>
          </a:r>
          <a:endParaRPr lang="ru-RU" sz="2300" kern="1200" dirty="0">
            <a:effectLst/>
          </a:endParaRPr>
        </a:p>
      </dsp:txBody>
      <dsp:txXfrm>
        <a:off x="38" y="805414"/>
        <a:ext cx="3638628" cy="3409289"/>
      </dsp:txXfrm>
    </dsp:sp>
    <dsp:sp modelId="{CAD5F6A6-46A8-4BC9-BEB9-66CD6D2846AE}">
      <dsp:nvSpPr>
        <dsp:cNvPr id="0" name=""/>
        <dsp:cNvSpPr/>
      </dsp:nvSpPr>
      <dsp:spPr>
        <a:xfrm>
          <a:off x="4148075" y="143014"/>
          <a:ext cx="3638628" cy="6624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ru-RU" sz="2300" kern="1200" dirty="0" smtClean="0">
              <a:effectLst/>
              <a:latin typeface="Times New Roman" pitchFamily="18" charset="0"/>
              <a:cs typeface="Times New Roman" pitchFamily="18" charset="0"/>
            </a:rPr>
            <a:t>Субъективные аспекты </a:t>
          </a:r>
          <a:endParaRPr lang="ru-RU" sz="2300" kern="1200" dirty="0">
            <a:effectLst/>
          </a:endParaRPr>
        </a:p>
      </dsp:txBody>
      <dsp:txXfrm>
        <a:off x="4148075" y="143014"/>
        <a:ext cx="3638628" cy="662400"/>
      </dsp:txXfrm>
    </dsp:sp>
    <dsp:sp modelId="{767F0E2F-D86D-4026-BA00-FA51359E4241}">
      <dsp:nvSpPr>
        <dsp:cNvPr id="0" name=""/>
        <dsp:cNvSpPr/>
      </dsp:nvSpPr>
      <dsp:spPr>
        <a:xfrm>
          <a:off x="4148075" y="805414"/>
          <a:ext cx="3638628" cy="3409289"/>
        </a:xfrm>
        <a:prstGeom prst="rect">
          <a:avLst/>
        </a:prstGeom>
        <a:solidFill>
          <a:schemeClr val="accent1">
            <a:alpha val="90000"/>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Char char="••"/>
          </a:pPr>
          <a:r>
            <a:rPr lang="ru-RU" sz="2300" kern="1200" dirty="0" smtClean="0">
              <a:effectLst/>
              <a:latin typeface="Times New Roman" pitchFamily="18" charset="0"/>
              <a:cs typeface="Times New Roman" pitchFamily="18" charset="0"/>
            </a:rPr>
            <a:t>понятия дисциплины труда представляют собой добросовестное выполнение работниками и работодателем обязанностей установленных локальными нормативными актами.</a:t>
          </a:r>
          <a:endParaRPr lang="ru-RU" sz="2300" kern="1200" dirty="0">
            <a:effectLst/>
          </a:endParaRPr>
        </a:p>
      </dsp:txBody>
      <dsp:txXfrm>
        <a:off x="4148075" y="805414"/>
        <a:ext cx="3638628" cy="34092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28.10.2016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1214422"/>
            <a:ext cx="6886596" cy="3465998"/>
          </a:xfrm>
        </p:spPr>
        <p:txBody>
          <a:bodyPr>
            <a:normAutofit fontScale="90000"/>
          </a:bodyPr>
          <a:lstStyle/>
          <a:p>
            <a:pPr algn="ctr"/>
            <a:r>
              <a:rPr lang="ru-RU" sz="1800" dirty="0" smtClean="0">
                <a:latin typeface="Times New Roman" pitchFamily="18" charset="0"/>
                <a:cs typeface="Times New Roman" pitchFamily="18" charset="0"/>
              </a:rPr>
              <a:t>Управление образования и науки Тамбовской области</a:t>
            </a: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ТОГБПОУ </a:t>
            </a:r>
            <a:r>
              <a:rPr lang="ru-RU" sz="1800" dirty="0" smtClean="0">
                <a:latin typeface="Times New Roman" pitchFamily="18" charset="0"/>
                <a:cs typeface="Times New Roman" pitchFamily="18" charset="0"/>
              </a:rPr>
              <a:t>«Многоотраслевой колледж»</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Презентация</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дисциплине: «Правовое обеспечение профессиональной деятельности»</a:t>
            </a:r>
            <a:br>
              <a:rPr lang="ru-RU" sz="3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тему: «Трудовой порядок и дисциплина»</a:t>
            </a: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357554" y="4429132"/>
            <a:ext cx="5786446" cy="2428868"/>
          </a:xfrm>
        </p:spPr>
        <p:txBody>
          <a:bodyPr>
            <a:noAutofit/>
          </a:bodyPr>
          <a:lstStyle/>
          <a:p>
            <a:pPr marL="0" algn="just">
              <a:spcBef>
                <a:spcPts val="0"/>
              </a:spcBef>
            </a:pP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Выполнила: преподаватель</a:t>
            </a:r>
          </a:p>
          <a:p>
            <a:pPr marL="0" algn="just">
              <a:spcBef>
                <a:spcPts val="0"/>
              </a:spcBef>
            </a:pP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Балабанова О.П.</a:t>
            </a:r>
          </a:p>
          <a:p>
            <a:pPr algn="just"/>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Моршанск, 2016</a:t>
            </a:r>
          </a:p>
          <a:p>
            <a:endParaRPr lang="ru-RU" sz="22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10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10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10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14290"/>
            <a:ext cx="5572164" cy="4800600"/>
          </a:xfrm>
        </p:spPr>
        <p:txBody>
          <a:bodyPr>
            <a:normAutofit/>
          </a:bodyPr>
          <a:lstStyle/>
          <a:p>
            <a:pPr marL="0" indent="357188">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Обеспечение дисциплины труда  направлено, во-первых, на создание необходимых условий высокопроизводительного труда работников, во-вторых, на воспитание    у них добросовестного отношения к  труду. Эти условия достигаются путем введения в действие правил внутреннего трудового распорядка и иных локальных нормативных актов, регулирующих отношения в сфере трудовой дисциплины.</a:t>
            </a:r>
          </a:p>
          <a:p>
            <a:endParaRPr lang="ru-RU" sz="24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sz="2400" dirty="0">
              <a:effectLst>
                <a:outerShdw blurRad="38100" dist="38100" dir="2700000" algn="tl">
                  <a:srgbClr val="000000">
                    <a:alpha val="43137"/>
                  </a:srgbClr>
                </a:outerShdw>
              </a:effectLst>
            </a:endParaRPr>
          </a:p>
        </p:txBody>
      </p:sp>
      <p:pic>
        <p:nvPicPr>
          <p:cNvPr id="56321" name="Picture 1" descr="C:\Users\Никита\Desktop\труд\d094ec3cd4a060671b368b53dc11d2ab.jpg"/>
          <p:cNvPicPr>
            <a:picLocks noChangeAspect="1" noChangeArrowheads="1"/>
          </p:cNvPicPr>
          <p:nvPr/>
        </p:nvPicPr>
        <p:blipFill>
          <a:blip r:embed="rId2" cstate="print"/>
          <a:srcRect/>
          <a:stretch>
            <a:fillRect/>
          </a:stretch>
        </p:blipFill>
        <p:spPr bwMode="auto">
          <a:xfrm>
            <a:off x="4929190" y="3786190"/>
            <a:ext cx="4214809" cy="3071810"/>
          </a:xfrm>
          <a:prstGeom prst="rect">
            <a:avLst/>
          </a:prstGeom>
          <a:ln>
            <a:noFill/>
          </a:ln>
          <a:effectLst>
            <a:softEdge rad="112500"/>
          </a:effectLst>
        </p:spPr>
      </p:pic>
      <p:pic>
        <p:nvPicPr>
          <p:cNvPr id="56322" name="Picture 2" descr="C:\Users\Никита\Desktop\труд\1169.jpg"/>
          <p:cNvPicPr>
            <a:picLocks noChangeAspect="1" noChangeArrowheads="1"/>
          </p:cNvPicPr>
          <p:nvPr/>
        </p:nvPicPr>
        <p:blipFill>
          <a:blip r:embed="rId3" cstate="print"/>
          <a:srcRect/>
          <a:stretch>
            <a:fillRect/>
          </a:stretch>
        </p:blipFill>
        <p:spPr bwMode="auto">
          <a:xfrm>
            <a:off x="1142976" y="4643446"/>
            <a:ext cx="3786182" cy="2214554"/>
          </a:xfrm>
          <a:prstGeom prst="rect">
            <a:avLst/>
          </a:prstGeom>
          <a:ln>
            <a:noFill/>
          </a:ln>
          <a:effectLst>
            <a:softEdge rad="112500"/>
          </a:effectLst>
        </p:spPr>
      </p:pic>
      <p:pic>
        <p:nvPicPr>
          <p:cNvPr id="56324" name="Picture 4" descr="http://dao.slanovd.ru/d/assets/img/slider/2.jpg"/>
          <p:cNvPicPr>
            <a:picLocks noChangeAspect="1" noChangeArrowheads="1"/>
          </p:cNvPicPr>
          <p:nvPr/>
        </p:nvPicPr>
        <p:blipFill>
          <a:blip r:embed="rId4" cstate="print"/>
          <a:srcRect/>
          <a:stretch>
            <a:fillRect/>
          </a:stretch>
        </p:blipFill>
        <p:spPr bwMode="auto">
          <a:xfrm>
            <a:off x="6215074" y="396825"/>
            <a:ext cx="2928926" cy="2460671"/>
          </a:xfrm>
          <a:prstGeom prst="rect">
            <a:avLst/>
          </a:prstGeom>
          <a:ln>
            <a:noFill/>
          </a:ln>
          <a:effectLst>
            <a:softEdge rad="1125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6322"/>
                                        </p:tgtEl>
                                        <p:attrNameLst>
                                          <p:attrName>style.visibility</p:attrName>
                                        </p:attrNameLst>
                                      </p:cBhvr>
                                      <p:to>
                                        <p:strVal val="visible"/>
                                      </p:to>
                                    </p:set>
                                    <p:anim calcmode="lin" valueType="num">
                                      <p:cBhvr additive="base">
                                        <p:cTn id="11" dur="1000" fill="hold"/>
                                        <p:tgtEl>
                                          <p:spTgt spid="56322"/>
                                        </p:tgtEl>
                                        <p:attrNameLst>
                                          <p:attrName>ppt_x</p:attrName>
                                        </p:attrNameLst>
                                      </p:cBhvr>
                                      <p:tavLst>
                                        <p:tav tm="0">
                                          <p:val>
                                            <p:strVal val="#ppt_x"/>
                                          </p:val>
                                        </p:tav>
                                        <p:tav tm="100000">
                                          <p:val>
                                            <p:strVal val="#ppt_x"/>
                                          </p:val>
                                        </p:tav>
                                      </p:tavLst>
                                    </p:anim>
                                    <p:anim calcmode="lin" valueType="num">
                                      <p:cBhvr additive="base">
                                        <p:cTn id="12" dur="1000" fill="hold"/>
                                        <p:tgtEl>
                                          <p:spTgt spid="56322"/>
                                        </p:tgtEl>
                                        <p:attrNameLst>
                                          <p:attrName>ppt_y</p:attrName>
                                        </p:attrNameLst>
                                      </p:cBhvr>
                                      <p:tavLst>
                                        <p:tav tm="0">
                                          <p:val>
                                            <p:strVal val="1+#ppt_h/2"/>
                                          </p:val>
                                        </p:tav>
                                        <p:tav tm="100000">
                                          <p:val>
                                            <p:strVal val="#ppt_y"/>
                                          </p:val>
                                        </p:tav>
                                      </p:tavLst>
                                    </p:anim>
                                  </p:childTnLst>
                                </p:cTn>
                              </p:par>
                              <p:par>
                                <p:cTn id="13" presetID="16" presetClass="entr" presetSubtype="26" fill="hold" nodeType="withEffect">
                                  <p:stCondLst>
                                    <p:cond delay="0"/>
                                  </p:stCondLst>
                                  <p:childTnLst>
                                    <p:set>
                                      <p:cBhvr>
                                        <p:cTn id="14" dur="1" fill="hold">
                                          <p:stCondLst>
                                            <p:cond delay="0"/>
                                          </p:stCondLst>
                                        </p:cTn>
                                        <p:tgtEl>
                                          <p:spTgt spid="56321"/>
                                        </p:tgtEl>
                                        <p:attrNameLst>
                                          <p:attrName>style.visibility</p:attrName>
                                        </p:attrNameLst>
                                      </p:cBhvr>
                                      <p:to>
                                        <p:strVal val="visible"/>
                                      </p:to>
                                    </p:set>
                                    <p:animEffect transition="in" filter="barn(inHorizontal)">
                                      <p:cBhvr>
                                        <p:cTn id="15" dur="1000"/>
                                        <p:tgtEl>
                                          <p:spTgt spid="56321"/>
                                        </p:tgtEl>
                                      </p:cBhvr>
                                    </p:animEffect>
                                  </p:childTnLst>
                                </p:cTn>
                              </p:par>
                              <p:par>
                                <p:cTn id="16" presetID="9" presetClass="entr" presetSubtype="0" fill="hold" nodeType="with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Autofit/>
          </a:bodyPr>
          <a:lstStyle/>
          <a:p>
            <a:pPr algn="ctr"/>
            <a:r>
              <a:rPr lang="ru-RU" sz="3600" b="1" i="1" dirty="0" smtClean="0">
                <a:latin typeface="Times New Roman" pitchFamily="18" charset="0"/>
                <a:cs typeface="Times New Roman" pitchFamily="18" charset="0"/>
              </a:rPr>
              <a:t>Три состояния в процессе управления дисциплиной труда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214414" y="1428736"/>
            <a:ext cx="7498080" cy="2624142"/>
          </a:xfrm>
        </p:spPr>
        <p:txBody>
          <a:bodyPr>
            <a:normAutofit/>
          </a:bodyPr>
          <a:lstStyle/>
          <a:p>
            <a:pPr>
              <a:buFont typeface="Wingdings" pitchFamily="2" charset="2"/>
              <a:buChar char="Ø"/>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стабильный уровень дисциплины; </a:t>
            </a:r>
          </a:p>
          <a:p>
            <a:pPr>
              <a:buFont typeface="Wingdings" pitchFamily="2" charset="2"/>
              <a:buChar char="Ø"/>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развитие дисциплины от простых форм к сложным, от принудительной дисциплины к самодисциплине;</a:t>
            </a:r>
          </a:p>
          <a:p>
            <a:pPr>
              <a:buFont typeface="Wingdings" pitchFamily="2" charset="2"/>
              <a:buChar char="Ø"/>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деградация – переход дисциплины от высокого уровня к низкому, от самодисциплины к принудительной дисциплине.</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553" name="Picture 1" descr="C:\Users\Никита\Desktop\труд\hombres.jpg"/>
          <p:cNvPicPr>
            <a:picLocks noChangeAspect="1" noChangeArrowheads="1"/>
          </p:cNvPicPr>
          <p:nvPr/>
        </p:nvPicPr>
        <p:blipFill>
          <a:blip r:embed="rId2" cstate="print"/>
          <a:srcRect/>
          <a:stretch>
            <a:fillRect/>
          </a:stretch>
        </p:blipFill>
        <p:spPr bwMode="auto">
          <a:xfrm>
            <a:off x="1071538" y="3929066"/>
            <a:ext cx="7572428" cy="2928934"/>
          </a:xfrm>
          <a:prstGeom prst="rect">
            <a:avLst/>
          </a:prstGeom>
          <a:ln>
            <a:noFill/>
          </a:ln>
          <a:effectLst>
            <a:softEdge rad="112500"/>
          </a:effectLst>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1000"/>
                                        <p:tgtEl>
                                          <p:spTgt spid="3">
                                            <p:txEl>
                                              <p:pRg st="0" end="0"/>
                                            </p:txEl>
                                          </p:spTgt>
                                        </p:tgtEl>
                                      </p:cBhvr>
                                    </p:animEffect>
                                  </p:childTnLst>
                                </p:cTn>
                              </p:par>
                            </p:childTnLst>
                          </p:cTn>
                        </p:par>
                        <p:par>
                          <p:cTn id="12" fill="hold">
                            <p:stCondLst>
                              <p:cond delay="3000"/>
                            </p:stCondLst>
                            <p:childTnLst>
                              <p:par>
                                <p:cTn id="13" presetID="18" presetClass="entr" presetSubtype="1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1000"/>
                                        <p:tgtEl>
                                          <p:spTgt spid="3">
                                            <p:txEl>
                                              <p:pRg st="1" end="1"/>
                                            </p:txEl>
                                          </p:spTgt>
                                        </p:tgtEl>
                                      </p:cBhvr>
                                    </p:animEffect>
                                  </p:childTnLst>
                                </p:cTn>
                              </p:par>
                            </p:childTnLst>
                          </p:cTn>
                        </p:par>
                        <p:par>
                          <p:cTn id="16" fill="hold">
                            <p:stCondLst>
                              <p:cond delay="4000"/>
                            </p:stCondLst>
                            <p:childTnLst>
                              <p:par>
                                <p:cTn id="17" presetID="18" presetClass="entr" presetSubtype="1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1000"/>
                                        <p:tgtEl>
                                          <p:spTgt spid="3">
                                            <p:txEl>
                                              <p:pRg st="2" end="2"/>
                                            </p:txEl>
                                          </p:spTgt>
                                        </p:tgtEl>
                                      </p:cBhvr>
                                    </p:animEffect>
                                  </p:childTnLst>
                                </p:cTn>
                              </p:par>
                            </p:childTnLst>
                          </p:cTn>
                        </p:par>
                        <p:par>
                          <p:cTn id="20" fill="hold">
                            <p:stCondLst>
                              <p:cond delay="5000"/>
                            </p:stCondLst>
                            <p:childTnLst>
                              <p:par>
                                <p:cTn id="21" presetID="14" presetClass="entr" presetSubtype="10" fill="hold" nodeType="afterEffect">
                                  <p:stCondLst>
                                    <p:cond delay="0"/>
                                  </p:stCondLst>
                                  <p:childTnLst>
                                    <p:set>
                                      <p:cBhvr>
                                        <p:cTn id="22" dur="1" fill="hold">
                                          <p:stCondLst>
                                            <p:cond delay="0"/>
                                          </p:stCondLst>
                                        </p:cTn>
                                        <p:tgtEl>
                                          <p:spTgt spid="23553"/>
                                        </p:tgtEl>
                                        <p:attrNameLst>
                                          <p:attrName>style.visibility</p:attrName>
                                        </p:attrNameLst>
                                      </p:cBhvr>
                                      <p:to>
                                        <p:strVal val="visible"/>
                                      </p:to>
                                    </p:set>
                                    <p:animEffect transition="in" filter="randombar(horizontal)">
                                      <p:cBhvr>
                                        <p:cTn id="23" dur="2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933588" cy="1143000"/>
          </a:xfrm>
        </p:spPr>
        <p:txBody>
          <a:bodyPr>
            <a:noAutofit/>
          </a:bodyPr>
          <a:lstStyle/>
          <a:p>
            <a:pPr algn="ctr"/>
            <a:r>
              <a:rPr lang="ru-RU" sz="3600" b="1" i="1" dirty="0" smtClean="0">
                <a:latin typeface="Times New Roman" pitchFamily="18" charset="0"/>
                <a:cs typeface="Times New Roman" pitchFamily="18" charset="0"/>
              </a:rPr>
              <a:t>Направления работы по управлению дисциплиной труда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3136392" cy="5124472"/>
          </a:xfrm>
        </p:spPr>
        <p:txBody>
          <a:bodyPr>
            <a:normAutofit lnSpcReduction="10000"/>
          </a:bodyPr>
          <a:lstStyle/>
          <a:p>
            <a:pPr marL="0" indent="357188">
              <a:buAutoNum type="arabicParenR"/>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Устранение обстоятельств, которые порождают нарушение дисциплины труда и способствуют этому; </a:t>
            </a:r>
          </a:p>
          <a:p>
            <a:pPr marL="87313" indent="357188">
              <a:buAutoNum type="arabicParenR"/>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Принятие исчерпывающих мер воздействия на личность, допускающую нарушение дисциплины труда или способствующую этому.</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2530" name="Picture 2" descr="http://td-helz.com.ua/wp-content/uploads/2014/09/deneme_fotograf_galerisi_50f96321be2e3_1.jpg"/>
          <p:cNvPicPr>
            <a:picLocks noChangeAspect="1" noChangeArrowheads="1"/>
          </p:cNvPicPr>
          <p:nvPr/>
        </p:nvPicPr>
        <p:blipFill>
          <a:blip r:embed="rId2" cstate="print"/>
          <a:srcRect/>
          <a:stretch>
            <a:fillRect/>
          </a:stretch>
        </p:blipFill>
        <p:spPr bwMode="auto">
          <a:xfrm>
            <a:off x="4429124" y="3929066"/>
            <a:ext cx="4714876" cy="2928934"/>
          </a:xfrm>
          <a:prstGeom prst="rect">
            <a:avLst/>
          </a:prstGeom>
          <a:ln>
            <a:noFill/>
          </a:ln>
          <a:effectLst>
            <a:softEdge rad="112500"/>
          </a:effectLst>
        </p:spPr>
      </p:pic>
      <p:pic>
        <p:nvPicPr>
          <p:cNvPr id="22532" name="Picture 4" descr="http://selynen.ucoz.ru/_bl/0/41526639.jpg"/>
          <p:cNvPicPr>
            <a:picLocks noChangeAspect="1" noChangeArrowheads="1"/>
          </p:cNvPicPr>
          <p:nvPr/>
        </p:nvPicPr>
        <p:blipFill>
          <a:blip r:embed="rId3" cstate="print"/>
          <a:srcRect/>
          <a:stretch>
            <a:fillRect/>
          </a:stretch>
        </p:blipFill>
        <p:spPr bwMode="auto">
          <a:xfrm>
            <a:off x="4429124" y="1428737"/>
            <a:ext cx="4714876" cy="2571767"/>
          </a:xfrm>
          <a:prstGeom prst="rect">
            <a:avLst/>
          </a:prstGeom>
          <a:ln>
            <a:noFill/>
          </a:ln>
          <a:effectLst>
            <a:softEdge rad="112500"/>
          </a:effectLst>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2000"/>
                                        <p:tgtEl>
                                          <p:spTgt spid="2"/>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upRight)">
                                      <p:cBhvr>
                                        <p:cTn id="11" dur="500"/>
                                        <p:tgtEl>
                                          <p:spTgt spid="3">
                                            <p:txEl>
                                              <p:pRg st="0" end="0"/>
                                            </p:txEl>
                                          </p:spTgt>
                                        </p:tgtEl>
                                      </p:cBhvr>
                                    </p:animEffect>
                                  </p:childTnLst>
                                </p:cTn>
                              </p:par>
                            </p:childTnLst>
                          </p:cTn>
                        </p:par>
                        <p:par>
                          <p:cTn id="12" fill="hold">
                            <p:stCondLst>
                              <p:cond delay="2500"/>
                            </p:stCondLst>
                            <p:childTnLst>
                              <p:par>
                                <p:cTn id="13" presetID="18" presetClass="entr" presetSubtype="3"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upRight)">
                                      <p:cBhvr>
                                        <p:cTn id="15" dur="500"/>
                                        <p:tgtEl>
                                          <p:spTgt spid="3">
                                            <p:txEl>
                                              <p:pRg st="1" end="1"/>
                                            </p:txEl>
                                          </p:spTgt>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diamond(in)">
                                      <p:cBhvr>
                                        <p:cTn id="19" dur="2000"/>
                                        <p:tgtEl>
                                          <p:spTgt spid="22532"/>
                                        </p:tgtEl>
                                      </p:cBhvr>
                                    </p:animEffect>
                                  </p:childTnLst>
                                </p:cTn>
                              </p:par>
                              <p:par>
                                <p:cTn id="20" presetID="55" presetClass="entr" presetSubtype="0" fill="hold" nodeType="withEffect">
                                  <p:stCondLst>
                                    <p:cond delay="0"/>
                                  </p:stCondLst>
                                  <p:childTnLst>
                                    <p:set>
                                      <p:cBhvr>
                                        <p:cTn id="21" dur="1" fill="hold">
                                          <p:stCondLst>
                                            <p:cond delay="0"/>
                                          </p:stCondLst>
                                        </p:cTn>
                                        <p:tgtEl>
                                          <p:spTgt spid="22530"/>
                                        </p:tgtEl>
                                        <p:attrNameLst>
                                          <p:attrName>style.visibility</p:attrName>
                                        </p:attrNameLst>
                                      </p:cBhvr>
                                      <p:to>
                                        <p:strVal val="visible"/>
                                      </p:to>
                                    </p:set>
                                    <p:anim calcmode="lin" valueType="num">
                                      <p:cBhvr>
                                        <p:cTn id="22" dur="1000" fill="hold"/>
                                        <p:tgtEl>
                                          <p:spTgt spid="22530"/>
                                        </p:tgtEl>
                                        <p:attrNameLst>
                                          <p:attrName>ppt_w</p:attrName>
                                        </p:attrNameLst>
                                      </p:cBhvr>
                                      <p:tavLst>
                                        <p:tav tm="0">
                                          <p:val>
                                            <p:strVal val="#ppt_w*0.70"/>
                                          </p:val>
                                        </p:tav>
                                        <p:tav tm="100000">
                                          <p:val>
                                            <p:strVal val="#ppt_w"/>
                                          </p:val>
                                        </p:tav>
                                      </p:tavLst>
                                    </p:anim>
                                    <p:anim calcmode="lin" valueType="num">
                                      <p:cBhvr>
                                        <p:cTn id="23" dur="1000" fill="hold"/>
                                        <p:tgtEl>
                                          <p:spTgt spid="22530"/>
                                        </p:tgtEl>
                                        <p:attrNameLst>
                                          <p:attrName>ppt_h</p:attrName>
                                        </p:attrNameLst>
                                      </p:cBhvr>
                                      <p:tavLst>
                                        <p:tav tm="0">
                                          <p:val>
                                            <p:strVal val="#ppt_h"/>
                                          </p:val>
                                        </p:tav>
                                        <p:tav tm="100000">
                                          <p:val>
                                            <p:strVal val="#ppt_h"/>
                                          </p:val>
                                        </p:tav>
                                      </p:tavLst>
                                    </p:anim>
                                    <p:animEffect transition="in" filter="fade">
                                      <p:cBhvr>
                                        <p:cTn id="24"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iznestoday.ru/images/stories/old/dimon/finansy-fondov.jpg"/>
          <p:cNvPicPr>
            <a:picLocks noChangeAspect="1" noChangeArrowheads="1"/>
          </p:cNvPicPr>
          <p:nvPr/>
        </p:nvPicPr>
        <p:blipFill>
          <a:blip r:embed="rId2" cstate="print"/>
          <a:srcRect/>
          <a:stretch>
            <a:fillRect/>
          </a:stretch>
        </p:blipFill>
        <p:spPr bwMode="auto">
          <a:xfrm>
            <a:off x="0" y="1"/>
            <a:ext cx="9137612" cy="6858000"/>
          </a:xfrm>
          <a:prstGeom prst="rect">
            <a:avLst/>
          </a:prstGeom>
          <a:noFill/>
        </p:spPr>
      </p:pic>
      <p:sp>
        <p:nvSpPr>
          <p:cNvPr id="2" name="Заголовок 1"/>
          <p:cNvSpPr>
            <a:spLocks noGrp="1"/>
          </p:cNvSpPr>
          <p:nvPr>
            <p:ph type="title"/>
          </p:nvPr>
        </p:nvSpPr>
        <p:spPr>
          <a:xfrm>
            <a:off x="1142976" y="274638"/>
            <a:ext cx="7790712" cy="1143000"/>
          </a:xfrm>
        </p:spPr>
        <p:txBody>
          <a:bodyPr>
            <a:noAutofit/>
          </a:bodyPr>
          <a:lstStyle/>
          <a:p>
            <a:pPr algn="ctr"/>
            <a:r>
              <a:rPr lang="ru-RU" sz="3600" b="1" i="1" dirty="0" smtClean="0">
                <a:latin typeface="Times New Roman" pitchFamily="18" charset="0"/>
                <a:cs typeface="Times New Roman" pitchFamily="18" charset="0"/>
              </a:rPr>
              <a:t>Подразделения по управлению дисциплиной труда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642910" y="1447800"/>
            <a:ext cx="8290778" cy="4800600"/>
          </a:xfrm>
        </p:spPr>
        <p:txBody>
          <a:bodyPr>
            <a:normAutofit/>
          </a:bodyPr>
          <a:lstStyle/>
          <a:p>
            <a:pPr marL="0" indent="357188">
              <a:buFont typeface="+mj-lt"/>
              <a:buAutoNum type="arabicPeriod"/>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Служба управления персоналом</a:t>
            </a:r>
          </a:p>
          <a:p>
            <a:pPr marL="0" indent="357188">
              <a:buFont typeface="+mj-lt"/>
              <a:buAutoNum type="arabicPeriod"/>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Служба нормирования и оплаты труда</a:t>
            </a:r>
          </a:p>
          <a:p>
            <a:pPr marL="0" indent="357188">
              <a:buFont typeface="+mj-lt"/>
              <a:buAutoNum type="arabicPeriod"/>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Социологическая и психологическая службы </a:t>
            </a:r>
          </a:p>
          <a:p>
            <a:pPr marL="0" indent="357188">
              <a:buFont typeface="+mj-lt"/>
              <a:buAutoNum type="arabicPeriod"/>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Служба техники безопасности </a:t>
            </a:r>
          </a:p>
          <a:p>
            <a:pPr marL="0" indent="357188">
              <a:buFont typeface="+mj-lt"/>
              <a:buAutoNum type="arabicPeriod"/>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Служба подготовки и повышения квалификации кадров</a:t>
            </a:r>
          </a:p>
          <a:p>
            <a:pPr marL="0" indent="357188">
              <a:buFont typeface="+mj-lt"/>
              <a:buAutoNum type="arabicPeriod"/>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Советы дисциплины и т.д.</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1000"/>
                                        <p:tgtEl>
                                          <p:spTgt spid="21506"/>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1000"/>
                                        <p:tgtEl>
                                          <p:spTgt spid="2"/>
                                        </p:tgtEl>
                                      </p:cBhvr>
                                    </p:animEffect>
                                  </p:childTnLst>
                                </p:cTn>
                              </p:par>
                            </p:childTnLst>
                          </p:cTn>
                        </p:par>
                        <p:par>
                          <p:cTn id="12" fill="hold">
                            <p:stCondLst>
                              <p:cond delay="2000"/>
                            </p:stCondLst>
                            <p:childTnLst>
                              <p:par>
                                <p:cTn id="13" presetID="18" presetClass="entr" presetSubtype="3"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upRight)">
                                      <p:cBhvr>
                                        <p:cTn id="15" dur="1000"/>
                                        <p:tgtEl>
                                          <p:spTgt spid="3">
                                            <p:txEl>
                                              <p:pRg st="0" end="0"/>
                                            </p:txEl>
                                          </p:spTgt>
                                        </p:tgtEl>
                                      </p:cBhvr>
                                    </p:animEffect>
                                  </p:childTnLst>
                                </p:cTn>
                              </p:par>
                            </p:childTnLst>
                          </p:cTn>
                        </p:par>
                        <p:par>
                          <p:cTn id="16" fill="hold">
                            <p:stCondLst>
                              <p:cond delay="3000"/>
                            </p:stCondLst>
                            <p:childTnLst>
                              <p:par>
                                <p:cTn id="17" presetID="18" presetClass="entr" presetSubtype="3"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upRight)">
                                      <p:cBhvr>
                                        <p:cTn id="19" dur="1000"/>
                                        <p:tgtEl>
                                          <p:spTgt spid="3">
                                            <p:txEl>
                                              <p:pRg st="1" end="1"/>
                                            </p:txEl>
                                          </p:spTgt>
                                        </p:tgtEl>
                                      </p:cBhvr>
                                    </p:animEffect>
                                  </p:childTnLst>
                                </p:cTn>
                              </p:par>
                            </p:childTnLst>
                          </p:cTn>
                        </p:par>
                        <p:par>
                          <p:cTn id="20" fill="hold">
                            <p:stCondLst>
                              <p:cond delay="4000"/>
                            </p:stCondLst>
                            <p:childTnLst>
                              <p:par>
                                <p:cTn id="21" presetID="18" presetClass="entr" presetSubtype="3"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upRight)">
                                      <p:cBhvr>
                                        <p:cTn id="23" dur="1000"/>
                                        <p:tgtEl>
                                          <p:spTgt spid="3">
                                            <p:txEl>
                                              <p:pRg st="2" end="2"/>
                                            </p:txEl>
                                          </p:spTgt>
                                        </p:tgtEl>
                                      </p:cBhvr>
                                    </p:animEffect>
                                  </p:childTnLst>
                                </p:cTn>
                              </p:par>
                            </p:childTnLst>
                          </p:cTn>
                        </p:par>
                        <p:par>
                          <p:cTn id="24" fill="hold">
                            <p:stCondLst>
                              <p:cond delay="5000"/>
                            </p:stCondLst>
                            <p:childTnLst>
                              <p:par>
                                <p:cTn id="25" presetID="18" presetClass="entr" presetSubtype="3"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upRight)">
                                      <p:cBhvr>
                                        <p:cTn id="27" dur="1000"/>
                                        <p:tgtEl>
                                          <p:spTgt spid="3">
                                            <p:txEl>
                                              <p:pRg st="3" end="3"/>
                                            </p:txEl>
                                          </p:spTgt>
                                        </p:tgtEl>
                                      </p:cBhvr>
                                    </p:animEffect>
                                  </p:childTnLst>
                                </p:cTn>
                              </p:par>
                            </p:childTnLst>
                          </p:cTn>
                        </p:par>
                        <p:par>
                          <p:cTn id="28" fill="hold">
                            <p:stCondLst>
                              <p:cond delay="6000"/>
                            </p:stCondLst>
                            <p:childTnLst>
                              <p:par>
                                <p:cTn id="29" presetID="18" presetClass="entr" presetSubtype="3"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trips(upRight)">
                                      <p:cBhvr>
                                        <p:cTn id="31" dur="1000"/>
                                        <p:tgtEl>
                                          <p:spTgt spid="3">
                                            <p:txEl>
                                              <p:pRg st="4" end="4"/>
                                            </p:txEl>
                                          </p:spTgt>
                                        </p:tgtEl>
                                      </p:cBhvr>
                                    </p:animEffect>
                                  </p:childTnLst>
                                </p:cTn>
                              </p:par>
                            </p:childTnLst>
                          </p:cTn>
                        </p:par>
                        <p:par>
                          <p:cTn id="32" fill="hold">
                            <p:stCondLst>
                              <p:cond delay="7000"/>
                            </p:stCondLst>
                            <p:childTnLst>
                              <p:par>
                                <p:cTn id="33" presetID="18" presetClass="entr" presetSubtype="3"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strips(upRight)">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Autofit/>
          </a:bodyPr>
          <a:lstStyle/>
          <a:p>
            <a:pPr algn="ctr"/>
            <a:r>
              <a:rPr lang="ru-RU" sz="3600" b="1" i="1" dirty="0" smtClean="0">
                <a:latin typeface="Times New Roman" pitchFamily="18" charset="0"/>
                <a:cs typeface="Times New Roman" pitchFamily="18" charset="0"/>
              </a:rPr>
              <a:t>Механизмы управления дисциплиной труда</a:t>
            </a:r>
            <a:endParaRPr lang="ru-RU" sz="3600" b="1" i="1" dirty="0">
              <a:latin typeface="Times New Roman" pitchFamily="18" charset="0"/>
              <a:cs typeface="Times New Roman" pitchFamily="18" charset="0"/>
            </a:endParaRPr>
          </a:p>
        </p:txBody>
      </p:sp>
      <p:graphicFrame>
        <p:nvGraphicFramePr>
          <p:cNvPr id="5" name="Схема 4"/>
          <p:cNvGraphicFramePr/>
          <p:nvPr/>
        </p:nvGraphicFramePr>
        <p:xfrm>
          <a:off x="1214414" y="1643050"/>
          <a:ext cx="7286676"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2428868"/>
            <a:ext cx="7715304" cy="3857652"/>
          </a:xfrm>
          <a:solidFill>
            <a:schemeClr val="accent2">
              <a:lumMod val="20000"/>
              <a:lumOff val="80000"/>
            </a:schemeClr>
          </a:solidFill>
        </p:spPr>
        <p:style>
          <a:lnRef idx="1">
            <a:schemeClr val="accent2"/>
          </a:lnRef>
          <a:fillRef idx="1001">
            <a:schemeClr val="lt2"/>
          </a:fillRef>
          <a:effectRef idx="1">
            <a:schemeClr val="accent2"/>
          </a:effectRef>
          <a:fontRef idx="minor">
            <a:schemeClr val="dk1"/>
          </a:fontRef>
        </p:style>
        <p:txBody>
          <a:bodyPr>
            <a:noAutofit/>
          </a:bodyPr>
          <a:lstStyle/>
          <a:p>
            <a:pPr marL="365125" indent="442913">
              <a:buNone/>
            </a:pPr>
            <a:r>
              <a:rPr lang="ru-RU" sz="28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в соответствии с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 создавать условия, необходимые для соблюдения работниками дисциплины труда.</a:t>
            </a:r>
            <a:br>
              <a:rPr lang="ru-RU" sz="28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br>
            <a:endParaRPr lang="ru-RU" sz="2800" b="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pic>
        <p:nvPicPr>
          <p:cNvPr id="3074" name="Picture 2" descr="http://fullref.ru/files/49/5a96daa52c30b9feb92e211613f519ef.html_files/15.png"/>
          <p:cNvPicPr>
            <a:picLocks noChangeAspect="1" noChangeArrowheads="1"/>
          </p:cNvPicPr>
          <p:nvPr/>
        </p:nvPicPr>
        <p:blipFill>
          <a:blip r:embed="rId2" cstate="print"/>
          <a:srcRect/>
          <a:stretch>
            <a:fillRect/>
          </a:stretch>
        </p:blipFill>
        <p:spPr bwMode="auto">
          <a:xfrm>
            <a:off x="2214546" y="142852"/>
            <a:ext cx="4643470" cy="2190750"/>
          </a:xfrm>
          <a:prstGeom prst="rect">
            <a:avLst/>
          </a:prstGeom>
          <a:noFill/>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edge">
                                      <p:cBhvr>
                                        <p:cTn id="11" dur="2000"/>
                                        <p:tgtEl>
                                          <p:spTgt spid="3">
                                            <p:bg/>
                                          </p:spTgt>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0" dur="2000" fill="hold"/>
                                        <p:tgtEl>
                                          <p:spTgt spid="7"/>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8005026" cy="1143000"/>
          </a:xfrm>
        </p:spPr>
        <p:txBody>
          <a:bodyPr>
            <a:noAutofit/>
          </a:bodyPr>
          <a:lstStyle/>
          <a:p>
            <a:pPr algn="ctr"/>
            <a:r>
              <a:rPr lang="ru-RU" sz="3200" b="1" i="1" dirty="0" smtClean="0">
                <a:latin typeface="Times New Roman" pitchFamily="18" charset="0"/>
                <a:cs typeface="Times New Roman" pitchFamily="18" charset="0"/>
              </a:rPr>
              <a:t>Трудовой порядок определяется правилами внутреннего трудового распорядка </a:t>
            </a:r>
            <a:endParaRPr lang="ru-RU" sz="32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00100" y="1071546"/>
            <a:ext cx="7862150" cy="3910026"/>
          </a:xfrm>
        </p:spPr>
        <p:txBody>
          <a:bodyPr>
            <a:normAutofit/>
          </a:bodyPr>
          <a:lstStyle/>
          <a:p>
            <a:pPr marL="0" indent="357188" algn="just">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Правила внутреннего трудового распорядка - локальный нормативный акт, регламентирующий в соответствии с настоящим Кодексом и иными федеральными законами порядок приема и увольнения работников, основные права, обязанности и ответственность сторон трудового договора, режим работы, время отдыха, применяемые к работникам меры поощрения и взыскания, а также иные вопросы регулирования трудовых отношений у данного работодателя.</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http://kpfu.ru/portal/docs/F1399980436/%CF%F0%E0%E2%E8%EB%E0%20%E2%ED%F3%F2%F0%E5%ED%ED%E5%E3%EE%20%F0%E0%F1%EF%EE%F0%FF%E4%EA%E0.jpg"/>
          <p:cNvPicPr>
            <a:picLocks noChangeAspect="1" noChangeArrowheads="1"/>
          </p:cNvPicPr>
          <p:nvPr/>
        </p:nvPicPr>
        <p:blipFill>
          <a:blip r:embed="rId2" cstate="print"/>
          <a:srcRect/>
          <a:stretch>
            <a:fillRect/>
          </a:stretch>
        </p:blipFill>
        <p:spPr bwMode="auto">
          <a:xfrm>
            <a:off x="0" y="4643446"/>
            <a:ext cx="9144000" cy="2214554"/>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1000"/>
                                        <p:tgtEl>
                                          <p:spTgt spid="3">
                                            <p:txEl>
                                              <p:pRg st="0" end="0"/>
                                            </p:txEl>
                                          </p:spTgt>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diamond(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xn----7sbbaa9ccbe0ad7a5fg.xn--p1ai/_ld/0/07244150.jpg"/>
          <p:cNvPicPr>
            <a:picLocks noChangeAspect="1" noChangeArrowheads="1"/>
          </p:cNvPicPr>
          <p:nvPr/>
        </p:nvPicPr>
        <p:blipFill>
          <a:blip r:embed="rId2" cstate="print"/>
          <a:srcRect/>
          <a:stretch>
            <a:fillRect/>
          </a:stretch>
        </p:blipFill>
        <p:spPr bwMode="auto">
          <a:xfrm>
            <a:off x="-1" y="-1"/>
            <a:ext cx="9144001" cy="6858002"/>
          </a:xfrm>
          <a:prstGeom prst="rect">
            <a:avLst/>
          </a:prstGeom>
          <a:noFill/>
        </p:spPr>
      </p:pic>
      <p:pic>
        <p:nvPicPr>
          <p:cNvPr id="46084" name="Picture 4" descr="http://zp1.ucoz.com/Documenty_Word/726970.jpg"/>
          <p:cNvPicPr>
            <a:picLocks noChangeAspect="1" noChangeArrowheads="1"/>
          </p:cNvPicPr>
          <p:nvPr/>
        </p:nvPicPr>
        <p:blipFill>
          <a:blip r:embed="rId3" cstate="print"/>
          <a:srcRect l="10000" r="12856"/>
          <a:stretch>
            <a:fillRect/>
          </a:stretch>
        </p:blipFill>
        <p:spPr bwMode="auto">
          <a:xfrm>
            <a:off x="6572232" y="4071942"/>
            <a:ext cx="2571768" cy="278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vertical)">
                                      <p:cBhvr>
                                        <p:cTn id="7" dur="1000"/>
                                        <p:tgtEl>
                                          <p:spTgt spid="46082"/>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46084"/>
                                        </p:tgtEl>
                                        <p:attrNameLst>
                                          <p:attrName>style.visibility</p:attrName>
                                        </p:attrNameLst>
                                      </p:cBhvr>
                                      <p:to>
                                        <p:strVal val="visible"/>
                                      </p:to>
                                    </p:set>
                                    <p:anim calcmode="lin" valueType="num">
                                      <p:cBhvr>
                                        <p:cTn id="11" dur="500" decel="50000" fill="hold">
                                          <p:stCondLst>
                                            <p:cond delay="0"/>
                                          </p:stCondLst>
                                        </p:cTn>
                                        <p:tgtEl>
                                          <p:spTgt spid="4608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608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6084"/>
                                        </p:tgtEl>
                                        <p:attrNameLst>
                                          <p:attrName>ppt_w</p:attrName>
                                        </p:attrNameLst>
                                      </p:cBhvr>
                                      <p:tavLst>
                                        <p:tav tm="0">
                                          <p:val>
                                            <p:strVal val="#ppt_w*.05"/>
                                          </p:val>
                                        </p:tav>
                                        <p:tav tm="100000">
                                          <p:val>
                                            <p:strVal val="#ppt_w"/>
                                          </p:val>
                                        </p:tav>
                                      </p:tavLst>
                                    </p:anim>
                                    <p:anim calcmode="lin" valueType="num">
                                      <p:cBhvr>
                                        <p:cTn id="14" dur="1000" fill="hold"/>
                                        <p:tgtEl>
                                          <p:spTgt spid="4608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608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608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608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Autofit/>
          </a:bodyPr>
          <a:lstStyle/>
          <a:p>
            <a:pPr algn="ctr"/>
            <a:r>
              <a:rPr lang="ru-RU" sz="3600" b="1" i="1" dirty="0" smtClean="0">
                <a:latin typeface="Times New Roman" pitchFamily="18" charset="0"/>
                <a:cs typeface="Times New Roman" pitchFamily="18" charset="0"/>
              </a:rPr>
              <a:t>Статья 189. Дисциплина труда и трудовой распорядок </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447800"/>
            <a:ext cx="7862150" cy="2624142"/>
          </a:xfrm>
        </p:spPr>
        <p:txBody>
          <a:bodyPr>
            <a:noAutofit/>
          </a:bodyPr>
          <a:lstStyle/>
          <a:p>
            <a:pPr marL="9525" indent="-9525" algn="just">
              <a:lnSpc>
                <a:spcPct val="110000"/>
              </a:lnSpc>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Дисциплина труда - обязательное для всех работников подчинение правилам поведения, определенным в соответствии с настоящим Кодексом, иными федеральными законами, коллективным договором, соглашениями, локальными нормативными актами, трудовым договором.</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http://tagilka.ru/upload/iblock/67f/67fe03c914c7648cf15afdb3c367e161.jpg"/>
          <p:cNvPicPr>
            <a:picLocks noChangeAspect="1" noChangeArrowheads="1"/>
          </p:cNvPicPr>
          <p:nvPr/>
        </p:nvPicPr>
        <p:blipFill>
          <a:blip r:embed="rId2" cstate="print"/>
          <a:srcRect/>
          <a:stretch>
            <a:fillRect/>
          </a:stretch>
        </p:blipFill>
        <p:spPr bwMode="auto">
          <a:xfrm>
            <a:off x="1714480" y="3786190"/>
            <a:ext cx="6445432" cy="3071810"/>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2000"/>
                                        <p:tgtEl>
                                          <p:spTgt spid="3">
                                            <p:txEl>
                                              <p:pRg st="0" end="0"/>
                                            </p:txEl>
                                          </p:spTgt>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2000"/>
                                        <p:tgtEl>
                                          <p:spTgt spid="4098"/>
                                        </p:tgtEl>
                                      </p:cBhvr>
                                    </p:animEffect>
                                    <p:anim calcmode="lin" valueType="num">
                                      <p:cBhvr>
                                        <p:cTn id="16" dur="2000" fill="hold"/>
                                        <p:tgtEl>
                                          <p:spTgt spid="4098"/>
                                        </p:tgtEl>
                                        <p:attrNameLst>
                                          <p:attrName>ppt_x</p:attrName>
                                        </p:attrNameLst>
                                      </p:cBhvr>
                                      <p:tavLst>
                                        <p:tav tm="0">
                                          <p:val>
                                            <p:strVal val="#ppt_x"/>
                                          </p:val>
                                        </p:tav>
                                        <p:tav tm="100000">
                                          <p:val>
                                            <p:strVal val="#ppt_x"/>
                                          </p:val>
                                        </p:tav>
                                      </p:tavLst>
                                    </p:anim>
                                    <p:anim calcmode="lin" valueType="num">
                                      <p:cBhvr>
                                        <p:cTn id="17" dur="2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42852"/>
            <a:ext cx="7790712" cy="1143000"/>
          </a:xfrm>
        </p:spPr>
        <p:txBody>
          <a:bodyPr>
            <a:normAutofit/>
          </a:bodyPr>
          <a:lstStyle/>
          <a:p>
            <a:r>
              <a:rPr lang="ru-RU" sz="3600" b="1" i="1" dirty="0" smtClean="0">
                <a:latin typeface="Times New Roman" pitchFamily="18" charset="0"/>
                <a:cs typeface="Times New Roman" pitchFamily="18" charset="0"/>
              </a:rPr>
              <a:t>Статья 191. Поощрения за труд </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214414" y="1214422"/>
            <a:ext cx="3350706" cy="4800600"/>
          </a:xfrm>
        </p:spPr>
        <p:txBody>
          <a:bodyPr>
            <a:normAutofit/>
          </a:bodyPr>
          <a:lstStyle/>
          <a:p>
            <a:pPr marL="0" indent="357188">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Работодатель поощряет работников, добросовестно исполняющих трудовые обязанности (объявляет благодарность, выдает премию, награждает ценным подарком, почетной грамотой, представляет к званию лучшего по профессии).</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4034" name="Picture 2" descr="http://siktivkar.bezformata.ru/content/image67475727.jpg"/>
          <p:cNvPicPr>
            <a:picLocks noChangeAspect="1" noChangeArrowheads="1"/>
          </p:cNvPicPr>
          <p:nvPr/>
        </p:nvPicPr>
        <p:blipFill>
          <a:blip r:embed="rId2" cstate="print"/>
          <a:srcRect/>
          <a:stretch>
            <a:fillRect/>
          </a:stretch>
        </p:blipFill>
        <p:spPr bwMode="auto">
          <a:xfrm>
            <a:off x="4643438" y="2357430"/>
            <a:ext cx="1785950" cy="1571636"/>
          </a:xfrm>
          <a:prstGeom prst="rect">
            <a:avLst/>
          </a:prstGeom>
          <a:ln>
            <a:noFill/>
          </a:ln>
          <a:effectLst>
            <a:softEdge rad="112500"/>
          </a:effectLst>
        </p:spPr>
      </p:pic>
      <p:pic>
        <p:nvPicPr>
          <p:cNvPr id="44036" name="Picture 4" descr="http://kurgan.yodda.ru/images/sizednews/kurgan14484700202.jpg"/>
          <p:cNvPicPr>
            <a:picLocks noChangeAspect="1" noChangeArrowheads="1"/>
          </p:cNvPicPr>
          <p:nvPr/>
        </p:nvPicPr>
        <p:blipFill>
          <a:blip r:embed="rId3" cstate="print"/>
          <a:srcRect/>
          <a:stretch>
            <a:fillRect/>
          </a:stretch>
        </p:blipFill>
        <p:spPr bwMode="auto">
          <a:xfrm>
            <a:off x="6500826" y="1357298"/>
            <a:ext cx="2381250" cy="1500198"/>
          </a:xfrm>
          <a:prstGeom prst="rect">
            <a:avLst/>
          </a:prstGeom>
          <a:ln>
            <a:noFill/>
          </a:ln>
          <a:effectLst>
            <a:softEdge rad="112500"/>
          </a:effectLst>
        </p:spPr>
      </p:pic>
      <p:pic>
        <p:nvPicPr>
          <p:cNvPr id="44038" name="Picture 6" descr="http://balance.ua/img/news/n1BPFyTfeX5vpIS6Fmj4gpXsdNb0Vjh0_preview/144111122322363.jpg"/>
          <p:cNvPicPr>
            <a:picLocks noChangeAspect="1" noChangeArrowheads="1"/>
          </p:cNvPicPr>
          <p:nvPr/>
        </p:nvPicPr>
        <p:blipFill>
          <a:blip r:embed="rId4" cstate="print"/>
          <a:srcRect t="27000" r="1315" b="15999"/>
          <a:stretch>
            <a:fillRect/>
          </a:stretch>
        </p:blipFill>
        <p:spPr bwMode="auto">
          <a:xfrm>
            <a:off x="1000100" y="5286388"/>
            <a:ext cx="3571900" cy="1428736"/>
          </a:xfrm>
          <a:prstGeom prst="rect">
            <a:avLst/>
          </a:prstGeom>
          <a:ln>
            <a:noFill/>
          </a:ln>
          <a:effectLst>
            <a:softEdge rad="112500"/>
          </a:effectLst>
        </p:spPr>
      </p:pic>
      <p:pic>
        <p:nvPicPr>
          <p:cNvPr id="44040" name="Picture 8" descr="http://www.seminarna.ru/i/spaw/talent-management.jpg"/>
          <p:cNvPicPr>
            <a:picLocks noChangeAspect="1" noChangeArrowheads="1"/>
          </p:cNvPicPr>
          <p:nvPr/>
        </p:nvPicPr>
        <p:blipFill>
          <a:blip r:embed="rId5" cstate="print"/>
          <a:srcRect/>
          <a:stretch>
            <a:fillRect/>
          </a:stretch>
        </p:blipFill>
        <p:spPr bwMode="auto">
          <a:xfrm>
            <a:off x="4643438" y="3639197"/>
            <a:ext cx="4357718" cy="2933051"/>
          </a:xfrm>
          <a:prstGeom prst="rect">
            <a:avLst/>
          </a:prstGeom>
          <a:ln>
            <a:noFill/>
          </a:ln>
          <a:effectLst>
            <a:softEdge rad="112500"/>
          </a:effectLst>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2500"/>
                            </p:stCondLst>
                            <p:childTnLst>
                              <p:par>
                                <p:cTn id="13" presetID="55" presetClass="entr" presetSubtype="0" fill="hold" nodeType="afterEffect">
                                  <p:stCondLst>
                                    <p:cond delay="0"/>
                                  </p:stCondLst>
                                  <p:childTnLst>
                                    <p:set>
                                      <p:cBhvr>
                                        <p:cTn id="14" dur="1" fill="hold">
                                          <p:stCondLst>
                                            <p:cond delay="0"/>
                                          </p:stCondLst>
                                        </p:cTn>
                                        <p:tgtEl>
                                          <p:spTgt spid="44034"/>
                                        </p:tgtEl>
                                        <p:attrNameLst>
                                          <p:attrName>style.visibility</p:attrName>
                                        </p:attrNameLst>
                                      </p:cBhvr>
                                      <p:to>
                                        <p:strVal val="visible"/>
                                      </p:to>
                                    </p:set>
                                    <p:anim calcmode="lin" valueType="num">
                                      <p:cBhvr>
                                        <p:cTn id="15" dur="1000" fill="hold"/>
                                        <p:tgtEl>
                                          <p:spTgt spid="44034"/>
                                        </p:tgtEl>
                                        <p:attrNameLst>
                                          <p:attrName>ppt_w</p:attrName>
                                        </p:attrNameLst>
                                      </p:cBhvr>
                                      <p:tavLst>
                                        <p:tav tm="0">
                                          <p:val>
                                            <p:strVal val="#ppt_w*0.70"/>
                                          </p:val>
                                        </p:tav>
                                        <p:tav tm="100000">
                                          <p:val>
                                            <p:strVal val="#ppt_w"/>
                                          </p:val>
                                        </p:tav>
                                      </p:tavLst>
                                    </p:anim>
                                    <p:anim calcmode="lin" valueType="num">
                                      <p:cBhvr>
                                        <p:cTn id="16" dur="1000" fill="hold"/>
                                        <p:tgtEl>
                                          <p:spTgt spid="44034"/>
                                        </p:tgtEl>
                                        <p:attrNameLst>
                                          <p:attrName>ppt_h</p:attrName>
                                        </p:attrNameLst>
                                      </p:cBhvr>
                                      <p:tavLst>
                                        <p:tav tm="0">
                                          <p:val>
                                            <p:strVal val="#ppt_h"/>
                                          </p:val>
                                        </p:tav>
                                        <p:tav tm="100000">
                                          <p:val>
                                            <p:strVal val="#ppt_h"/>
                                          </p:val>
                                        </p:tav>
                                      </p:tavLst>
                                    </p:anim>
                                    <p:animEffect transition="in" filter="fade">
                                      <p:cBhvr>
                                        <p:cTn id="17" dur="1000"/>
                                        <p:tgtEl>
                                          <p:spTgt spid="44034"/>
                                        </p:tgtEl>
                                      </p:cBhvr>
                                    </p:animEffect>
                                  </p:childTnLst>
                                </p:cTn>
                              </p:par>
                              <p:par>
                                <p:cTn id="18" presetID="8" presetClass="entr" presetSubtype="16" fill="hold" nodeType="withEffect">
                                  <p:stCondLst>
                                    <p:cond delay="0"/>
                                  </p:stCondLst>
                                  <p:childTnLst>
                                    <p:set>
                                      <p:cBhvr>
                                        <p:cTn id="19" dur="1" fill="hold">
                                          <p:stCondLst>
                                            <p:cond delay="0"/>
                                          </p:stCondLst>
                                        </p:cTn>
                                        <p:tgtEl>
                                          <p:spTgt spid="44036"/>
                                        </p:tgtEl>
                                        <p:attrNameLst>
                                          <p:attrName>style.visibility</p:attrName>
                                        </p:attrNameLst>
                                      </p:cBhvr>
                                      <p:to>
                                        <p:strVal val="visible"/>
                                      </p:to>
                                    </p:set>
                                    <p:animEffect transition="in" filter="diamond(in)">
                                      <p:cBhvr>
                                        <p:cTn id="20" dur="2000"/>
                                        <p:tgtEl>
                                          <p:spTgt spid="44036"/>
                                        </p:tgtEl>
                                      </p:cBhvr>
                                    </p:animEffect>
                                  </p:childTnLst>
                                </p:cTn>
                              </p:par>
                              <p:par>
                                <p:cTn id="21" presetID="14" presetClass="entr" presetSubtype="10" fill="hold" nodeType="withEffect">
                                  <p:stCondLst>
                                    <p:cond delay="0"/>
                                  </p:stCondLst>
                                  <p:childTnLst>
                                    <p:set>
                                      <p:cBhvr>
                                        <p:cTn id="22" dur="1" fill="hold">
                                          <p:stCondLst>
                                            <p:cond delay="0"/>
                                          </p:stCondLst>
                                        </p:cTn>
                                        <p:tgtEl>
                                          <p:spTgt spid="44040"/>
                                        </p:tgtEl>
                                        <p:attrNameLst>
                                          <p:attrName>style.visibility</p:attrName>
                                        </p:attrNameLst>
                                      </p:cBhvr>
                                      <p:to>
                                        <p:strVal val="visible"/>
                                      </p:to>
                                    </p:set>
                                    <p:animEffect transition="in" filter="randombar(horizontal)">
                                      <p:cBhvr>
                                        <p:cTn id="23" dur="1000"/>
                                        <p:tgtEl>
                                          <p:spTgt spid="44040"/>
                                        </p:tgtEl>
                                      </p:cBhvr>
                                    </p:animEffect>
                                  </p:childTnLst>
                                </p:cTn>
                              </p:par>
                              <p:par>
                                <p:cTn id="24" presetID="3" presetClass="entr" presetSubtype="10" fill="hold" nodeType="withEffect">
                                  <p:stCondLst>
                                    <p:cond delay="0"/>
                                  </p:stCondLst>
                                  <p:childTnLst>
                                    <p:set>
                                      <p:cBhvr>
                                        <p:cTn id="25" dur="1" fill="hold">
                                          <p:stCondLst>
                                            <p:cond delay="0"/>
                                          </p:stCondLst>
                                        </p:cTn>
                                        <p:tgtEl>
                                          <p:spTgt spid="44038"/>
                                        </p:tgtEl>
                                        <p:attrNameLst>
                                          <p:attrName>style.visibility</p:attrName>
                                        </p:attrNameLst>
                                      </p:cBhvr>
                                      <p:to>
                                        <p:strVal val="visible"/>
                                      </p:to>
                                    </p:set>
                                    <p:animEffect transition="in" filter="blinds(horizontal)">
                                      <p:cBhvr>
                                        <p:cTn id="26" dur="1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0"/>
            <a:ext cx="7790712" cy="1143000"/>
          </a:xfrm>
        </p:spPr>
        <p:txBody>
          <a:bodyPr>
            <a:normAutofit/>
          </a:bodyPr>
          <a:lstStyle/>
          <a:p>
            <a:pPr algn="ctr"/>
            <a:r>
              <a:rPr lang="ru-RU" sz="3600" b="1" i="1" dirty="0" smtClean="0">
                <a:latin typeface="Times New Roman" pitchFamily="18" charset="0"/>
                <a:cs typeface="Times New Roman" pitchFamily="18" charset="0"/>
              </a:rPr>
              <a:t>Поощрение за добросовестный труд</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071546"/>
            <a:ext cx="5715040" cy="4071966"/>
          </a:xfrm>
        </p:spPr>
        <p:txBody>
          <a:bodyPr>
            <a:normAutofit fontScale="92500" lnSpcReduction="10000"/>
          </a:bodyPr>
          <a:lstStyle/>
          <a:p>
            <a:pPr marL="0" indent="357188">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Под поощрением за добросовестный труд понимают, форму признания заслуг работника. Работники поощряются за добросовестное выполнение трудовых обязанностей, повышение эффективности труда, улучшение качества результатов труда, другие достижения в работе, бережное отношение к вверенному имуществу, продолжительную безупречную работу, выполнение дополнительных поручений и другие случаи проявления повышенной активности работника</a:t>
            </a:r>
          </a:p>
          <a:p>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3794" name="Picture 2" descr="http://img.aucland.ru/market-photos/32/f249d7c781RHOT7m.jpg"/>
          <p:cNvPicPr>
            <a:picLocks noChangeAspect="1" noChangeArrowheads="1"/>
          </p:cNvPicPr>
          <p:nvPr/>
        </p:nvPicPr>
        <p:blipFill>
          <a:blip r:embed="rId2" cstate="print"/>
          <a:srcRect/>
          <a:stretch>
            <a:fillRect/>
          </a:stretch>
        </p:blipFill>
        <p:spPr bwMode="auto">
          <a:xfrm>
            <a:off x="1142976" y="4643446"/>
            <a:ext cx="3714776" cy="2214554"/>
          </a:xfrm>
          <a:prstGeom prst="rect">
            <a:avLst/>
          </a:prstGeom>
          <a:ln>
            <a:noFill/>
          </a:ln>
          <a:effectLst>
            <a:softEdge rad="112500"/>
          </a:effectLst>
        </p:spPr>
      </p:pic>
      <p:pic>
        <p:nvPicPr>
          <p:cNvPr id="33796" name="Picture 4" descr="http://vsemedali.ru/books/item/f00/s00/z0000003/pic/000066.jpg"/>
          <p:cNvPicPr>
            <a:picLocks noChangeAspect="1" noChangeArrowheads="1"/>
          </p:cNvPicPr>
          <p:nvPr/>
        </p:nvPicPr>
        <p:blipFill>
          <a:blip r:embed="rId3" cstate="print"/>
          <a:srcRect/>
          <a:stretch>
            <a:fillRect/>
          </a:stretch>
        </p:blipFill>
        <p:spPr bwMode="auto">
          <a:xfrm>
            <a:off x="6215074" y="1071546"/>
            <a:ext cx="2743200" cy="5529265"/>
          </a:xfrm>
          <a:prstGeom prst="rect">
            <a:avLst/>
          </a:prstGeom>
          <a:noFill/>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diamond(in)">
                                      <p:cBhvr>
                                        <p:cTn id="15" dur="2000"/>
                                        <p:tgtEl>
                                          <p:spTgt spid="33794"/>
                                        </p:tgtEl>
                                      </p:cBhvr>
                                    </p:animEffect>
                                  </p:childTnLst>
                                </p:cTn>
                              </p:par>
                              <p:par>
                                <p:cTn id="16" presetID="8" presetClass="entr" presetSubtype="16" fill="hold" nodeType="withEffect">
                                  <p:stCondLst>
                                    <p:cond delay="0"/>
                                  </p:stCondLst>
                                  <p:childTnLst>
                                    <p:set>
                                      <p:cBhvr>
                                        <p:cTn id="17" dur="1" fill="hold">
                                          <p:stCondLst>
                                            <p:cond delay="0"/>
                                          </p:stCondLst>
                                        </p:cTn>
                                        <p:tgtEl>
                                          <p:spTgt spid="33796"/>
                                        </p:tgtEl>
                                        <p:attrNameLst>
                                          <p:attrName>style.visibility</p:attrName>
                                        </p:attrNameLst>
                                      </p:cBhvr>
                                      <p:to>
                                        <p:strVal val="visible"/>
                                      </p:to>
                                    </p:set>
                                    <p:animEffect transition="in" filter="diamond(in)">
                                      <p:cBhvr>
                                        <p:cTn id="18"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Autofit/>
          </a:bodyPr>
          <a:lstStyle/>
          <a:p>
            <a:pPr algn="ctr"/>
            <a:r>
              <a:rPr lang="ru-RU" sz="3600" b="1" i="1" dirty="0" smtClean="0">
                <a:latin typeface="Times New Roman" pitchFamily="18" charset="0"/>
                <a:cs typeface="Times New Roman" pitchFamily="18" charset="0"/>
              </a:rPr>
              <a:t>Виды нарушений трудовой дисциплины</a:t>
            </a:r>
            <a:br>
              <a:rPr lang="ru-RU" sz="3600" b="1" i="1" dirty="0" smtClean="0">
                <a:latin typeface="Times New Roman" pitchFamily="18" charset="0"/>
                <a:cs typeface="Times New Roman" pitchFamily="18" charset="0"/>
              </a:rPr>
            </a:b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214422"/>
            <a:ext cx="7855270" cy="1500198"/>
          </a:xfrm>
        </p:spPr>
        <p:txBody>
          <a:bodyPr>
            <a:normAutofit/>
          </a:bodyPr>
          <a:lstStyle/>
          <a:p>
            <a:pPr marL="0" indent="357188">
              <a:buNone/>
            </a:pPr>
            <a:r>
              <a:rPr lang="ru-RU" sz="2400" dirty="0" smtClean="0">
                <a:latin typeface="Times New Roman" pitchFamily="18" charset="0"/>
                <a:cs typeface="Times New Roman" pitchFamily="18" charset="0"/>
              </a:rPr>
              <a:t>Существуют три группы нарушений, которые может совершить работник, в зависимости от особенностей самого рабочего процесса:</a:t>
            </a:r>
          </a:p>
        </p:txBody>
      </p:sp>
      <p:graphicFrame>
        <p:nvGraphicFramePr>
          <p:cNvPr id="4" name="Схема 3"/>
          <p:cNvGraphicFramePr/>
          <p:nvPr/>
        </p:nvGraphicFramePr>
        <p:xfrm>
          <a:off x="1071538" y="2428868"/>
          <a:ext cx="7929618"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928662" y="1071546"/>
            <a:ext cx="8215338" cy="57864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1142976" y="274638"/>
            <a:ext cx="7790712" cy="1143000"/>
          </a:xfrm>
        </p:spPr>
        <p:txBody>
          <a:bodyPr>
            <a:noAutofit/>
          </a:bodyPr>
          <a:lstStyle/>
          <a:p>
            <a:pPr algn="ctr"/>
            <a:r>
              <a:rPr lang="ru-RU" sz="3600" b="1" i="1" dirty="0" smtClean="0">
                <a:latin typeface="Times New Roman" pitchFamily="18" charset="0"/>
                <a:cs typeface="Times New Roman" pitchFamily="18" charset="0"/>
              </a:rPr>
              <a:t>Перечень нарушений трудовой дисциплины</a:t>
            </a:r>
            <a:br>
              <a:rPr lang="ru-RU" sz="3600" b="1" i="1" dirty="0" smtClean="0">
                <a:latin typeface="Times New Roman" pitchFamily="18" charset="0"/>
                <a:cs typeface="Times New Roman" pitchFamily="18" charset="0"/>
              </a:rPr>
            </a:b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000108"/>
            <a:ext cx="8072462" cy="5857892"/>
          </a:xfrm>
        </p:spPr>
        <p:txBody>
          <a:bodyPr>
            <a:noAutofit/>
          </a:bodyPr>
          <a:lstStyle/>
          <a:p>
            <a:pPr marL="0" indent="357188" algn="ctr">
              <a:buNone/>
            </a:pPr>
            <a:r>
              <a:rPr lang="ru-RU" sz="1800" dirty="0" smtClean="0">
                <a:latin typeface="Times New Roman" pitchFamily="18" charset="0"/>
                <a:cs typeface="Times New Roman" pitchFamily="18" charset="0"/>
              </a:rPr>
              <a:t>Среди самых частых проступков, которые связаны с нарушением        именно трудовой дисциплины, выделяют:</a:t>
            </a:r>
          </a:p>
          <a:p>
            <a:r>
              <a:rPr lang="ru-RU" sz="1800" dirty="0" smtClean="0">
                <a:latin typeface="Times New Roman" pitchFamily="18" charset="0"/>
                <a:cs typeface="Times New Roman" pitchFamily="18" charset="0"/>
              </a:rPr>
              <a:t>посещение рабочего места в состоянии алкогольного, наркотического или любого другого опьянения;</a:t>
            </a:r>
          </a:p>
          <a:p>
            <a:r>
              <a:rPr lang="ru-RU" sz="1800" dirty="0" smtClean="0">
                <a:latin typeface="Times New Roman" pitchFamily="18" charset="0"/>
                <a:cs typeface="Times New Roman" pitchFamily="18" charset="0"/>
              </a:rPr>
              <a:t>проступки, которые связаны с охраной труда и привели к какому-либо несчастному случаю;</a:t>
            </a:r>
          </a:p>
          <a:p>
            <a:r>
              <a:rPr lang="ru-RU" sz="1800" dirty="0" smtClean="0">
                <a:latin typeface="Times New Roman" pitchFamily="18" charset="0"/>
                <a:cs typeface="Times New Roman" pitchFamily="18" charset="0"/>
              </a:rPr>
              <a:t>опоздания (к началу работы или даже к окончанию перерыва на обед), а также прогулы;</a:t>
            </a:r>
          </a:p>
          <a:p>
            <a:r>
              <a:rPr lang="ru-RU" sz="1800" dirty="0" smtClean="0">
                <a:latin typeface="Times New Roman" pitchFamily="18" charset="0"/>
                <a:cs typeface="Times New Roman" pitchFamily="18" charset="0"/>
              </a:rPr>
              <a:t>слишком ранний уход с определённого рабочего места (во время работы или в конце дня);</a:t>
            </a:r>
          </a:p>
          <a:p>
            <a:r>
              <a:rPr lang="ru-RU" sz="1800" dirty="0" smtClean="0">
                <a:latin typeface="Times New Roman" pitchFamily="18" charset="0"/>
                <a:cs typeface="Times New Roman" pitchFamily="18" charset="0"/>
              </a:rPr>
              <a:t>работа в неполном объёме, который заранее зафиксирован;</a:t>
            </a:r>
          </a:p>
          <a:p>
            <a:r>
              <a:rPr lang="ru-RU" sz="1800" dirty="0" smtClean="0">
                <a:latin typeface="Times New Roman" pitchFamily="18" charset="0"/>
                <a:cs typeface="Times New Roman" pitchFamily="18" charset="0"/>
              </a:rPr>
              <a:t>растрата, кража или порча имущества, которое принадлежит работодателю;</a:t>
            </a:r>
          </a:p>
          <a:p>
            <a:r>
              <a:rPr lang="ru-RU" sz="1800" dirty="0" smtClean="0">
                <a:latin typeface="Times New Roman" pitchFamily="18" charset="0"/>
                <a:cs typeface="Times New Roman" pitchFamily="18" charset="0"/>
              </a:rPr>
              <a:t>разглашение любых коммерческих тайн;</a:t>
            </a:r>
          </a:p>
          <a:p>
            <a:r>
              <a:rPr lang="ru-RU" sz="1800" dirty="0" smtClean="0">
                <a:latin typeface="Times New Roman" pitchFamily="18" charset="0"/>
                <a:cs typeface="Times New Roman" pitchFamily="18" charset="0"/>
              </a:rPr>
              <a:t>отказ от медосмотра или обучения, которые необходимы для работы;</a:t>
            </a:r>
          </a:p>
          <a:p>
            <a:r>
              <a:rPr lang="ru-RU" sz="1800" dirty="0" smtClean="0">
                <a:latin typeface="Times New Roman" pitchFamily="18" charset="0"/>
                <a:cs typeface="Times New Roman" pitchFamily="18" charset="0"/>
              </a:rPr>
              <a:t>противоправные поступки;</a:t>
            </a:r>
          </a:p>
          <a:p>
            <a:r>
              <a:rPr lang="ru-RU" sz="1800" dirty="0" smtClean="0">
                <a:latin typeface="Times New Roman" pitchFamily="18" charset="0"/>
                <a:cs typeface="Times New Roman" pitchFamily="18" charset="0"/>
              </a:rPr>
              <a:t>нарушение субординации и приказов руководства;</a:t>
            </a:r>
          </a:p>
          <a:p>
            <a:r>
              <a:rPr lang="ru-RU" sz="1800" dirty="0" smtClean="0">
                <a:latin typeface="Times New Roman" pitchFamily="18" charset="0"/>
                <a:cs typeface="Times New Roman" pitchFamily="18" charset="0"/>
              </a:rPr>
              <a:t>активные действия в мероприятиях, которые могут снизить авторитет руководства.</a:t>
            </a:r>
          </a:p>
          <a:p>
            <a:endParaRPr lang="ru-RU" sz="1800" dirty="0">
              <a:latin typeface="Times New Roman" pitchFamily="18" charset="0"/>
              <a:cs typeface="Times New Roman"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2500"/>
                            </p:stCondLst>
                            <p:childTnLst>
                              <p:par>
                                <p:cTn id="13" presetID="18" presetClass="entr" presetSubtype="1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par>
                          <p:cTn id="20" fill="hold">
                            <p:stCondLst>
                              <p:cond delay="3500"/>
                            </p:stCondLst>
                            <p:childTnLst>
                              <p:par>
                                <p:cTn id="21" presetID="18" presetClass="entr" presetSubtype="1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Left)">
                                      <p:cBhvr>
                                        <p:cTn id="23" dur="500"/>
                                        <p:tgtEl>
                                          <p:spTgt spid="3">
                                            <p:txEl>
                                              <p:pRg st="3" end="3"/>
                                            </p:txEl>
                                          </p:spTgt>
                                        </p:tgtEl>
                                      </p:cBhvr>
                                    </p:animEffect>
                                  </p:childTnLst>
                                </p:cTn>
                              </p:par>
                            </p:childTnLst>
                          </p:cTn>
                        </p:par>
                        <p:par>
                          <p:cTn id="24" fill="hold">
                            <p:stCondLst>
                              <p:cond delay="4000"/>
                            </p:stCondLst>
                            <p:childTnLst>
                              <p:par>
                                <p:cTn id="25" presetID="18" presetClass="entr" presetSubtype="1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par>
                          <p:cTn id="28" fill="hold">
                            <p:stCondLst>
                              <p:cond delay="4500"/>
                            </p:stCondLst>
                            <p:childTnLst>
                              <p:par>
                                <p:cTn id="29" presetID="18" presetClass="entr" presetSubtype="1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downLeft)">
                                      <p:cBhvr>
                                        <p:cTn id="31" dur="500"/>
                                        <p:tgtEl>
                                          <p:spTgt spid="3">
                                            <p:txEl>
                                              <p:pRg st="5" end="5"/>
                                            </p:txEl>
                                          </p:spTgt>
                                        </p:tgtEl>
                                      </p:cBhvr>
                                    </p:animEffect>
                                  </p:childTnLst>
                                </p:cTn>
                              </p:par>
                            </p:childTnLst>
                          </p:cTn>
                        </p:par>
                        <p:par>
                          <p:cTn id="32" fill="hold">
                            <p:stCondLst>
                              <p:cond delay="5000"/>
                            </p:stCondLst>
                            <p:childTnLst>
                              <p:par>
                                <p:cTn id="33" presetID="18" presetClass="entr" presetSubtype="1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trips(downLeft)">
                                      <p:cBhvr>
                                        <p:cTn id="35" dur="500"/>
                                        <p:tgtEl>
                                          <p:spTgt spid="3">
                                            <p:txEl>
                                              <p:pRg st="6" end="6"/>
                                            </p:txEl>
                                          </p:spTgt>
                                        </p:tgtEl>
                                      </p:cBhvr>
                                    </p:animEffect>
                                  </p:childTnLst>
                                </p:cTn>
                              </p:par>
                            </p:childTnLst>
                          </p:cTn>
                        </p:par>
                        <p:par>
                          <p:cTn id="36" fill="hold">
                            <p:stCondLst>
                              <p:cond delay="5500"/>
                            </p:stCondLst>
                            <p:childTnLst>
                              <p:par>
                                <p:cTn id="37" presetID="18" presetClass="entr" presetSubtype="1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trips(downLeft)">
                                      <p:cBhvr>
                                        <p:cTn id="39" dur="500"/>
                                        <p:tgtEl>
                                          <p:spTgt spid="3">
                                            <p:txEl>
                                              <p:pRg st="7" end="7"/>
                                            </p:txEl>
                                          </p:spTgt>
                                        </p:tgtEl>
                                      </p:cBhvr>
                                    </p:animEffect>
                                  </p:childTnLst>
                                </p:cTn>
                              </p:par>
                            </p:childTnLst>
                          </p:cTn>
                        </p:par>
                        <p:par>
                          <p:cTn id="40" fill="hold">
                            <p:stCondLst>
                              <p:cond delay="6000"/>
                            </p:stCondLst>
                            <p:childTnLst>
                              <p:par>
                                <p:cTn id="41" presetID="18" presetClass="entr" presetSubtype="1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trips(downLeft)">
                                      <p:cBhvr>
                                        <p:cTn id="43" dur="500"/>
                                        <p:tgtEl>
                                          <p:spTgt spid="3">
                                            <p:txEl>
                                              <p:pRg st="8" end="8"/>
                                            </p:txEl>
                                          </p:spTgt>
                                        </p:tgtEl>
                                      </p:cBhvr>
                                    </p:animEffect>
                                  </p:childTnLst>
                                </p:cTn>
                              </p:par>
                            </p:childTnLst>
                          </p:cTn>
                        </p:par>
                        <p:par>
                          <p:cTn id="44" fill="hold">
                            <p:stCondLst>
                              <p:cond delay="6500"/>
                            </p:stCondLst>
                            <p:childTnLst>
                              <p:par>
                                <p:cTn id="45" presetID="18" presetClass="entr" presetSubtype="12"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strips(downLeft)">
                                      <p:cBhvr>
                                        <p:cTn id="47" dur="500"/>
                                        <p:tgtEl>
                                          <p:spTgt spid="3">
                                            <p:txEl>
                                              <p:pRg st="9" end="9"/>
                                            </p:txEl>
                                          </p:spTgt>
                                        </p:tgtEl>
                                      </p:cBhvr>
                                    </p:animEffect>
                                  </p:childTnLst>
                                </p:cTn>
                              </p:par>
                            </p:childTnLst>
                          </p:cTn>
                        </p:par>
                        <p:par>
                          <p:cTn id="48" fill="hold">
                            <p:stCondLst>
                              <p:cond delay="7000"/>
                            </p:stCondLst>
                            <p:childTnLst>
                              <p:par>
                                <p:cTn id="49" presetID="18" presetClass="entr" presetSubtype="12"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strips(downLeft)">
                                      <p:cBhvr>
                                        <p:cTn id="51" dur="500"/>
                                        <p:tgtEl>
                                          <p:spTgt spid="3">
                                            <p:txEl>
                                              <p:pRg st="10" end="10"/>
                                            </p:txEl>
                                          </p:spTgt>
                                        </p:tgtEl>
                                      </p:cBhvr>
                                    </p:animEffect>
                                  </p:childTnLst>
                                </p:cTn>
                              </p:par>
                            </p:childTnLst>
                          </p:cTn>
                        </p:par>
                        <p:par>
                          <p:cTn id="52" fill="hold">
                            <p:stCondLst>
                              <p:cond delay="7500"/>
                            </p:stCondLst>
                            <p:childTnLst>
                              <p:par>
                                <p:cTn id="53" presetID="18" presetClass="entr" presetSubtype="12"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strips(downLeft)">
                                      <p:cBhvr>
                                        <p:cTn id="5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Autofit/>
          </a:bodyPr>
          <a:lstStyle/>
          <a:p>
            <a:pPr algn="ctr"/>
            <a:r>
              <a:rPr lang="ru-RU" sz="3600" b="1" i="1" dirty="0" smtClean="0">
                <a:latin typeface="Times New Roman" pitchFamily="18" charset="0"/>
                <a:cs typeface="Times New Roman" pitchFamily="18" charset="0"/>
              </a:rPr>
              <a:t>Статья 192. Дисциплинарные взыскания </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7498080" cy="2409828"/>
          </a:xfrm>
        </p:spPr>
        <p:txBody>
          <a:bodyPr>
            <a:normAutofit/>
          </a:bodyPr>
          <a:lstStyle/>
          <a:p>
            <a:pPr marL="0" indent="357188">
              <a:buNone/>
            </a:pPr>
            <a:r>
              <a:rPr lang="ru-RU" sz="2400" dirty="0" smtClean="0">
                <a:latin typeface="Times New Roman" pitchFamily="18" charset="0"/>
                <a:cs typeface="Times New Roman" pitchFamily="18" charset="0"/>
              </a:rPr>
              <a:t>За совершение дисциплинарного проступка, то есть неисполнение или ненадлежащее исполнение работником по его вине возложенных на него трудовых обязанностей, работодатель имеет право применить следующие дисциплинарные взыскания:</a:t>
            </a:r>
            <a:endParaRPr lang="ru-RU" sz="2400" dirty="0">
              <a:latin typeface="Times New Roman" pitchFamily="18" charset="0"/>
              <a:cs typeface="Times New Roman" pitchFamily="18" charset="0"/>
            </a:endParaRPr>
          </a:p>
        </p:txBody>
      </p:sp>
      <p:graphicFrame>
        <p:nvGraphicFramePr>
          <p:cNvPr id="4" name="Схема 3"/>
          <p:cNvGraphicFramePr/>
          <p:nvPr/>
        </p:nvGraphicFramePr>
        <p:xfrm>
          <a:off x="1571604" y="3357562"/>
          <a:ext cx="6715172"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childTnLst>
                          </p:cTn>
                        </p:par>
                        <p:par>
                          <p:cTn id="12" fill="hold">
                            <p:stCondLst>
                              <p:cond delay="3000"/>
                            </p:stCondLst>
                            <p:childTnLst>
                              <p:par>
                                <p:cTn id="13" presetID="5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i="1" dirty="0" smtClean="0">
                <a:latin typeface="Times New Roman" pitchFamily="18" charset="0"/>
                <a:cs typeface="Times New Roman" pitchFamily="18" charset="0"/>
              </a:rPr>
              <a:t>Замечание за нарушение трудовой дисциплины</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7498080" cy="2695580"/>
          </a:xfrm>
        </p:spPr>
        <p:txBody>
          <a:bodyPr>
            <a:normAutofit/>
          </a:bodyPr>
          <a:lstStyle/>
          <a:p>
            <a:pPr marL="0" indent="357188">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В случае нарушения дисциплины, создаётся акт об этом с подробным описанием проступка, выбранного наказания и объяснения самого работника. Хотя замечание и не наносит особого вреда, но оно может остановить сотрудника перед систематическими нарушениями, которые обусловлены повторениями проступков.</a:t>
            </a:r>
          </a:p>
          <a:p>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7106" name="Picture 2" descr="http://realtakeaways.com/2014/MAINPAGE/data1/images/2.jpg"/>
          <p:cNvPicPr>
            <a:picLocks noChangeAspect="1" noChangeArrowheads="1"/>
          </p:cNvPicPr>
          <p:nvPr/>
        </p:nvPicPr>
        <p:blipFill>
          <a:blip r:embed="rId2" cstate="print"/>
          <a:srcRect/>
          <a:stretch>
            <a:fillRect/>
          </a:stretch>
        </p:blipFill>
        <p:spPr bwMode="auto">
          <a:xfrm>
            <a:off x="0" y="4071942"/>
            <a:ext cx="5857884" cy="2786058"/>
          </a:xfrm>
          <a:prstGeom prst="rect">
            <a:avLst/>
          </a:prstGeom>
          <a:ln>
            <a:noFill/>
          </a:ln>
          <a:effectLst>
            <a:softEdge rad="112500"/>
          </a:effectLst>
        </p:spPr>
      </p:pic>
      <p:pic>
        <p:nvPicPr>
          <p:cNvPr id="47107" name="Picture 3" descr="C:\Users\Никита\Desktop\труд\4103424220_f37c23c8eb.jpg"/>
          <p:cNvPicPr>
            <a:picLocks noChangeAspect="1" noChangeArrowheads="1"/>
          </p:cNvPicPr>
          <p:nvPr/>
        </p:nvPicPr>
        <p:blipFill>
          <a:blip r:embed="rId3" cstate="print"/>
          <a:srcRect/>
          <a:stretch>
            <a:fillRect/>
          </a:stretch>
        </p:blipFill>
        <p:spPr bwMode="auto">
          <a:xfrm>
            <a:off x="5478134" y="4000504"/>
            <a:ext cx="3665866" cy="2857496"/>
          </a:xfrm>
          <a:prstGeom prst="rect">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47106"/>
                                        </p:tgtEl>
                                        <p:attrNameLst>
                                          <p:attrName>style.visibility</p:attrName>
                                        </p:attrNameLst>
                                      </p:cBhvr>
                                      <p:to>
                                        <p:strVal val="visible"/>
                                      </p:to>
                                    </p:set>
                                    <p:animEffect transition="in" filter="diamond(in)">
                                      <p:cBhvr>
                                        <p:cTn id="15" dur="2000"/>
                                        <p:tgtEl>
                                          <p:spTgt spid="47106"/>
                                        </p:tgtEl>
                                      </p:cBhvr>
                                    </p:animEffect>
                                  </p:childTnLst>
                                </p:cTn>
                              </p:par>
                              <p:par>
                                <p:cTn id="16" presetID="8" presetClass="entr" presetSubtype="32" fill="hold" nodeType="withEffect">
                                  <p:stCondLst>
                                    <p:cond delay="0"/>
                                  </p:stCondLst>
                                  <p:childTnLst>
                                    <p:set>
                                      <p:cBhvr>
                                        <p:cTn id="17" dur="1" fill="hold">
                                          <p:stCondLst>
                                            <p:cond delay="0"/>
                                          </p:stCondLst>
                                        </p:cTn>
                                        <p:tgtEl>
                                          <p:spTgt spid="47107"/>
                                        </p:tgtEl>
                                        <p:attrNameLst>
                                          <p:attrName>style.visibility</p:attrName>
                                        </p:attrNameLst>
                                      </p:cBhvr>
                                      <p:to>
                                        <p:strVal val="visible"/>
                                      </p:to>
                                    </p:set>
                                    <p:animEffect transition="in" filter="diamond(out)">
                                      <p:cBhvr>
                                        <p:cTn id="18"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i="1" dirty="0" smtClean="0">
                <a:latin typeface="Times New Roman" pitchFamily="18" charset="0"/>
                <a:cs typeface="Times New Roman" pitchFamily="18" charset="0"/>
              </a:rPr>
              <a:t>Выговор за нарушение трудовой дисциплины</a:t>
            </a:r>
            <a:br>
              <a:rPr lang="ru-RU" sz="3600" b="1" i="1" dirty="0" smtClean="0">
                <a:latin typeface="Times New Roman" pitchFamily="18" charset="0"/>
                <a:cs typeface="Times New Roman" pitchFamily="18" charset="0"/>
              </a:rPr>
            </a:b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214414" y="1285860"/>
            <a:ext cx="7712394" cy="2786082"/>
          </a:xfrm>
        </p:spPr>
        <p:txBody>
          <a:bodyPr>
            <a:normAutofit/>
          </a:bodyPr>
          <a:lstStyle/>
          <a:p>
            <a:pPr marL="0" indent="357188">
              <a:buNone/>
            </a:pPr>
            <a:r>
              <a:rPr lang="ru-RU" sz="2400" dirty="0" smtClean="0">
                <a:latin typeface="Times New Roman" pitchFamily="18" charset="0"/>
                <a:cs typeface="Times New Roman" pitchFamily="18" charset="0"/>
              </a:rPr>
              <a:t>Выговор, который выносится при совершении какого-то дисциплинарного проступка, бывает двух видов: обычным и строгим. Он обязательно записывается в приказе, но не указывается в трудовой книжке. В ней же могут только отметить увольнение, которое было по причине постоянных нарушений и неисполнения своей работы.</a:t>
            </a:r>
          </a:p>
          <a:p>
            <a:endParaRPr lang="ru-RU" sz="2400" dirty="0">
              <a:latin typeface="Times New Roman" pitchFamily="18" charset="0"/>
              <a:cs typeface="Times New Roman" pitchFamily="18" charset="0"/>
            </a:endParaRPr>
          </a:p>
        </p:txBody>
      </p:sp>
      <p:pic>
        <p:nvPicPr>
          <p:cNvPr id="48130" name="Picture 2" descr="http://www.eurasialaw.ru/images/stories/5_84_2015/otvetstvennost.jpg"/>
          <p:cNvPicPr>
            <a:picLocks noChangeAspect="1" noChangeArrowheads="1"/>
          </p:cNvPicPr>
          <p:nvPr/>
        </p:nvPicPr>
        <p:blipFill>
          <a:blip r:embed="rId2" cstate="print"/>
          <a:srcRect/>
          <a:stretch>
            <a:fillRect/>
          </a:stretch>
        </p:blipFill>
        <p:spPr bwMode="auto">
          <a:xfrm>
            <a:off x="357158" y="3857628"/>
            <a:ext cx="4619636" cy="3000372"/>
          </a:xfrm>
          <a:prstGeom prst="rect">
            <a:avLst/>
          </a:prstGeom>
          <a:ln>
            <a:noFill/>
          </a:ln>
          <a:effectLst>
            <a:softEdge rad="112500"/>
          </a:effectLst>
        </p:spPr>
      </p:pic>
      <p:pic>
        <p:nvPicPr>
          <p:cNvPr id="48131" name="Picture 3" descr="C:\Users\Никита\Desktop\труд\depositphotos_12265908-Reprimand.jpg"/>
          <p:cNvPicPr>
            <a:picLocks noChangeAspect="1" noChangeArrowheads="1"/>
          </p:cNvPicPr>
          <p:nvPr/>
        </p:nvPicPr>
        <p:blipFill>
          <a:blip r:embed="rId3" cstate="print"/>
          <a:srcRect/>
          <a:stretch>
            <a:fillRect/>
          </a:stretch>
        </p:blipFill>
        <p:spPr bwMode="auto">
          <a:xfrm>
            <a:off x="5072067" y="3571877"/>
            <a:ext cx="4071934" cy="3286124"/>
          </a:xfrm>
          <a:prstGeom prst="rect">
            <a:avLst/>
          </a:prstGeom>
          <a:ln>
            <a:noFill/>
          </a:ln>
          <a:effectLst>
            <a:softEdge rad="112500"/>
          </a:effectLst>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3000"/>
                            </p:stCondLst>
                            <p:childTnLst>
                              <p:par>
                                <p:cTn id="15" presetID="5" presetClass="entr" presetSubtype="10" fill="hold" nodeType="afterEffect">
                                  <p:stCondLst>
                                    <p:cond delay="0"/>
                                  </p:stCondLst>
                                  <p:childTnLst>
                                    <p:set>
                                      <p:cBhvr>
                                        <p:cTn id="16" dur="1" fill="hold">
                                          <p:stCondLst>
                                            <p:cond delay="0"/>
                                          </p:stCondLst>
                                        </p:cTn>
                                        <p:tgtEl>
                                          <p:spTgt spid="48130"/>
                                        </p:tgtEl>
                                        <p:attrNameLst>
                                          <p:attrName>style.visibility</p:attrName>
                                        </p:attrNameLst>
                                      </p:cBhvr>
                                      <p:to>
                                        <p:strVal val="visible"/>
                                      </p:to>
                                    </p:set>
                                    <p:animEffect transition="in" filter="checkerboard(across)">
                                      <p:cBhvr>
                                        <p:cTn id="17" dur="2000"/>
                                        <p:tgtEl>
                                          <p:spTgt spid="48130"/>
                                        </p:tgtEl>
                                      </p:cBhvr>
                                    </p:animEffect>
                                  </p:childTnLst>
                                </p:cTn>
                              </p:par>
                              <p:par>
                                <p:cTn id="18" presetID="5" presetClass="entr" presetSubtype="5" fill="hold" nodeType="withEffect">
                                  <p:stCondLst>
                                    <p:cond delay="0"/>
                                  </p:stCondLst>
                                  <p:childTnLst>
                                    <p:set>
                                      <p:cBhvr>
                                        <p:cTn id="19" dur="1" fill="hold">
                                          <p:stCondLst>
                                            <p:cond delay="0"/>
                                          </p:stCondLst>
                                        </p:cTn>
                                        <p:tgtEl>
                                          <p:spTgt spid="48131"/>
                                        </p:tgtEl>
                                        <p:attrNameLst>
                                          <p:attrName>style.visibility</p:attrName>
                                        </p:attrNameLst>
                                      </p:cBhvr>
                                      <p:to>
                                        <p:strVal val="visible"/>
                                      </p:to>
                                    </p:set>
                                    <p:animEffect transition="in" filter="checkerboard(down)">
                                      <p:cBhvr>
                                        <p:cTn id="20"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142852"/>
            <a:ext cx="7719274" cy="1143000"/>
          </a:xfrm>
        </p:spPr>
        <p:txBody>
          <a:bodyPr>
            <a:noAutofit/>
          </a:bodyPr>
          <a:lstStyle/>
          <a:p>
            <a:pPr algn="ctr"/>
            <a:r>
              <a:rPr lang="ru-RU" sz="3600" b="1" i="1" dirty="0" smtClean="0">
                <a:latin typeface="Times New Roman" pitchFamily="18" charset="0"/>
                <a:cs typeface="Times New Roman" pitchFamily="18" charset="0"/>
              </a:rPr>
              <a:t>Увольнение за нарушение трудовой дисциплины</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142976" y="1285860"/>
            <a:ext cx="7790712" cy="2428892"/>
          </a:xfrm>
        </p:spPr>
        <p:style>
          <a:lnRef idx="2">
            <a:schemeClr val="accent3"/>
          </a:lnRef>
          <a:fillRef idx="1002">
            <a:schemeClr val="lt1"/>
          </a:fillRef>
          <a:effectRef idx="0">
            <a:schemeClr val="accent3"/>
          </a:effectRef>
          <a:fontRef idx="minor">
            <a:schemeClr val="dk1"/>
          </a:fontRef>
        </p:style>
        <p:txBody>
          <a:bodyPr>
            <a:normAutofit/>
          </a:bodyPr>
          <a:lstStyle/>
          <a:p>
            <a:pPr marL="0" indent="357188">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Считается, что именно увольнение является крайней мерой из всех возможных взысканий. Оно назначается, если человек совершил очень серьёзное нарушение или перестал работать. Так, в банковских учреждениях, например, могут спокойно уволить, если работник совершил кражу имущества.</a:t>
            </a:r>
          </a:p>
          <a:p>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9154" name="Picture 2" descr="C:\Users\Никита\Desktop\труд\ckzKA.jpg"/>
          <p:cNvPicPr>
            <a:picLocks noChangeAspect="1" noChangeArrowheads="1"/>
          </p:cNvPicPr>
          <p:nvPr/>
        </p:nvPicPr>
        <p:blipFill>
          <a:blip r:embed="rId2" cstate="print"/>
          <a:srcRect/>
          <a:stretch>
            <a:fillRect/>
          </a:stretch>
        </p:blipFill>
        <p:spPr bwMode="auto">
          <a:xfrm>
            <a:off x="4500562" y="3714752"/>
            <a:ext cx="4643438" cy="3143248"/>
          </a:xfrm>
          <a:prstGeom prst="rect">
            <a:avLst/>
          </a:prstGeom>
          <a:ln>
            <a:noFill/>
          </a:ln>
          <a:effectLst>
            <a:softEdge rad="112500"/>
          </a:effectLst>
        </p:spPr>
      </p:pic>
      <p:pic>
        <p:nvPicPr>
          <p:cNvPr id="49156" name="Picture 4" descr="http://mymgn.info/uploads/posts/2015-11/1447838839_o-unemployment-rate-canada-facebook.jpg"/>
          <p:cNvPicPr>
            <a:picLocks noChangeAspect="1" noChangeArrowheads="1"/>
          </p:cNvPicPr>
          <p:nvPr/>
        </p:nvPicPr>
        <p:blipFill>
          <a:blip r:embed="rId3" cstate="print"/>
          <a:srcRect/>
          <a:stretch>
            <a:fillRect/>
          </a:stretch>
        </p:blipFill>
        <p:spPr bwMode="auto">
          <a:xfrm>
            <a:off x="0" y="3714752"/>
            <a:ext cx="4780021" cy="3143248"/>
          </a:xfrm>
          <a:prstGeom prst="rect">
            <a:avLst/>
          </a:prstGeom>
          <a:ln>
            <a:noFill/>
          </a:ln>
          <a:effectLst>
            <a:softEdge rad="112500"/>
          </a:effec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strips(upRight)">
                                      <p:cBhvr>
                                        <p:cTn id="11" dur="1000"/>
                                        <p:tgtEl>
                                          <p:spTgt spid="3">
                                            <p:bg/>
                                          </p:spTgt>
                                        </p:tgtEl>
                                      </p:cBhvr>
                                    </p:animEffect>
                                  </p:childTnLst>
                                </p:cTn>
                              </p:par>
                            </p:childTnLst>
                          </p:cTn>
                        </p:par>
                        <p:par>
                          <p:cTn id="12" fill="hold">
                            <p:stCondLst>
                              <p:cond delay="1500"/>
                            </p:stCondLst>
                            <p:childTnLst>
                              <p:par>
                                <p:cTn id="13" presetID="18" presetClass="entr" presetSubtype="3"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upRight)">
                                      <p:cBhvr>
                                        <p:cTn id="15" dur="1000"/>
                                        <p:tgtEl>
                                          <p:spTgt spid="3">
                                            <p:txEl>
                                              <p:pRg st="0" end="0"/>
                                            </p:txEl>
                                          </p:spTgt>
                                        </p:tgtEl>
                                      </p:cBhvr>
                                    </p:animEffect>
                                  </p:childTnLst>
                                </p:cTn>
                              </p:par>
                            </p:childTnLst>
                          </p:cTn>
                        </p:par>
                        <p:par>
                          <p:cTn id="16" fill="hold">
                            <p:stCondLst>
                              <p:cond delay="2500"/>
                            </p:stCondLst>
                            <p:childTnLst>
                              <p:par>
                                <p:cTn id="17" presetID="5" presetClass="entr" presetSubtype="10" fill="hold"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checkerboard(across)">
                                      <p:cBhvr>
                                        <p:cTn id="19" dur="1000"/>
                                        <p:tgtEl>
                                          <p:spTgt spid="49156"/>
                                        </p:tgtEl>
                                      </p:cBhvr>
                                    </p:animEffect>
                                  </p:childTnLst>
                                </p:cTn>
                              </p:par>
                              <p:par>
                                <p:cTn id="20" presetID="14" presetClass="entr" presetSubtype="5" fill="hold" nodeType="withEffect">
                                  <p:stCondLst>
                                    <p:cond delay="0"/>
                                  </p:stCondLst>
                                  <p:childTnLst>
                                    <p:set>
                                      <p:cBhvr>
                                        <p:cTn id="21" dur="1" fill="hold">
                                          <p:stCondLst>
                                            <p:cond delay="0"/>
                                          </p:stCondLst>
                                        </p:cTn>
                                        <p:tgtEl>
                                          <p:spTgt spid="49154"/>
                                        </p:tgtEl>
                                        <p:attrNameLst>
                                          <p:attrName>style.visibility</p:attrName>
                                        </p:attrNameLst>
                                      </p:cBhvr>
                                      <p:to>
                                        <p:strVal val="visible"/>
                                      </p:to>
                                    </p:set>
                                    <p:animEffect transition="in" filter="randombar(vertical)">
                                      <p:cBhvr>
                                        <p:cTn id="22" dur="1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i="1" dirty="0" smtClean="0">
                <a:latin typeface="Times New Roman" pitchFamily="18" charset="0"/>
                <a:cs typeface="Times New Roman" pitchFamily="18" charset="0"/>
              </a:rPr>
              <a:t>Ответственность за нарушение трудовой дисциплины</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7498080" cy="2767018"/>
          </a:xfrm>
        </p:spPr>
        <p:txBody>
          <a:bodyPr>
            <a:normAutofit/>
          </a:bodyPr>
          <a:lstStyle/>
          <a:p>
            <a:pPr marL="0" indent="357188">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Трудовое законодательство утверждает, что все работники ответственны за свои поступки и обязаны ознакомиться под роспись с правилами охраны труда, распорядка и другими требованиями. За работодателем остаётся право наложения взысканий, если работник что-то нарушил. При этом они сопоставляются со сложностью проступка.</a:t>
            </a:r>
          </a:p>
          <a:p>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0178" name="Picture 2" descr="http://ngzt.ru/userfiles/picoriginal/img-20151022143522-199.jpg"/>
          <p:cNvPicPr>
            <a:picLocks noChangeAspect="1" noChangeArrowheads="1"/>
          </p:cNvPicPr>
          <p:nvPr/>
        </p:nvPicPr>
        <p:blipFill>
          <a:blip r:embed="rId2" cstate="print"/>
          <a:srcRect/>
          <a:stretch>
            <a:fillRect/>
          </a:stretch>
        </p:blipFill>
        <p:spPr bwMode="auto">
          <a:xfrm>
            <a:off x="3143240" y="4286256"/>
            <a:ext cx="2786082" cy="2428868"/>
          </a:xfrm>
          <a:prstGeom prst="rect">
            <a:avLst/>
          </a:prstGeom>
          <a:ln>
            <a:noFill/>
          </a:ln>
          <a:effectLst>
            <a:softEdge rad="112500"/>
          </a:effectLst>
        </p:spPr>
      </p:pic>
      <p:pic>
        <p:nvPicPr>
          <p:cNvPr id="50180" name="Picture 4" descr="http://cs622022.vk.me/v622022185/44dd9/4Fzernvl1bA.jpg"/>
          <p:cNvPicPr>
            <a:picLocks noChangeAspect="1" noChangeArrowheads="1"/>
          </p:cNvPicPr>
          <p:nvPr/>
        </p:nvPicPr>
        <p:blipFill>
          <a:blip r:embed="rId3" cstate="print"/>
          <a:srcRect/>
          <a:stretch>
            <a:fillRect/>
          </a:stretch>
        </p:blipFill>
        <p:spPr bwMode="auto">
          <a:xfrm>
            <a:off x="1" y="4071942"/>
            <a:ext cx="3071801" cy="2786058"/>
          </a:xfrm>
          <a:prstGeom prst="rect">
            <a:avLst/>
          </a:prstGeom>
          <a:ln>
            <a:noFill/>
          </a:ln>
          <a:effectLst>
            <a:softEdge rad="112500"/>
          </a:effectLst>
        </p:spPr>
      </p:pic>
      <p:pic>
        <p:nvPicPr>
          <p:cNvPr id="50182" name="Picture 6" descr="http://www.vsluh.ru/uploads/base_image/image/49838/0d6fea7c-f88f-46ee-82d5-06073e773240.jpg"/>
          <p:cNvPicPr>
            <a:picLocks noChangeAspect="1" noChangeArrowheads="1"/>
          </p:cNvPicPr>
          <p:nvPr/>
        </p:nvPicPr>
        <p:blipFill>
          <a:blip r:embed="rId4" cstate="print"/>
          <a:srcRect/>
          <a:stretch>
            <a:fillRect/>
          </a:stretch>
        </p:blipFill>
        <p:spPr bwMode="auto">
          <a:xfrm>
            <a:off x="5929322" y="4071942"/>
            <a:ext cx="3214678" cy="2786058"/>
          </a:xfrm>
          <a:prstGeom prst="rect">
            <a:avLst/>
          </a:prstGeom>
          <a:ln>
            <a:noFill/>
          </a:ln>
          <a:effectLst>
            <a:softEdge rad="112500"/>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diamond(in)">
                                      <p:cBhvr>
                                        <p:cTn id="17" dur="2000"/>
                                        <p:tgtEl>
                                          <p:spTgt spid="50180"/>
                                        </p:tgtEl>
                                      </p:cBhvr>
                                    </p:animEffect>
                                  </p:childTnLst>
                                </p:cTn>
                              </p:par>
                              <p:par>
                                <p:cTn id="18" presetID="8" presetClass="entr" presetSubtype="32" fill="hold" nodeType="withEffect">
                                  <p:stCondLst>
                                    <p:cond delay="0"/>
                                  </p:stCondLst>
                                  <p:childTnLst>
                                    <p:set>
                                      <p:cBhvr>
                                        <p:cTn id="19" dur="1" fill="hold">
                                          <p:stCondLst>
                                            <p:cond delay="0"/>
                                          </p:stCondLst>
                                        </p:cTn>
                                        <p:tgtEl>
                                          <p:spTgt spid="50178"/>
                                        </p:tgtEl>
                                        <p:attrNameLst>
                                          <p:attrName>style.visibility</p:attrName>
                                        </p:attrNameLst>
                                      </p:cBhvr>
                                      <p:to>
                                        <p:strVal val="visible"/>
                                      </p:to>
                                    </p:set>
                                    <p:animEffect transition="in" filter="diamond(out)">
                                      <p:cBhvr>
                                        <p:cTn id="20" dur="2000"/>
                                        <p:tgtEl>
                                          <p:spTgt spid="50178"/>
                                        </p:tgtEl>
                                      </p:cBhvr>
                                    </p:animEffect>
                                  </p:childTnLst>
                                </p:cTn>
                              </p:par>
                              <p:par>
                                <p:cTn id="21" presetID="8" presetClass="entr" presetSubtype="16" fill="hold" nodeType="withEffect">
                                  <p:stCondLst>
                                    <p:cond delay="0"/>
                                  </p:stCondLst>
                                  <p:childTnLst>
                                    <p:set>
                                      <p:cBhvr>
                                        <p:cTn id="22" dur="1" fill="hold">
                                          <p:stCondLst>
                                            <p:cond delay="0"/>
                                          </p:stCondLst>
                                        </p:cTn>
                                        <p:tgtEl>
                                          <p:spTgt spid="50182"/>
                                        </p:tgtEl>
                                        <p:attrNameLst>
                                          <p:attrName>style.visibility</p:attrName>
                                        </p:attrNameLst>
                                      </p:cBhvr>
                                      <p:to>
                                        <p:strVal val="visible"/>
                                      </p:to>
                                    </p:set>
                                    <p:animEffect transition="in" filter="diamond(in)">
                                      <p:cBhvr>
                                        <p:cTn id="23" dur="20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0"/>
            <a:ext cx="7790712" cy="1143000"/>
          </a:xfrm>
        </p:spPr>
        <p:txBody>
          <a:bodyPr>
            <a:noAutofit/>
          </a:bodyPr>
          <a:lstStyle/>
          <a:p>
            <a:pPr algn="ctr"/>
            <a:r>
              <a:rPr lang="ru-RU" sz="3600" b="1" i="1" dirty="0" smtClean="0">
                <a:latin typeface="Times New Roman" pitchFamily="18" charset="0"/>
                <a:cs typeface="Times New Roman" pitchFamily="18" charset="0"/>
              </a:rPr>
              <a:t>Статья 193. Порядок применения дисциплинарных взысканий </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285852" y="1071546"/>
            <a:ext cx="7498080" cy="500066"/>
          </a:xfrm>
        </p:spPr>
        <p:txBody>
          <a:bodyPr>
            <a:normAutofit/>
          </a:bodyPr>
          <a:lstStyle/>
          <a:p>
            <a:pPr marL="0" indent="357188"/>
            <a:r>
              <a:rPr lang="ru-RU" sz="2400" b="1" dirty="0" smtClean="0">
                <a:latin typeface="Times New Roman" pitchFamily="18" charset="0"/>
                <a:cs typeface="Times New Roman" pitchFamily="18" charset="0"/>
              </a:rPr>
              <a:t>Акт о свершении дисциплинарного проступка</a:t>
            </a:r>
          </a:p>
        </p:txBody>
      </p:sp>
      <p:pic>
        <p:nvPicPr>
          <p:cNvPr id="41986" name="Picture 2" descr="http://usn.berator.ru/online/images/SiV_9_06_1.png"/>
          <p:cNvPicPr>
            <a:picLocks noChangeAspect="1" noChangeArrowheads="1"/>
          </p:cNvPicPr>
          <p:nvPr/>
        </p:nvPicPr>
        <p:blipFill>
          <a:blip r:embed="rId2" cstate="print"/>
          <a:srcRect/>
          <a:stretch>
            <a:fillRect/>
          </a:stretch>
        </p:blipFill>
        <p:spPr bwMode="auto">
          <a:xfrm>
            <a:off x="0" y="1571612"/>
            <a:ext cx="5643570" cy="5286388"/>
          </a:xfrm>
          <a:prstGeom prst="rect">
            <a:avLst/>
          </a:prstGeom>
          <a:ln>
            <a:noFill/>
          </a:ln>
          <a:effectLst>
            <a:softEdge rad="112500"/>
          </a:effectLst>
        </p:spPr>
      </p:pic>
      <p:sp>
        <p:nvSpPr>
          <p:cNvPr id="5" name="Прямоугольник 4"/>
          <p:cNvSpPr/>
          <p:nvPr/>
        </p:nvSpPr>
        <p:spPr>
          <a:xfrm>
            <a:off x="5572132" y="1500175"/>
            <a:ext cx="3571868" cy="5324535"/>
          </a:xfrm>
          <a:prstGeom prst="rect">
            <a:avLst/>
          </a:prstGeom>
        </p:spPr>
        <p:txBody>
          <a:bodyPr wrap="square">
            <a:spAutoFit/>
          </a:bodyPr>
          <a:lstStyle/>
          <a:p>
            <a:r>
              <a:rPr lang="ru-RU" sz="2000" dirty="0" smtClean="0">
                <a:latin typeface="Times New Roman" pitchFamily="18" charset="0"/>
                <a:cs typeface="Times New Roman" pitchFamily="18" charset="0"/>
              </a:rPr>
              <a:t>Каждое нарушение должно быть зафиксировано с помощью акта. Эта бумага создаётся начальством сотрудника вместе со свидетелями. Затем документ после подписания отправляется работнику, а вторая копия – вышестоящему руководству, чтобы оно могло принять какие-либо меры. Тех людей, которые будут ответственными за составление этого акта, нужно заранее указать в локальных документах.</a:t>
            </a:r>
          </a:p>
          <a:p>
            <a:pPr>
              <a:buNone/>
            </a:pPr>
            <a:endParaRPr lang="ru-RU" sz="2000" dirty="0" smtClean="0">
              <a:latin typeface="Times New Roman" pitchFamily="18" charset="0"/>
              <a:cs typeface="Times New Roman" pitchFamily="18" charset="0"/>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1000"/>
                                        <p:tgtEl>
                                          <p:spTgt spid="3">
                                            <p:txEl>
                                              <p:pRg st="0" end="0"/>
                                            </p:txEl>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1000"/>
                                        <p:tgtEl>
                                          <p:spTgt spid="5"/>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41986"/>
                                        </p:tgtEl>
                                        <p:attrNameLst>
                                          <p:attrName>style.visibility</p:attrName>
                                        </p:attrNameLst>
                                      </p:cBhvr>
                                      <p:to>
                                        <p:strVal val="visible"/>
                                      </p:to>
                                    </p:set>
                                    <p:animEffect transition="in" filter="wedge">
                                      <p:cBhvr>
                                        <p:cTn id="19"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0"/>
            <a:ext cx="7862150" cy="1143000"/>
          </a:xfrm>
        </p:spPr>
        <p:txBody>
          <a:bodyPr>
            <a:normAutofit/>
          </a:bodyPr>
          <a:lstStyle/>
          <a:p>
            <a:pPr algn="ctr"/>
            <a:r>
              <a:rPr lang="ru-RU" sz="3600" b="1" i="1" dirty="0" smtClean="0">
                <a:latin typeface="Times New Roman" pitchFamily="18" charset="0"/>
                <a:cs typeface="Times New Roman" pitchFamily="18" charset="0"/>
              </a:rPr>
              <a:t>Трудовая дисциплина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4000504"/>
            <a:ext cx="7862150" cy="2409828"/>
          </a:xfrm>
        </p:spPr>
        <p:txBody>
          <a:bodyPr>
            <a:normAutofit/>
          </a:bodyPr>
          <a:lstStyle/>
          <a:p>
            <a:pPr marL="0" indent="355600" algn="just">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Это точное соблюдение всеми участниками производства трудового режима, установленного Трудовым Кодексом РФ, Уставом предприятия и типовыми правилами внутреннего трудового порядка, точное выполнение каждым работником своих трудовых обязанностей.</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8674" name="Picture 2" descr="http://www.prelest.com/files/articles_big/privychka_opazdyvat.jpg"/>
          <p:cNvPicPr>
            <a:picLocks noChangeAspect="1" noChangeArrowheads="1"/>
          </p:cNvPicPr>
          <p:nvPr/>
        </p:nvPicPr>
        <p:blipFill>
          <a:blip r:embed="rId2" cstate="print"/>
          <a:srcRect/>
          <a:stretch>
            <a:fillRect/>
          </a:stretch>
        </p:blipFill>
        <p:spPr bwMode="auto">
          <a:xfrm>
            <a:off x="1928794" y="1071546"/>
            <a:ext cx="5964473" cy="2843218"/>
          </a:xfrm>
          <a:prstGeom prst="rect">
            <a:avLst/>
          </a:prstGeom>
          <a:ln>
            <a:noFill/>
          </a:ln>
          <a:effectLst>
            <a:softEdge rad="11250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fade">
                                      <p:cBhvr>
                                        <p:cTn id="11" dur="2000"/>
                                        <p:tgtEl>
                                          <p:spTgt spid="28674"/>
                                        </p:tgtEl>
                                      </p:cBhvr>
                                    </p:animEffect>
                                    <p:anim calcmode="lin" valueType="num">
                                      <p:cBhvr>
                                        <p:cTn id="12" dur="2000" fill="hold"/>
                                        <p:tgtEl>
                                          <p:spTgt spid="28674"/>
                                        </p:tgtEl>
                                        <p:attrNameLst>
                                          <p:attrName>ppt_x</p:attrName>
                                        </p:attrNameLst>
                                      </p:cBhvr>
                                      <p:tavLst>
                                        <p:tav tm="0">
                                          <p:val>
                                            <p:strVal val="#ppt_x"/>
                                          </p:val>
                                        </p:tav>
                                        <p:tav tm="100000">
                                          <p:val>
                                            <p:strVal val="#ppt_x"/>
                                          </p:val>
                                        </p:tav>
                                      </p:tavLst>
                                    </p:anim>
                                    <p:anim calcmode="lin" valueType="num">
                                      <p:cBhvr>
                                        <p:cTn id="13" dur="2000" fill="hold"/>
                                        <p:tgtEl>
                                          <p:spTgt spid="28674"/>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2" presetClass="entr" presetSubtype="4"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lide(fromBottom)">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28662" y="357166"/>
            <a:ext cx="7929618" cy="5715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Содержимое 2"/>
          <p:cNvSpPr>
            <a:spLocks noGrp="1"/>
          </p:cNvSpPr>
          <p:nvPr>
            <p:ph idx="1"/>
          </p:nvPr>
        </p:nvSpPr>
        <p:spPr>
          <a:xfrm>
            <a:off x="1142976" y="357166"/>
            <a:ext cx="7498080" cy="5572164"/>
          </a:xfrm>
        </p:spPr>
        <p:txBody>
          <a:bodyPr>
            <a:noAutofit/>
          </a:bodyPr>
          <a:lstStyle/>
          <a:p>
            <a:pPr algn="ctr"/>
            <a:r>
              <a:rPr lang="ru-RU" sz="2400" b="1" dirty="0" smtClean="0">
                <a:latin typeface="Times New Roman" pitchFamily="18" charset="0"/>
                <a:cs typeface="Times New Roman" pitchFamily="18" charset="0"/>
              </a:rPr>
              <a:t>Объяснения работника</a:t>
            </a:r>
          </a:p>
          <a:p>
            <a:pPr marL="3175" indent="342900">
              <a:buNone/>
            </a:pPr>
            <a:r>
              <a:rPr lang="ru-RU" sz="2400" dirty="0" smtClean="0">
                <a:latin typeface="Times New Roman" pitchFamily="18" charset="0"/>
                <a:cs typeface="Times New Roman" pitchFamily="18" charset="0"/>
              </a:rPr>
              <a:t>Работник должен предоставить объяснения о произошедшем. Желательно требовать его письменную форму, чтобы обезопаситься от лишних проблем. Иногда может создаваться акт, но только в том случае, если человек отказался от объяснения каких-либо нюансов. При этом стоит знать, что такое нежелание комментировать ситуацию не может освободить от наказания, поэтому желательно в течение 2-х дней всё же оформить записку.</a:t>
            </a:r>
          </a:p>
          <a:p>
            <a:pPr marL="3175" indent="342900">
              <a:buNone/>
            </a:pPr>
            <a:r>
              <a:rPr lang="ru-RU" sz="2400" dirty="0" smtClean="0">
                <a:latin typeface="Times New Roman" pitchFamily="18" charset="0"/>
                <a:cs typeface="Times New Roman" pitchFamily="18" charset="0"/>
              </a:rPr>
              <a:t>Акт о совершённом проступке, докладная и объяснительная самого сотрудника направляются высшему начальству, которое уже определяет особенности наложения взыскания в данной ситуации.</a:t>
            </a:r>
          </a:p>
          <a:p>
            <a:endParaRPr lang="ru-RU" sz="2400" dirty="0">
              <a:latin typeface="Times New Roman" pitchFamily="18" charset="0"/>
              <a:cs typeface="Times New Roman"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edge">
                                      <p:cBhvr>
                                        <p:cTn id="13" dur="2000"/>
                                        <p:tgtEl>
                                          <p:spTgt spid="3">
                                            <p:txEl>
                                              <p:pRg st="1" end="1"/>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edg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6643702" y="2857496"/>
            <a:ext cx="2357454" cy="32861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4" name="Скругленный прямоугольник 3"/>
          <p:cNvSpPr/>
          <p:nvPr/>
        </p:nvSpPr>
        <p:spPr>
          <a:xfrm>
            <a:off x="928662" y="0"/>
            <a:ext cx="8072494" cy="26431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Содержимое 2"/>
          <p:cNvSpPr>
            <a:spLocks noGrp="1"/>
          </p:cNvSpPr>
          <p:nvPr>
            <p:ph idx="1"/>
          </p:nvPr>
        </p:nvSpPr>
        <p:spPr>
          <a:xfrm>
            <a:off x="1071538" y="0"/>
            <a:ext cx="8072462" cy="2643182"/>
          </a:xfrm>
        </p:spPr>
        <p:txBody>
          <a:bodyPr>
            <a:noAutofit/>
          </a:bodyPr>
          <a:lstStyle/>
          <a:p>
            <a:pPr marL="3175" indent="342900" algn="ctr"/>
            <a:r>
              <a:rPr lang="ru-RU" sz="2000" b="1" dirty="0" smtClean="0">
                <a:latin typeface="Times New Roman" pitchFamily="18" charset="0"/>
                <a:cs typeface="Times New Roman" pitchFamily="18" charset="0"/>
              </a:rPr>
              <a:t>Приказ о наложении взыскания</a:t>
            </a:r>
          </a:p>
          <a:p>
            <a:pPr marL="3175" indent="342900">
              <a:buNone/>
            </a:pPr>
            <a:r>
              <a:rPr lang="ru-RU" sz="2000" dirty="0" smtClean="0">
                <a:latin typeface="Times New Roman" pitchFamily="18" charset="0"/>
                <a:cs typeface="Times New Roman" pitchFamily="18" charset="0"/>
              </a:rPr>
              <a:t>Руководство должно проанализировать всю информацию и присутствующие бумаги, чтобы впоследствии издать приказ, в котором будет говориться о проступке работника.</a:t>
            </a:r>
          </a:p>
          <a:p>
            <a:pPr marL="3175" indent="342900">
              <a:buNone/>
            </a:pPr>
            <a:r>
              <a:rPr lang="ru-RU" sz="2000" dirty="0" smtClean="0">
                <a:latin typeface="Times New Roman" pitchFamily="18" charset="0"/>
                <a:cs typeface="Times New Roman" pitchFamily="18" charset="0"/>
              </a:rPr>
              <a:t>В трудовой книжке приказ никак не отмечается, только если он не привёл к увольнению, хотя его копию можно подшить работнику в личное дело после ознакомления с ним нарушителя. На это даётся не больше трёх дней. </a:t>
            </a:r>
            <a:endParaRPr lang="ru-RU" sz="2000" dirty="0">
              <a:latin typeface="Times New Roman" pitchFamily="18" charset="0"/>
              <a:cs typeface="Times New Roman" pitchFamily="18" charset="0"/>
            </a:endParaRPr>
          </a:p>
        </p:txBody>
      </p:sp>
      <p:pic>
        <p:nvPicPr>
          <p:cNvPr id="53250" name="Picture 2" descr="http://www.konspekt.biz/image/7240/3.gif"/>
          <p:cNvPicPr>
            <a:picLocks noChangeAspect="1" noChangeArrowheads="1"/>
          </p:cNvPicPr>
          <p:nvPr/>
        </p:nvPicPr>
        <p:blipFill>
          <a:blip r:embed="rId2" cstate="print"/>
          <a:srcRect l="5860" r="8593"/>
          <a:stretch>
            <a:fillRect/>
          </a:stretch>
        </p:blipFill>
        <p:spPr bwMode="auto">
          <a:xfrm>
            <a:off x="1071538" y="2786058"/>
            <a:ext cx="5357850" cy="39290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Прямоугольник 7"/>
          <p:cNvSpPr/>
          <p:nvPr/>
        </p:nvSpPr>
        <p:spPr>
          <a:xfrm>
            <a:off x="6715140" y="2857496"/>
            <a:ext cx="2143140" cy="3139321"/>
          </a:xfrm>
          <a:prstGeom prst="rect">
            <a:avLst/>
          </a:prstGeom>
        </p:spPr>
        <p:txBody>
          <a:bodyPr wrap="square">
            <a:spAutoFit/>
          </a:bodyPr>
          <a:lstStyle/>
          <a:p>
            <a:pPr marL="3175" indent="342900">
              <a:buNone/>
            </a:pPr>
            <a:r>
              <a:rPr lang="ru-RU" dirty="0" smtClean="0">
                <a:latin typeface="Times New Roman" pitchFamily="18" charset="0"/>
                <a:cs typeface="Times New Roman" pitchFamily="18" charset="0"/>
              </a:rPr>
              <a:t>Очень важно сделать так, чтобы сопоставить размер взыскания и сложность проступка, а также наложить его обоснованно, чтобы человек не мог его никак оспорить.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5" fill="hold" nodeType="afterEffect">
                                  <p:stCondLst>
                                    <p:cond delay="0"/>
                                  </p:stCondLst>
                                  <p:childTnLst>
                                    <p:set>
                                      <p:cBhvr>
                                        <p:cTn id="22" dur="1" fill="hold">
                                          <p:stCondLst>
                                            <p:cond delay="0"/>
                                          </p:stCondLst>
                                        </p:cTn>
                                        <p:tgtEl>
                                          <p:spTgt spid="53250"/>
                                        </p:tgtEl>
                                        <p:attrNameLst>
                                          <p:attrName>style.visibility</p:attrName>
                                        </p:attrNameLst>
                                      </p:cBhvr>
                                      <p:to>
                                        <p:strVal val="visible"/>
                                      </p:to>
                                    </p:set>
                                    <p:animEffect transition="in" filter="blinds(vertical)">
                                      <p:cBhvr>
                                        <p:cTn id="23"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143504" y="0"/>
            <a:ext cx="4000496" cy="6858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 name="Содержимое 2"/>
          <p:cNvSpPr>
            <a:spLocks noGrp="1"/>
          </p:cNvSpPr>
          <p:nvPr>
            <p:ph idx="1"/>
          </p:nvPr>
        </p:nvSpPr>
        <p:spPr>
          <a:xfrm>
            <a:off x="5143504" y="142852"/>
            <a:ext cx="4000496" cy="6429420"/>
          </a:xfrm>
        </p:spPr>
        <p:txBody>
          <a:bodyPr>
            <a:noAutofit/>
          </a:bodyPr>
          <a:lstStyle/>
          <a:p>
            <a:pPr marL="3175" indent="342900" algn="ctr"/>
            <a:r>
              <a:rPr lang="ru-RU" sz="2000" b="1" dirty="0" smtClean="0">
                <a:latin typeface="Times New Roman" pitchFamily="18" charset="0"/>
                <a:cs typeface="Times New Roman" pitchFamily="18" charset="0"/>
              </a:rPr>
              <a:t>Приказ о снятии дисциплинарного взыскания</a:t>
            </a:r>
          </a:p>
          <a:p>
            <a:pPr marL="3175" indent="342900">
              <a:buNone/>
            </a:pPr>
            <a:r>
              <a:rPr lang="ru-RU" sz="2000" dirty="0" smtClean="0">
                <a:latin typeface="Times New Roman" pitchFamily="18" charset="0"/>
                <a:cs typeface="Times New Roman" pitchFamily="18" charset="0"/>
              </a:rPr>
              <a:t>Если начальство решит отменить наказание, то оно может это сделать на протяжении года после случившегося проступка. Для этого нужно составить новый приказ, где стоит обязательно описать причины, которые побудили убрать взыскание. После его издания работник должен в общем порядке (как после нарушения) ознакомиться с документом.</a:t>
            </a:r>
          </a:p>
          <a:p>
            <a:pPr marL="3175" indent="342900">
              <a:buNone/>
            </a:pPr>
            <a:r>
              <a:rPr lang="ru-RU" sz="2000" dirty="0" smtClean="0">
                <a:latin typeface="Times New Roman" pitchFamily="18" charset="0"/>
                <a:cs typeface="Times New Roman" pitchFamily="18" charset="0"/>
              </a:rPr>
              <a:t>Наказание может самостоятельно аннулироваться (будто его не было), если больше не совершались никакие нарушения со стороны сотрудника в течение календарного года.</a:t>
            </a:r>
          </a:p>
          <a:p>
            <a:endParaRPr lang="ru-RU" sz="2000" dirty="0"/>
          </a:p>
        </p:txBody>
      </p:sp>
      <p:pic>
        <p:nvPicPr>
          <p:cNvPr id="55298" name="Picture 2" descr="http://www.centrmag.ru/catalog/m1_2101113k1.jpg"/>
          <p:cNvPicPr>
            <a:picLocks noChangeAspect="1" noChangeArrowheads="1"/>
          </p:cNvPicPr>
          <p:nvPr/>
        </p:nvPicPr>
        <p:blipFill>
          <a:blip r:embed="rId2" cstate="print"/>
          <a:srcRect/>
          <a:stretch>
            <a:fillRect/>
          </a:stretch>
        </p:blipFill>
        <p:spPr bwMode="auto">
          <a:xfrm>
            <a:off x="0" y="-9526"/>
            <a:ext cx="5072066" cy="6867526"/>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55298"/>
                                        </p:tgtEl>
                                        <p:attrNameLst>
                                          <p:attrName>style.visibility</p:attrName>
                                        </p:attrNameLst>
                                      </p:cBhvr>
                                      <p:to>
                                        <p:strVal val="visible"/>
                                      </p:to>
                                    </p:set>
                                    <p:animEffect transition="in" filter="diamond(in)">
                                      <p:cBhvr>
                                        <p:cTn id="23"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C:\Users\user\Desktop\35.jpg"/>
          <p:cNvPicPr>
            <a:picLocks noChangeAspect="1" noChangeArrowheads="1"/>
          </p:cNvPicPr>
          <p:nvPr/>
        </p:nvPicPr>
        <p:blipFill>
          <a:blip r:embed="rId2" cstate="email">
            <a:lum bright="-20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142984"/>
            <a:ext cx="4071966" cy="5214974"/>
          </a:xfrm>
        </p:spPr>
        <p:txBody>
          <a:bodyPr>
            <a:normAutofit fontScale="92500"/>
          </a:bodyPr>
          <a:lstStyle/>
          <a:p>
            <a:pPr marL="0" indent="0">
              <a:buNone/>
            </a:pPr>
            <a:r>
              <a:rPr lang="ru-RU" sz="2400" b="1" i="1" dirty="0" smtClean="0">
                <a:solidFill>
                  <a:schemeClr val="tx2"/>
                </a:solidFill>
                <a:latin typeface="Times New Roman" pitchFamily="18" charset="0"/>
                <a:cs typeface="Times New Roman" pitchFamily="18" charset="0"/>
              </a:rPr>
              <a:t>Трудовой договор </a:t>
            </a:r>
            <a:r>
              <a:rPr lang="ru-RU" sz="2400" b="1" i="1" dirty="0" smtClean="0">
                <a:latin typeface="Times New Roman" pitchFamily="18" charset="0"/>
                <a:cs typeface="Times New Roman" pitchFamily="18" charset="0"/>
              </a:rPr>
              <a:t>-</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Договор между работником и работодателем, который устанавливает их взаимные права и обязанности. Соглашение между работником и работодателем, в соответствии с которым работник обязуется лично выполнять работу по определённой должности, соответствующей его квалификации. Работодатель обязуется предоставлять работнику работу, обеспечивать условия труда, своевременно выплачиватьзаработную плату.</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7346" name="Picture 2" descr="http://blanker.ru/files/images/dogovor-trudovoi-rabotnik.jpg"/>
          <p:cNvPicPr>
            <a:picLocks noChangeAspect="1" noChangeArrowheads="1"/>
          </p:cNvPicPr>
          <p:nvPr/>
        </p:nvPicPr>
        <p:blipFill>
          <a:blip r:embed="rId2" cstate="print"/>
          <a:srcRect l="5479" r="5479"/>
          <a:stretch>
            <a:fillRect/>
          </a:stretch>
        </p:blipFill>
        <p:spPr bwMode="auto">
          <a:xfrm>
            <a:off x="4429124" y="142853"/>
            <a:ext cx="4572032" cy="65722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Прямоугольник 4"/>
          <p:cNvSpPr/>
          <p:nvPr/>
        </p:nvSpPr>
        <p:spPr>
          <a:xfrm>
            <a:off x="357158" y="357166"/>
            <a:ext cx="3714776" cy="646331"/>
          </a:xfrm>
          <a:prstGeom prst="rect">
            <a:avLst/>
          </a:prstGeom>
        </p:spPr>
        <p:txBody>
          <a:bodyPr wrap="square">
            <a:spAutoFit/>
          </a:bodyPr>
          <a:lstStyle/>
          <a:p>
            <a:r>
              <a:rPr lang="ru-RU" sz="36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Трудовой договор </a:t>
            </a:r>
            <a:endParaRPr lang="ru-RU" sz="3600" dirty="0">
              <a:effectLst>
                <a:outerShdw blurRad="38100" dist="38100" dir="2700000" algn="tl">
                  <a:srgbClr val="000000">
                    <a:alpha val="43137"/>
                  </a:srgbClr>
                </a:outerShdw>
              </a:effectLst>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3000"/>
                            </p:stCondLst>
                            <p:childTnLst>
                              <p:par>
                                <p:cTn id="13" presetID="12" presetClass="entr" presetSubtype="2" fill="hold" nodeType="afterEffect">
                                  <p:stCondLst>
                                    <p:cond delay="0"/>
                                  </p:stCondLst>
                                  <p:childTnLst>
                                    <p:set>
                                      <p:cBhvr>
                                        <p:cTn id="14" dur="1" fill="hold">
                                          <p:stCondLst>
                                            <p:cond delay="0"/>
                                          </p:stCondLst>
                                        </p:cTn>
                                        <p:tgtEl>
                                          <p:spTgt spid="57346"/>
                                        </p:tgtEl>
                                        <p:attrNameLst>
                                          <p:attrName>style.visibility</p:attrName>
                                        </p:attrNameLst>
                                      </p:cBhvr>
                                      <p:to>
                                        <p:strVal val="visible"/>
                                      </p:to>
                                    </p:set>
                                    <p:animEffect transition="in" filter="slide(fromRight)">
                                      <p:cBhvr>
                                        <p:cTn id="15"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85786" y="1214422"/>
            <a:ext cx="8143932" cy="56435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1071538" y="274638"/>
            <a:ext cx="7862150" cy="1143000"/>
          </a:xfrm>
        </p:spPr>
        <p:txBody>
          <a:bodyPr>
            <a:normAutofit fontScale="90000"/>
          </a:bodyPr>
          <a:lstStyle/>
          <a:p>
            <a:pPr algn="ctr"/>
            <a:r>
              <a:rPr lang="ru-RU" b="1" i="1" dirty="0" smtClean="0">
                <a:latin typeface="Times New Roman" pitchFamily="18" charset="0"/>
                <a:cs typeface="Times New Roman" pitchFamily="18" charset="0"/>
              </a:rPr>
              <a:t>Обязательными условиями трудового договора являются:</a:t>
            </a:r>
            <a:br>
              <a:rPr lang="ru-RU" b="1" i="1" dirty="0" smtClean="0">
                <a:latin typeface="Times New Roman" pitchFamily="18" charset="0"/>
                <a:cs typeface="Times New Roman" pitchFamily="18" charset="0"/>
              </a:rPr>
            </a:b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214422"/>
            <a:ext cx="7862150" cy="4800600"/>
          </a:xfrm>
        </p:spPr>
        <p:txBody>
          <a:bodyPr>
            <a:noAutofit/>
          </a:bodyPr>
          <a:lstStyle/>
          <a:p>
            <a:r>
              <a:rPr lang="ru-RU" sz="2000" dirty="0" smtClean="0">
                <a:latin typeface="Times New Roman" pitchFamily="18" charset="0"/>
                <a:cs typeface="Times New Roman" pitchFamily="18" charset="0"/>
              </a:rPr>
              <a:t>место работы (с указанием структурного подразделения);</a:t>
            </a:r>
          </a:p>
          <a:p>
            <a:r>
              <a:rPr lang="ru-RU" sz="2000" dirty="0" smtClean="0">
                <a:latin typeface="Times New Roman" pitchFamily="18" charset="0"/>
                <a:cs typeface="Times New Roman" pitchFamily="18" charset="0"/>
              </a:rPr>
              <a:t>дата начала работы;</a:t>
            </a:r>
          </a:p>
          <a:p>
            <a:r>
              <a:rPr lang="ru-RU" sz="2000" dirty="0" smtClean="0">
                <a:latin typeface="Times New Roman" pitchFamily="18" charset="0"/>
                <a:cs typeface="Times New Roman" pitchFamily="18" charset="0"/>
              </a:rPr>
              <a:t>наименование должности, специальности, профессии с указанием квалификации в соответствии со штатным расписанием организации или конкретная трудовая функция;</a:t>
            </a:r>
          </a:p>
          <a:p>
            <a:r>
              <a:rPr lang="ru-RU" sz="2000" dirty="0" smtClean="0">
                <a:latin typeface="Times New Roman" pitchFamily="18" charset="0"/>
                <a:cs typeface="Times New Roman" pitchFamily="18" charset="0"/>
              </a:rPr>
              <a:t>права и обязанности работника;</a:t>
            </a:r>
          </a:p>
          <a:p>
            <a:r>
              <a:rPr lang="ru-RU" sz="2000" dirty="0" smtClean="0">
                <a:latin typeface="Times New Roman" pitchFamily="18" charset="0"/>
                <a:cs typeface="Times New Roman" pitchFamily="18" charset="0"/>
              </a:rPr>
              <a:t>права и обязанности работодателя;</a:t>
            </a:r>
          </a:p>
          <a:p>
            <a:r>
              <a:rPr lang="ru-RU" sz="2000" dirty="0" smtClean="0">
                <a:latin typeface="Times New Roman" pitchFamily="18" charset="0"/>
                <a:cs typeface="Times New Roman" pitchFamily="18" charset="0"/>
              </a:rPr>
              <a:t>характеристики условий труда, компенсации и льготы работникам за работу в тяжёлых, вредных и (или) опасных условиях;</a:t>
            </a:r>
          </a:p>
          <a:p>
            <a:r>
              <a:rPr lang="ru-RU" sz="2000" dirty="0" smtClean="0">
                <a:latin typeface="Times New Roman" pitchFamily="18" charset="0"/>
                <a:cs typeface="Times New Roman" pitchFamily="18" charset="0"/>
              </a:rPr>
              <a:t>режим труда и отдыха (если он в отношении данного работника отличается от общих правил, установленных в организации);</a:t>
            </a:r>
          </a:p>
          <a:p>
            <a:r>
              <a:rPr lang="ru-RU" sz="2000" dirty="0" smtClean="0">
                <a:latin typeface="Times New Roman" pitchFamily="18" charset="0"/>
                <a:cs typeface="Times New Roman" pitchFamily="18" charset="0"/>
              </a:rPr>
              <a:t>условия оплаты труда (в том числе размер тарифной ставки или должностного оклада работника, доплаты, надбавки и поощрительные выплаты);</a:t>
            </a:r>
          </a:p>
          <a:p>
            <a:r>
              <a:rPr lang="ru-RU" sz="2000" dirty="0" smtClean="0">
                <a:latin typeface="Times New Roman" pitchFamily="18" charset="0"/>
                <a:cs typeface="Times New Roman" pitchFamily="18" charset="0"/>
              </a:rPr>
              <a:t>виды и условия социального страхования, непосредственно связанные с трудовой деятельностью.</a:t>
            </a:r>
          </a:p>
          <a:p>
            <a:endParaRPr lang="ru-RU" sz="2000" dirty="0">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2500"/>
                            </p:stCondLst>
                            <p:childTnLst>
                              <p:par>
                                <p:cTn id="13" presetID="18" presetClass="entr" presetSubtype="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par>
                          <p:cTn id="20" fill="hold">
                            <p:stCondLst>
                              <p:cond delay="3500"/>
                            </p:stCondLst>
                            <p:childTnLst>
                              <p:par>
                                <p:cTn id="21" presetID="18" presetClass="entr" presetSubtype="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par>
                          <p:cTn id="24" fill="hold">
                            <p:stCondLst>
                              <p:cond delay="4000"/>
                            </p:stCondLst>
                            <p:childTnLst>
                              <p:par>
                                <p:cTn id="25" presetID="18" presetClass="entr" presetSubtype="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par>
                          <p:cTn id="28" fill="hold">
                            <p:stCondLst>
                              <p:cond delay="4500"/>
                            </p:stCondLst>
                            <p:childTnLst>
                              <p:par>
                                <p:cTn id="29" presetID="18" presetClass="entr" presetSubtype="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downRight)">
                                      <p:cBhvr>
                                        <p:cTn id="31" dur="500"/>
                                        <p:tgtEl>
                                          <p:spTgt spid="3">
                                            <p:txEl>
                                              <p:pRg st="5" end="5"/>
                                            </p:txEl>
                                          </p:spTgt>
                                        </p:tgtEl>
                                      </p:cBhvr>
                                    </p:animEffect>
                                  </p:childTnLst>
                                </p:cTn>
                              </p:par>
                            </p:childTnLst>
                          </p:cTn>
                        </p:par>
                        <p:par>
                          <p:cTn id="32" fill="hold">
                            <p:stCondLst>
                              <p:cond delay="5000"/>
                            </p:stCondLst>
                            <p:childTnLst>
                              <p:par>
                                <p:cTn id="33" presetID="18" presetClass="entr" presetSubtype="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trips(downRight)">
                                      <p:cBhvr>
                                        <p:cTn id="35" dur="500"/>
                                        <p:tgtEl>
                                          <p:spTgt spid="3">
                                            <p:txEl>
                                              <p:pRg st="6" end="6"/>
                                            </p:txEl>
                                          </p:spTgt>
                                        </p:tgtEl>
                                      </p:cBhvr>
                                    </p:animEffect>
                                  </p:childTnLst>
                                </p:cTn>
                              </p:par>
                            </p:childTnLst>
                          </p:cTn>
                        </p:par>
                        <p:par>
                          <p:cTn id="36" fill="hold">
                            <p:stCondLst>
                              <p:cond delay="5500"/>
                            </p:stCondLst>
                            <p:childTnLst>
                              <p:par>
                                <p:cTn id="37" presetID="18" presetClass="entr" presetSubtype="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trips(downRight)">
                                      <p:cBhvr>
                                        <p:cTn id="39" dur="500"/>
                                        <p:tgtEl>
                                          <p:spTgt spid="3">
                                            <p:txEl>
                                              <p:pRg st="7" end="7"/>
                                            </p:txEl>
                                          </p:spTgt>
                                        </p:tgtEl>
                                      </p:cBhvr>
                                    </p:animEffect>
                                  </p:childTnLst>
                                </p:cTn>
                              </p:par>
                            </p:childTnLst>
                          </p:cTn>
                        </p:par>
                        <p:par>
                          <p:cTn id="40" fill="hold">
                            <p:stCondLst>
                              <p:cond delay="6000"/>
                            </p:stCondLst>
                            <p:childTnLst>
                              <p:par>
                                <p:cTn id="41" presetID="18" presetClass="entr" presetSubtype="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trips(downRight)">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28"/>
            <a:ext cx="7498080" cy="1143000"/>
          </a:xfrm>
        </p:spPr>
        <p:txBody>
          <a:bodyPr>
            <a:noAutofit/>
          </a:bodyPr>
          <a:lstStyle/>
          <a:p>
            <a:pPr algn="ctr"/>
            <a:r>
              <a:rPr lang="ru-RU" sz="3600" b="1" i="1" dirty="0" smtClean="0">
                <a:latin typeface="Times New Roman" pitchFamily="18" charset="0"/>
                <a:cs typeface="Times New Roman" pitchFamily="18" charset="0"/>
              </a:rPr>
              <a:t>Виды трудовых договоров</a:t>
            </a:r>
            <a:br>
              <a:rPr lang="ru-RU" sz="3600" b="1" i="1" dirty="0" smtClean="0">
                <a:latin typeface="Times New Roman" pitchFamily="18" charset="0"/>
                <a:cs typeface="Times New Roman" pitchFamily="18" charset="0"/>
              </a:rPr>
            </a:br>
            <a:endParaRPr lang="ru-RU" sz="3600" i="1" dirty="0">
              <a:latin typeface="Times New Roman" pitchFamily="18" charset="0"/>
              <a:cs typeface="Times New Roman" pitchFamily="18" charset="0"/>
            </a:endParaRPr>
          </a:p>
        </p:txBody>
      </p:sp>
      <p:graphicFrame>
        <p:nvGraphicFramePr>
          <p:cNvPr id="4" name="Схема 3"/>
          <p:cNvGraphicFramePr/>
          <p:nvPr/>
        </p:nvGraphicFramePr>
        <p:xfrm>
          <a:off x="1428728" y="1428736"/>
          <a:ext cx="6715172" cy="449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Никита\Desktop\труд\img13.jpg"/>
          <p:cNvPicPr>
            <a:picLocks noChangeAspect="1" noChangeArrowheads="1"/>
          </p:cNvPicPr>
          <p:nvPr/>
        </p:nvPicPr>
        <p:blipFill>
          <a:blip r:embed="rId2" cstate="print"/>
          <a:srcRect r="2343"/>
          <a:stretch>
            <a:fillRect/>
          </a:stretch>
        </p:blipFill>
        <p:spPr bwMode="auto">
          <a:xfrm>
            <a:off x="0" y="0"/>
            <a:ext cx="9144000" cy="68580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0.70"/>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0"/>
            <a:ext cx="7790712" cy="1417638"/>
          </a:xfrm>
        </p:spPr>
        <p:txBody>
          <a:bodyPr>
            <a:normAutofit/>
          </a:bodyPr>
          <a:lstStyle/>
          <a:p>
            <a:pPr algn="ctr"/>
            <a:r>
              <a:rPr lang="ru-RU" sz="3600" b="1" i="1" dirty="0" smtClean="0">
                <a:latin typeface="Times New Roman" pitchFamily="18" charset="0"/>
                <a:cs typeface="Times New Roman" pitchFamily="18" charset="0"/>
              </a:rPr>
              <a:t>Список источников:</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357290" y="1285860"/>
            <a:ext cx="7498080" cy="4800600"/>
          </a:xfrm>
        </p:spPr>
        <p:txBody>
          <a:bodyPr>
            <a:noAutofit/>
          </a:bodyPr>
          <a:lstStyle/>
          <a:p>
            <a:r>
              <a:rPr lang="ru-RU" sz="2400" dirty="0" smtClean="0">
                <a:latin typeface="Times New Roman" pitchFamily="18" charset="0"/>
                <a:cs typeface="Times New Roman" pitchFamily="18" charset="0"/>
              </a:rPr>
              <a:t>1. Конституция Российской Федерации/ Издательство </a:t>
            </a:r>
            <a:r>
              <a:rPr lang="ru-RU" sz="2400" dirty="0" err="1" smtClean="0">
                <a:latin typeface="Times New Roman" pitchFamily="18" charset="0"/>
                <a:cs typeface="Times New Roman" pitchFamily="18" charset="0"/>
              </a:rPr>
              <a:t>М</a:t>
            </a:r>
            <a:r>
              <a:rPr lang="ru-RU" sz="2400" err="1" smtClean="0">
                <a:latin typeface="Times New Roman" pitchFamily="18" charset="0"/>
                <a:cs typeface="Times New Roman" pitchFamily="18" charset="0"/>
              </a:rPr>
              <a:t>.:</a:t>
            </a:r>
            <a:r>
              <a:rPr lang="ru-RU" sz="2400" smtClean="0">
                <a:latin typeface="Times New Roman" pitchFamily="18" charset="0"/>
                <a:cs typeface="Times New Roman" pitchFamily="18" charset="0"/>
              </a:rPr>
              <a:t>Эксмо,2014.</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2. Трудовой Кодекс Российской Федерации / под редакцией Е.Ю.Сафаровой-М.:,2ООО «Рид Групп»,2014.</a:t>
            </a:r>
          </a:p>
          <a:p>
            <a:r>
              <a:rPr lang="ru-RU" sz="2400" dirty="0" smtClean="0">
                <a:latin typeface="Times New Roman" pitchFamily="18" charset="0"/>
                <a:cs typeface="Times New Roman" pitchFamily="18" charset="0"/>
              </a:rPr>
              <a:t>3. Комментарий к Трудовому кодексу РФ / Под редакцией К.Я. Ананьевой. – М.: ИКФ ОМЕГА –Л, 2013.</a:t>
            </a:r>
          </a:p>
          <a:p>
            <a:r>
              <a:rPr lang="ru-RU" sz="2400" dirty="0" smtClean="0">
                <a:latin typeface="Times New Roman" pitchFamily="18" charset="0"/>
                <a:cs typeface="Times New Roman" pitchFamily="18" charset="0"/>
              </a:rPr>
              <a:t>4. Трудовое право: учебник / под редакцией О.В. Смирнова – М. ООО “ТК  </a:t>
            </a:r>
            <a:r>
              <a:rPr lang="ru-RU" sz="2400" dirty="0" err="1" smtClean="0">
                <a:latin typeface="Times New Roman" pitchFamily="18" charset="0"/>
                <a:cs typeface="Times New Roman" pitchFamily="18" charset="0"/>
              </a:rPr>
              <a:t>Вилби</a:t>
            </a:r>
            <a:r>
              <a:rPr lang="ru-RU" sz="2400" dirty="0" smtClean="0">
                <a:latin typeface="Times New Roman" pitchFamily="18" charset="0"/>
                <a:cs typeface="Times New Roman" pitchFamily="18" charset="0"/>
              </a:rPr>
              <a:t>” , 2013.</a:t>
            </a:r>
          </a:p>
          <a:p>
            <a:r>
              <a:rPr lang="ru-RU" sz="2400" dirty="0" smtClean="0">
                <a:latin typeface="Times New Roman" pitchFamily="18" charset="0"/>
                <a:cs typeface="Times New Roman" pitchFamily="18" charset="0"/>
              </a:rPr>
              <a:t>5. Трудовое право: курс лекций / под редакцией В. Н. </a:t>
            </a:r>
            <a:r>
              <a:rPr lang="ru-RU" sz="2400" dirty="0" err="1" smtClean="0">
                <a:latin typeface="Times New Roman" pitchFamily="18" charset="0"/>
                <a:cs typeface="Times New Roman" pitchFamily="18" charset="0"/>
              </a:rPr>
              <a:t>Толкунова</a:t>
            </a:r>
            <a:r>
              <a:rPr lang="ru-RU" sz="2400" dirty="0" smtClean="0">
                <a:latin typeface="Times New Roman" pitchFamily="18" charset="0"/>
                <a:cs typeface="Times New Roman" pitchFamily="18" charset="0"/>
              </a:rPr>
              <a:t> – М.: ТК  </a:t>
            </a:r>
            <a:r>
              <a:rPr lang="ru-RU" sz="2400" dirty="0" err="1" smtClean="0">
                <a:latin typeface="Times New Roman" pitchFamily="18" charset="0"/>
                <a:cs typeface="Times New Roman" pitchFamily="18" charset="0"/>
              </a:rPr>
              <a:t>Вилби</a:t>
            </a:r>
            <a:r>
              <a:rPr lang="ru-RU" sz="2400" dirty="0" smtClean="0">
                <a:latin typeface="Times New Roman" pitchFamily="18" charset="0"/>
                <a:cs typeface="Times New Roman" pitchFamily="18" charset="0"/>
              </a:rPr>
              <a:t>, Издательство Проспект, 2014.</a:t>
            </a:r>
          </a:p>
          <a:p>
            <a:endParaRPr lang="ru-RU" sz="2400" dirty="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0"/>
            <a:ext cx="7862150" cy="1143000"/>
          </a:xfrm>
        </p:spPr>
        <p:txBody>
          <a:bodyPr>
            <a:normAutofit/>
          </a:bodyPr>
          <a:lstStyle/>
          <a:p>
            <a:pPr algn="ctr"/>
            <a:r>
              <a:rPr lang="ru-RU" sz="3600" b="1" i="1" dirty="0" smtClean="0">
                <a:latin typeface="Times New Roman" pitchFamily="18" charset="0"/>
                <a:cs typeface="Times New Roman" pitchFamily="18" charset="0"/>
              </a:rPr>
              <a:t>Значение трудовой дисциплины</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857232"/>
            <a:ext cx="7862150" cy="1000132"/>
          </a:xfrm>
        </p:spPr>
        <p:txBody>
          <a:bodyPr>
            <a:noAutofit/>
          </a:bodyPr>
          <a:lstStyle/>
          <a:p>
            <a:pPr marL="3175" indent="342900" algn="just">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Следует различать объективные и субъективные аспекты правового понятия трудовой дисциплины.</a:t>
            </a:r>
            <a:b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b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Схема 3"/>
          <p:cNvGraphicFramePr/>
          <p:nvPr/>
        </p:nvGraphicFramePr>
        <p:xfrm>
          <a:off x="928662" y="1214422"/>
          <a:ext cx="778674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000100" y="5500702"/>
            <a:ext cx="7715304" cy="830997"/>
          </a:xfrm>
          <a:prstGeom prst="rect">
            <a:avLst/>
          </a:prstGeom>
        </p:spPr>
        <p:txBody>
          <a:bodyPr wrap="square">
            <a:spAutoFit/>
          </a:bodyPr>
          <a:lstStyle/>
          <a:p>
            <a:pPr algn="just"/>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Дисциплина труда является неотъемлемой частью любых правоотношений.</a:t>
            </a:r>
            <a:endParaRPr lang="ru-RU" sz="2400" dirty="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2000"/>
                                        <p:tgtEl>
                                          <p:spTgt spid="3">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2000"/>
                                        <p:tgtEl>
                                          <p:spTgt spid="5"/>
                                        </p:tgtEl>
                                      </p:cBhvr>
                                    </p:animEffect>
                                  </p:childTnLst>
                                </p:cTn>
                              </p:par>
                            </p:childTnLst>
                          </p:cTn>
                        </p:par>
                        <p:par>
                          <p:cTn id="15" fill="hold">
                            <p:stCondLst>
                              <p:cond delay="4000"/>
                            </p:stCondLst>
                            <p:childTnLst>
                              <p:par>
                                <p:cTn id="16" presetID="16" presetClass="entr" presetSubtype="2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rmAutofit/>
          </a:bodyPr>
          <a:lstStyle/>
          <a:p>
            <a:pPr algn="ctr"/>
            <a:r>
              <a:rPr lang="ru-RU" sz="3600" b="1" i="1" dirty="0" smtClean="0">
                <a:latin typeface="Times New Roman" pitchFamily="18" charset="0"/>
                <a:cs typeface="Times New Roman" pitchFamily="18" charset="0"/>
              </a:rPr>
              <a:t>Технологическая дисциплина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447800"/>
            <a:ext cx="7862150" cy="1766886"/>
          </a:xfrm>
        </p:spPr>
        <p:txBody>
          <a:bodyPr>
            <a:normAutofit/>
          </a:bodyPr>
          <a:lstStyle/>
          <a:p>
            <a:pPr marL="87313" indent="357188" algn="just">
              <a:buNone/>
            </a:pPr>
            <a:r>
              <a:rPr lang="ru-RU" sz="2400" dirty="0" smtClean="0">
                <a:latin typeface="Times New Roman" pitchFamily="18" charset="0"/>
                <a:cs typeface="Times New Roman" pitchFamily="18" charset="0"/>
              </a:rPr>
              <a:t>Это соблюдение технологических режимов работы, последовательности производственных операций, инструкций и указаний о приемах и методах выполнения работ от начала до сдачи готовой продукции.</a:t>
            </a:r>
            <a:endParaRPr lang="ru-RU" sz="2400" dirty="0">
              <a:latin typeface="Times New Roman" pitchFamily="18" charset="0"/>
              <a:cs typeface="Times New Roman" pitchFamily="18" charset="0"/>
            </a:endParaRPr>
          </a:p>
        </p:txBody>
      </p:sp>
      <p:pic>
        <p:nvPicPr>
          <p:cNvPr id="27650" name="Picture 2" descr="http://uslide.ru/images/22/28707/736/img12.jpg"/>
          <p:cNvPicPr>
            <a:picLocks noChangeAspect="1" noChangeArrowheads="1"/>
          </p:cNvPicPr>
          <p:nvPr/>
        </p:nvPicPr>
        <p:blipFill>
          <a:blip r:embed="rId2" cstate="print"/>
          <a:srcRect l="13247" t="21739" r="13383" b="13043"/>
          <a:stretch>
            <a:fillRect/>
          </a:stretch>
        </p:blipFill>
        <p:spPr bwMode="auto">
          <a:xfrm>
            <a:off x="2143108" y="3214686"/>
            <a:ext cx="5143536" cy="3429024"/>
          </a:xfrm>
          <a:prstGeom prst="rect">
            <a:avLst/>
          </a:prstGeom>
          <a:ln>
            <a:noFill/>
          </a:ln>
          <a:effectLst>
            <a:softEdge rad="112500"/>
          </a:effectLst>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30" presetClass="entr" presetSubtype="0" fill="hold" nodeType="after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fade">
                                      <p:cBhvr>
                                        <p:cTn id="17" dur="800" decel="100000"/>
                                        <p:tgtEl>
                                          <p:spTgt spid="27650"/>
                                        </p:tgtEl>
                                      </p:cBhvr>
                                    </p:animEffect>
                                    <p:anim calcmode="lin" valueType="num">
                                      <p:cBhvr>
                                        <p:cTn id="18" dur="800" decel="100000" fill="hold"/>
                                        <p:tgtEl>
                                          <p:spTgt spid="27650"/>
                                        </p:tgtEl>
                                        <p:attrNameLst>
                                          <p:attrName>style.rotation</p:attrName>
                                        </p:attrNameLst>
                                      </p:cBhvr>
                                      <p:tavLst>
                                        <p:tav tm="0">
                                          <p:val>
                                            <p:fltVal val="-90"/>
                                          </p:val>
                                        </p:tav>
                                        <p:tav tm="100000">
                                          <p:val>
                                            <p:fltVal val="0"/>
                                          </p:val>
                                        </p:tav>
                                      </p:tavLst>
                                    </p:anim>
                                    <p:anim calcmode="lin" valueType="num">
                                      <p:cBhvr>
                                        <p:cTn id="19" dur="800" decel="100000" fill="hold"/>
                                        <p:tgtEl>
                                          <p:spTgt spid="27650"/>
                                        </p:tgtEl>
                                        <p:attrNameLst>
                                          <p:attrName>ppt_x</p:attrName>
                                        </p:attrNameLst>
                                      </p:cBhvr>
                                      <p:tavLst>
                                        <p:tav tm="0">
                                          <p:val>
                                            <p:strVal val="#ppt_x+0.4"/>
                                          </p:val>
                                        </p:tav>
                                        <p:tav tm="100000">
                                          <p:val>
                                            <p:strVal val="#ppt_x-0.05"/>
                                          </p:val>
                                        </p:tav>
                                      </p:tavLst>
                                    </p:anim>
                                    <p:anim calcmode="lin" valueType="num">
                                      <p:cBhvr>
                                        <p:cTn id="20" dur="800" decel="100000" fill="hold"/>
                                        <p:tgtEl>
                                          <p:spTgt spid="2765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42852"/>
            <a:ext cx="7862150" cy="1143000"/>
          </a:xfrm>
        </p:spPr>
        <p:txBody>
          <a:bodyPr>
            <a:normAutofit/>
          </a:bodyPr>
          <a:lstStyle/>
          <a:p>
            <a:pPr algn="ctr"/>
            <a:r>
              <a:rPr lang="ru-RU" sz="3600" b="1" i="1" dirty="0" smtClean="0">
                <a:latin typeface="Times New Roman" pitchFamily="18" charset="0"/>
                <a:cs typeface="Times New Roman" pitchFamily="18" charset="0"/>
              </a:rPr>
              <a:t>Производственная дисциплина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00100" y="1214422"/>
            <a:ext cx="4143404" cy="4267216"/>
          </a:xfrm>
        </p:spPr>
        <p:txBody>
          <a:bodyPr>
            <a:noAutofit/>
          </a:bodyPr>
          <a:lstStyle/>
          <a:p>
            <a:pPr marL="0" indent="355600">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Это своевременное обеспечение рабочих всем необходимым для работы: производственным заданием, чертежами, материалами, инструментом, приспособлениями, необходимой инструкцией со стороны мастера о соблюдении правил охраны труда, техники безопасности, о последовательности операций, передовых приемах труда и т.д.</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6626" name="Picture 2" descr="http://www.carum.su/images/stories/FORD/News/11-04-13/Ford-Explorer-Sollers_3.jpg"/>
          <p:cNvPicPr>
            <a:picLocks noChangeAspect="1" noChangeArrowheads="1"/>
          </p:cNvPicPr>
          <p:nvPr/>
        </p:nvPicPr>
        <p:blipFill>
          <a:blip r:embed="rId2" cstate="print"/>
          <a:srcRect/>
          <a:stretch>
            <a:fillRect/>
          </a:stretch>
        </p:blipFill>
        <p:spPr bwMode="auto">
          <a:xfrm>
            <a:off x="4857720" y="1071546"/>
            <a:ext cx="4286280" cy="3071834"/>
          </a:xfrm>
          <a:prstGeom prst="rect">
            <a:avLst/>
          </a:prstGeom>
          <a:ln>
            <a:noFill/>
          </a:ln>
          <a:effectLst>
            <a:softEdge rad="112500"/>
          </a:effectLst>
        </p:spPr>
      </p:pic>
      <p:pic>
        <p:nvPicPr>
          <p:cNvPr id="26628" name="Picture 4" descr="http://commons.bcit.ca/update/files/2012/07/boeing.jpg"/>
          <p:cNvPicPr>
            <a:picLocks noChangeAspect="1" noChangeArrowheads="1"/>
          </p:cNvPicPr>
          <p:nvPr/>
        </p:nvPicPr>
        <p:blipFill>
          <a:blip r:embed="rId3" cstate="print"/>
          <a:srcRect/>
          <a:stretch>
            <a:fillRect/>
          </a:stretch>
        </p:blipFill>
        <p:spPr bwMode="auto">
          <a:xfrm>
            <a:off x="4929190" y="4071942"/>
            <a:ext cx="4214810" cy="2786058"/>
          </a:xfrm>
          <a:prstGeom prst="rect">
            <a:avLst/>
          </a:prstGeom>
          <a:ln>
            <a:noFill/>
          </a:ln>
          <a:effectLst>
            <a:softEdge rad="112500"/>
          </a:effectLst>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2000"/>
                                        <p:tgtEl>
                                          <p:spTgt spid="3">
                                            <p:txEl>
                                              <p:pRg st="0" end="0"/>
                                            </p:txEl>
                                          </p:spTgt>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dissolve">
                                      <p:cBhvr>
                                        <p:cTn id="15" dur="2000"/>
                                        <p:tgtEl>
                                          <p:spTgt spid="26626"/>
                                        </p:tgtEl>
                                      </p:cBhvr>
                                    </p:animEffect>
                                  </p:childTnLst>
                                </p:cTn>
                              </p:par>
                              <p:par>
                                <p:cTn id="16" presetID="16" presetClass="entr" presetSubtype="26" fill="hold" nodeType="with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barn(inHorizontal)">
                                      <p:cBhvr>
                                        <p:cTn id="18"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Autofit/>
          </a:bodyPr>
          <a:lstStyle/>
          <a:p>
            <a:pPr algn="ctr"/>
            <a:r>
              <a:rPr lang="ru-RU" sz="3600" b="1" i="1" dirty="0" smtClean="0">
                <a:latin typeface="Times New Roman" pitchFamily="18" charset="0"/>
                <a:cs typeface="Times New Roman" pitchFamily="18" charset="0"/>
              </a:rPr>
              <a:t>Внутренние факторы, влияющие на дисциплину труда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500166" y="1500174"/>
            <a:ext cx="6643734" cy="2857520"/>
          </a:xfrm>
        </p:spPr>
        <p:txBody>
          <a:bodyPr>
            <a:normAutofit/>
          </a:bodyPr>
          <a:lstStyle/>
          <a:p>
            <a:pPr algn="just">
              <a:buFont typeface="Wingdings" pitchFamily="2" charset="2"/>
              <a:buChar char="Ø"/>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Технологическая подсистема, включающая материальные элементы производства; </a:t>
            </a:r>
          </a:p>
          <a:p>
            <a:pPr algn="just">
              <a:buFont typeface="Wingdings" pitchFamily="2" charset="2"/>
              <a:buChar char="Ø"/>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Организационно- экономическая подсистема, включающая финансовые, организационно- структурные и управленческие элементы; </a:t>
            </a:r>
          </a:p>
          <a:p>
            <a:pPr algn="just">
              <a:buFont typeface="Wingdings" pitchFamily="2" charset="2"/>
              <a:buChar char="Ø"/>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Социально- психологическая подсистема, включающая</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5602" name="Picture 2" descr="http://treningminsk.by/wp-content/uploads/2013/02/1314026048_teamwork2.jpg"/>
          <p:cNvPicPr>
            <a:picLocks noChangeAspect="1" noChangeArrowheads="1"/>
          </p:cNvPicPr>
          <p:nvPr/>
        </p:nvPicPr>
        <p:blipFill>
          <a:blip r:embed="rId2" cstate="print"/>
          <a:srcRect/>
          <a:stretch>
            <a:fillRect/>
          </a:stretch>
        </p:blipFill>
        <p:spPr bwMode="auto">
          <a:xfrm>
            <a:off x="928662" y="4143380"/>
            <a:ext cx="4214810" cy="2714620"/>
          </a:xfrm>
          <a:prstGeom prst="rect">
            <a:avLst/>
          </a:prstGeom>
          <a:ln>
            <a:noFill/>
          </a:ln>
          <a:effectLst>
            <a:softEdge rad="112500"/>
          </a:effectLst>
        </p:spPr>
      </p:pic>
      <p:pic>
        <p:nvPicPr>
          <p:cNvPr id="25603" name="Picture 3" descr="C:\Users\Никита\Desktop\труд\d094ec3cd4a060671b368b53dc11d2ab.jpg"/>
          <p:cNvPicPr>
            <a:picLocks noChangeAspect="1" noChangeArrowheads="1"/>
          </p:cNvPicPr>
          <p:nvPr/>
        </p:nvPicPr>
        <p:blipFill>
          <a:blip r:embed="rId3" cstate="print"/>
          <a:srcRect/>
          <a:stretch>
            <a:fillRect/>
          </a:stretch>
        </p:blipFill>
        <p:spPr bwMode="auto">
          <a:xfrm>
            <a:off x="4857752" y="3887608"/>
            <a:ext cx="4000528" cy="2970392"/>
          </a:xfrm>
          <a:prstGeom prst="rect">
            <a:avLst/>
          </a:prstGeom>
          <a:ln>
            <a:noFill/>
          </a:ln>
          <a:effectLst>
            <a:softEdge rad="11250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25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25602"/>
                                        </p:tgtEl>
                                        <p:attrNameLst>
                                          <p:attrName>style.visibility</p:attrName>
                                        </p:attrNameLst>
                                      </p:cBhvr>
                                      <p:to>
                                        <p:strVal val="visible"/>
                                      </p:to>
                                    </p:set>
                                    <p:animEffect transition="in" filter="fade">
                                      <p:cBhvr>
                                        <p:cTn id="23" dur="2000"/>
                                        <p:tgtEl>
                                          <p:spTgt spid="25602"/>
                                        </p:tgtEl>
                                      </p:cBhvr>
                                    </p:animEffect>
                                    <p:anim calcmode="lin" valueType="num">
                                      <p:cBhvr>
                                        <p:cTn id="24" dur="2000" fill="hold"/>
                                        <p:tgtEl>
                                          <p:spTgt spid="25602"/>
                                        </p:tgtEl>
                                        <p:attrNameLst>
                                          <p:attrName>ppt_x</p:attrName>
                                        </p:attrNameLst>
                                      </p:cBhvr>
                                      <p:tavLst>
                                        <p:tav tm="0">
                                          <p:val>
                                            <p:strVal val="#ppt_x"/>
                                          </p:val>
                                        </p:tav>
                                        <p:tav tm="100000">
                                          <p:val>
                                            <p:strVal val="#ppt_x"/>
                                          </p:val>
                                        </p:tav>
                                      </p:tavLst>
                                    </p:anim>
                                    <p:anim calcmode="lin" valueType="num">
                                      <p:cBhvr>
                                        <p:cTn id="25" dur="2000" fill="hold"/>
                                        <p:tgtEl>
                                          <p:spTgt spid="25602"/>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3" presetClass="entr" presetSubtype="10" fill="hold" nodeType="afterEffect">
                                  <p:stCondLst>
                                    <p:cond delay="0"/>
                                  </p:stCondLst>
                                  <p:childTnLst>
                                    <p:set>
                                      <p:cBhvr>
                                        <p:cTn id="28" dur="1" fill="hold">
                                          <p:stCondLst>
                                            <p:cond delay="0"/>
                                          </p:stCondLst>
                                        </p:cTn>
                                        <p:tgtEl>
                                          <p:spTgt spid="25603"/>
                                        </p:tgtEl>
                                        <p:attrNameLst>
                                          <p:attrName>style.visibility</p:attrName>
                                        </p:attrNameLst>
                                      </p:cBhvr>
                                      <p:to>
                                        <p:strVal val="visible"/>
                                      </p:to>
                                    </p:set>
                                    <p:animEffect transition="in" filter="blinds(horizontal)">
                                      <p:cBhvr>
                                        <p:cTn id="29"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42852"/>
            <a:ext cx="7862150" cy="1143000"/>
          </a:xfrm>
        </p:spPr>
        <p:txBody>
          <a:bodyPr>
            <a:normAutofit/>
          </a:bodyPr>
          <a:lstStyle/>
          <a:p>
            <a:pPr algn="ctr"/>
            <a:r>
              <a:rPr lang="ru-RU" sz="3600" b="1" i="1" dirty="0" smtClean="0">
                <a:latin typeface="Times New Roman" pitchFamily="18" charset="0"/>
                <a:cs typeface="Times New Roman" pitchFamily="18" charset="0"/>
              </a:rPr>
              <a:t>Управление дисциплиной труда</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071538" y="1285860"/>
            <a:ext cx="7862150" cy="2338390"/>
          </a:xfrm>
        </p:spPr>
        <p:txBody>
          <a:bodyPr>
            <a:normAutofit/>
          </a:bodyPr>
          <a:lstStyle/>
          <a:p>
            <a:pPr marL="0" indent="357188" algn="just">
              <a:lnSpc>
                <a:spcPct val="110000"/>
              </a:lnSpc>
              <a:buNone/>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Это изменение ее состояния, повышение уровня, т.е. процесса исполнения обязанностей и использования прав до такого состояния, которое необходимо предприятию на данном этапе его развития в силу сложившихся условий в данной организации.</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4577" name="Picture 1" descr="C:\Users\Никита\Desktop\труд\dental-staff-2.jpg"/>
          <p:cNvPicPr>
            <a:picLocks noChangeAspect="1" noChangeArrowheads="1"/>
          </p:cNvPicPr>
          <p:nvPr/>
        </p:nvPicPr>
        <p:blipFill>
          <a:blip r:embed="rId2" cstate="print"/>
          <a:srcRect/>
          <a:stretch>
            <a:fillRect/>
          </a:stretch>
        </p:blipFill>
        <p:spPr bwMode="auto">
          <a:xfrm>
            <a:off x="3929058" y="3500438"/>
            <a:ext cx="5214942" cy="3357562"/>
          </a:xfrm>
          <a:prstGeom prst="rect">
            <a:avLst/>
          </a:prstGeom>
          <a:ln>
            <a:noFill/>
          </a:ln>
          <a:effectLst>
            <a:softEdge rad="112500"/>
          </a:effectLst>
        </p:spPr>
      </p:pic>
      <p:pic>
        <p:nvPicPr>
          <p:cNvPr id="24578" name="Picture 2" descr="C:\Users\Никита\Desktop\труд\WINGS_Bild_Zeitmanagement.jpg"/>
          <p:cNvPicPr>
            <a:picLocks noChangeAspect="1" noChangeArrowheads="1"/>
          </p:cNvPicPr>
          <p:nvPr/>
        </p:nvPicPr>
        <p:blipFill>
          <a:blip r:embed="rId3" cstate="print"/>
          <a:srcRect/>
          <a:stretch>
            <a:fillRect/>
          </a:stretch>
        </p:blipFill>
        <p:spPr bwMode="auto">
          <a:xfrm>
            <a:off x="1" y="3429000"/>
            <a:ext cx="4429124" cy="3429000"/>
          </a:xfrm>
          <a:prstGeom prst="rect">
            <a:avLst/>
          </a:prstGeom>
          <a:ln>
            <a:noFill/>
          </a:ln>
          <a:effectLst>
            <a:softEdge rad="11250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1000"/>
                                        <p:tgtEl>
                                          <p:spTgt spid="3">
                                            <p:txEl>
                                              <p:pRg st="0" end="0"/>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slide(fromBottom)">
                                      <p:cBhvr>
                                        <p:cTn id="15" dur="1000"/>
                                        <p:tgtEl>
                                          <p:spTgt spid="24578"/>
                                        </p:tgtEl>
                                      </p:cBhvr>
                                    </p:animEffect>
                                  </p:childTnLst>
                                </p:cTn>
                              </p:par>
                              <p:par>
                                <p:cTn id="16" presetID="12" presetClass="entr" presetSubtype="1" fill="hold" nodeType="withEffect">
                                  <p:stCondLst>
                                    <p:cond delay="0"/>
                                  </p:stCondLst>
                                  <p:childTnLst>
                                    <p:set>
                                      <p:cBhvr>
                                        <p:cTn id="17" dur="1" fill="hold">
                                          <p:stCondLst>
                                            <p:cond delay="0"/>
                                          </p:stCondLst>
                                        </p:cTn>
                                        <p:tgtEl>
                                          <p:spTgt spid="24577"/>
                                        </p:tgtEl>
                                        <p:attrNameLst>
                                          <p:attrName>style.visibility</p:attrName>
                                        </p:attrNameLst>
                                      </p:cBhvr>
                                      <p:to>
                                        <p:strVal val="visible"/>
                                      </p:to>
                                    </p:set>
                                    <p:animEffect transition="in" filter="slide(fromTop)">
                                      <p:cBhvr>
                                        <p:cTn id="18" dur="1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862150" cy="1143000"/>
          </a:xfrm>
        </p:spPr>
        <p:txBody>
          <a:bodyPr>
            <a:noAutofit/>
          </a:bodyPr>
          <a:lstStyle/>
          <a:p>
            <a:pPr algn="ctr"/>
            <a:r>
              <a:rPr lang="en-US" sz="3600" b="1" i="1" dirty="0" err="1" smtClean="0">
                <a:latin typeface="Times New Roman" pitchFamily="18" charset="0"/>
                <a:cs typeface="Times New Roman" pitchFamily="18" charset="0"/>
              </a:rPr>
              <a:t>Роль</a:t>
            </a:r>
            <a:r>
              <a:rPr lang="ru-RU"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власти</a:t>
            </a:r>
            <a:r>
              <a:rPr lang="ru-RU"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работодателя</a:t>
            </a:r>
            <a:r>
              <a:rPr lang="ru-RU"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в </a:t>
            </a:r>
            <a:r>
              <a:rPr lang="en-US" sz="3600" b="1" i="1" dirty="0" err="1" smtClean="0">
                <a:latin typeface="Times New Roman" pitchFamily="18" charset="0"/>
                <a:cs typeface="Times New Roman" pitchFamily="18" charset="0"/>
              </a:rPr>
              <a:t>обеспечении</a:t>
            </a:r>
            <a:r>
              <a:rPr lang="ru-RU"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трудовой</a:t>
            </a:r>
            <a:r>
              <a:rPr lang="ru-RU"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дисциплины</a:t>
            </a:r>
            <a:r>
              <a:rPr lang="en-US" sz="3600" b="1" i="1" dirty="0" smtClean="0">
                <a:latin typeface="Times New Roman" pitchFamily="18" charset="0"/>
                <a:cs typeface="Times New Roman" pitchFamily="18" charset="0"/>
              </a:rPr>
              <a:t>.</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0" y="1500174"/>
            <a:ext cx="9144000" cy="928694"/>
          </a:xfrm>
        </p:spPr>
        <p:txBody>
          <a:bodyPr>
            <a:noAutofit/>
          </a:bodyPr>
          <a:lstStyle/>
          <a:p>
            <a:pPr marL="87313" indent="357188">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Именно творческой инициативой работодателя создается организация, налаживается производство, </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4817" name="Picture 1" descr="C:\Users\Никита\Desktop\труд\12309887_xxl_2.jpg"/>
          <p:cNvPicPr>
            <a:picLocks noChangeAspect="1" noChangeArrowheads="1"/>
          </p:cNvPicPr>
          <p:nvPr/>
        </p:nvPicPr>
        <p:blipFill>
          <a:blip r:embed="rId2" cstate="print"/>
          <a:srcRect/>
          <a:stretch>
            <a:fillRect/>
          </a:stretch>
        </p:blipFill>
        <p:spPr bwMode="auto">
          <a:xfrm>
            <a:off x="4071934" y="2486025"/>
            <a:ext cx="5072066" cy="4371975"/>
          </a:xfrm>
          <a:prstGeom prst="rect">
            <a:avLst/>
          </a:prstGeom>
          <a:ln>
            <a:noFill/>
          </a:ln>
          <a:effectLst>
            <a:softEdge rad="112500"/>
          </a:effectLst>
        </p:spPr>
      </p:pic>
      <p:sp>
        <p:nvSpPr>
          <p:cNvPr id="5" name="Прямоугольник 4"/>
          <p:cNvSpPr/>
          <p:nvPr/>
        </p:nvSpPr>
        <p:spPr>
          <a:xfrm>
            <a:off x="0" y="2428868"/>
            <a:ext cx="4214810" cy="4401205"/>
          </a:xfrm>
          <a:prstGeom prst="rect">
            <a:avLst/>
          </a:prstGeom>
        </p:spPr>
        <p:txBody>
          <a:bodyPr wrap="square">
            <a:spAutoFit/>
          </a:bodyPr>
          <a:lstStyle/>
          <a:p>
            <a:pPr marL="87313">
              <a:buNone/>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обеспечиваются рабочие места для работников и условия для повышения их благосостояния. Именно властью работодателя достигается соблюдение дисциплины труда, столь необходимой для производственного процесса.</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0" presetClass="entr" presetSubtype="0" fill="hold" nodeType="afterEffect">
                                  <p:stCondLst>
                                    <p:cond delay="0"/>
                                  </p:stCondLst>
                                  <p:childTnLst>
                                    <p:set>
                                      <p:cBhvr>
                                        <p:cTn id="21" dur="1" fill="hold">
                                          <p:stCondLst>
                                            <p:cond delay="0"/>
                                          </p:stCondLst>
                                        </p:cTn>
                                        <p:tgtEl>
                                          <p:spTgt spid="34817"/>
                                        </p:tgtEl>
                                        <p:attrNameLst>
                                          <p:attrName>style.visibility</p:attrName>
                                        </p:attrNameLst>
                                      </p:cBhvr>
                                      <p:to>
                                        <p:strVal val="visible"/>
                                      </p:to>
                                    </p:set>
                                    <p:animEffect transition="in" filter="wedge">
                                      <p:cBhvr>
                                        <p:cTn id="22" dur="20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877</TotalTime>
  <Words>1781</Words>
  <Application>Microsoft Office PowerPoint</Application>
  <PresentationFormat>Экран (4:3)</PresentationFormat>
  <Paragraphs>133</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Солнцестояние</vt:lpstr>
      <vt:lpstr>Управление образования и науки Тамбовской области ТОГБПОУ «Многоотраслевой колледж»     Презентация  по дисциплине: «Правовое обеспечение профессиональной деятельности» на тему: «Трудовой порядок и дисциплина» </vt:lpstr>
      <vt:lpstr>Статья 189. Дисциплина труда и трудовой распорядок </vt:lpstr>
      <vt:lpstr>Трудовая дисциплина</vt:lpstr>
      <vt:lpstr>Значение трудовой дисциплины</vt:lpstr>
      <vt:lpstr>Технологическая дисциплина</vt:lpstr>
      <vt:lpstr>Производственная дисциплина</vt:lpstr>
      <vt:lpstr>Внутренние факторы, влияющие на дисциплину труда</vt:lpstr>
      <vt:lpstr>Управление дисциплиной труда</vt:lpstr>
      <vt:lpstr>Роль власти работодателя в обеспечении трудовой дисциплины.</vt:lpstr>
      <vt:lpstr>Слайд 10</vt:lpstr>
      <vt:lpstr>Три состояния в процессе управления дисциплиной труда</vt:lpstr>
      <vt:lpstr>Направления работы по управлению дисциплиной труда</vt:lpstr>
      <vt:lpstr>Подразделения по управлению дисциплиной труда</vt:lpstr>
      <vt:lpstr>Механизмы управления дисциплиной труда</vt:lpstr>
      <vt:lpstr>Слайд 15</vt:lpstr>
      <vt:lpstr>Слайд 16</vt:lpstr>
      <vt:lpstr>Слайд 17</vt:lpstr>
      <vt:lpstr>Трудовой порядок определяется правилами внутреннего трудового распорядка </vt:lpstr>
      <vt:lpstr>Слайд 19</vt:lpstr>
      <vt:lpstr>Статья 191. Поощрения за труд </vt:lpstr>
      <vt:lpstr>Поощрение за добросовестный труд</vt:lpstr>
      <vt:lpstr>Виды нарушений трудовой дисциплины </vt:lpstr>
      <vt:lpstr>Перечень нарушений трудовой дисциплины </vt:lpstr>
      <vt:lpstr>Статья 192. Дисциплинарные взыскания </vt:lpstr>
      <vt:lpstr>Замечание за нарушение трудовой дисциплины</vt:lpstr>
      <vt:lpstr>Выговор за нарушение трудовой дисциплины </vt:lpstr>
      <vt:lpstr>Увольнение за нарушение трудовой дисциплины</vt:lpstr>
      <vt:lpstr>Ответственность за нарушение трудовой дисциплины</vt:lpstr>
      <vt:lpstr>Статья 193. Порядок применения дисциплинарных взысканий </vt:lpstr>
      <vt:lpstr>Слайд 30</vt:lpstr>
      <vt:lpstr>Слайд 31</vt:lpstr>
      <vt:lpstr>Слайд 32</vt:lpstr>
      <vt:lpstr>Слайд 33</vt:lpstr>
      <vt:lpstr>Слайд 34</vt:lpstr>
      <vt:lpstr>Слайд 35</vt:lpstr>
      <vt:lpstr>Обязательными условиями трудового договора являются: </vt:lpstr>
      <vt:lpstr>Виды трудовых договоров </vt:lpstr>
      <vt:lpstr>Слайд 38</vt:lpstr>
      <vt:lpstr>Список источников: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образования и науки Тамбовской области ТОГБОУ СПО «Многоотраслевой техникум»  Презентация  по дисциплине: «Государственное регулирование» на тему: «Трудовой порядок и дисциплина»</dc:title>
  <dc:creator>Никита</dc:creator>
  <cp:lastModifiedBy>Админ</cp:lastModifiedBy>
  <cp:revision>98</cp:revision>
  <dcterms:created xsi:type="dcterms:W3CDTF">2016-01-23T10:46:52Z</dcterms:created>
  <dcterms:modified xsi:type="dcterms:W3CDTF">2016-10-28T07:01:23Z</dcterms:modified>
</cp:coreProperties>
</file>