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</p:sldMasterIdLst>
  <p:notesMasterIdLst>
    <p:notesMasterId r:id="rId27"/>
  </p:notesMasterIdLst>
  <p:sldIdLst>
    <p:sldId id="257" r:id="rId4"/>
    <p:sldId id="258" r:id="rId5"/>
    <p:sldId id="259" r:id="rId6"/>
    <p:sldId id="269" r:id="rId7"/>
    <p:sldId id="291" r:id="rId8"/>
    <p:sldId id="292" r:id="rId9"/>
    <p:sldId id="293" r:id="rId10"/>
    <p:sldId id="294" r:id="rId11"/>
    <p:sldId id="295" r:id="rId12"/>
    <p:sldId id="270" r:id="rId13"/>
    <p:sldId id="286" r:id="rId14"/>
    <p:sldId id="290" r:id="rId15"/>
    <p:sldId id="287" r:id="rId16"/>
    <p:sldId id="288" r:id="rId17"/>
    <p:sldId id="289" r:id="rId18"/>
    <p:sldId id="273" r:id="rId19"/>
    <p:sldId id="279" r:id="rId20"/>
    <p:sldId id="281" r:id="rId21"/>
    <p:sldId id="280" r:id="rId22"/>
    <p:sldId id="282" r:id="rId23"/>
    <p:sldId id="284" r:id="rId24"/>
    <p:sldId id="283" r:id="rId25"/>
    <p:sldId id="29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434" autoAdjust="0"/>
  </p:normalViewPr>
  <p:slideViewPr>
    <p:cSldViewPr>
      <p:cViewPr varScale="1">
        <p:scale>
          <a:sx n="70" d="100"/>
          <a:sy n="70" d="100"/>
        </p:scale>
        <p:origin x="-53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4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566858-6533-47C5-A008-48B7E0B61016}" type="datetimeFigureOut">
              <a:rPr lang="en-US" smtClean="0"/>
              <a:pPr/>
              <a:t>10/1/2016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5B13B-AB11-4E77-BAA8-F3086792A40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307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10/1/2016 7:21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0" y="8685213"/>
            <a:ext cx="6172200" cy="457200"/>
          </a:xfrm>
        </p:spPr>
        <p:txBody>
          <a:bodyPr/>
          <a:lstStyle/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5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sz="5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6172199" y="8685213"/>
            <a:ext cx="684213" cy="457200"/>
          </a:xfrm>
        </p:spPr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232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10/1/2016 7:21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2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224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10/1/2016 7:21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3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109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10/1/2016 7:21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6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7319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10/1/2016 7:21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7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911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10/1/2016 7:21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8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652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algn="r" defTabSz="914400">
              <a:buNone/>
            </a:pPr>
            <a:fld id="{81331B57-0BE5-4F82-AA58-76F53EFF3ADA}" type="datetime8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10/1/2016 7:21 PM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algn="l" defTabSz="914400">
              <a:buNone/>
            </a:pP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r>
              <a:rPr lang="en-US" sz="1200" b="0" i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algn="l" defTabSz="914400">
              <a:buNone/>
            </a:pP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 defTabSz="914400">
              <a:buNone/>
            </a:pPr>
            <a:fld id="{EC87E0CF-87F6-4B58-B8B8-DCAB2DAAF3CA}" type="slidenum">
              <a:rPr lang="en-US" sz="1200" b="0" i="0">
                <a:latin typeface="Calibri"/>
                <a:ea typeface="+mn-ea"/>
                <a:cs typeface="+mn-cs"/>
              </a:rPr>
              <a:pPr algn="r" defTabSz="914400">
                <a:buNone/>
              </a:pPr>
              <a:t>9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546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681913" cy="3071834"/>
          </a:xfrm>
        </p:spPr>
        <p:txBody>
          <a:bodyPr/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1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  <a:t/>
            </a:r>
            <a:br>
              <a:rPr lang="ru-RU" b="1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</a:br>
            <a:r>
              <a:rPr lang="ru-RU" b="1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  <a:t>Для чего нужны </a:t>
            </a:r>
            <a:br>
              <a:rPr lang="ru-RU" b="1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</a:br>
            <a:r>
              <a:rPr lang="ru-RU" b="1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  <a:t>лягушки </a:t>
            </a:r>
            <a:br>
              <a:rPr lang="ru-RU" b="1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</a:br>
            <a:r>
              <a:rPr lang="ru-RU" b="1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cs typeface="Arial"/>
              </a:rPr>
              <a:t>в огороде</a:t>
            </a:r>
            <a:endParaRPr lang="ru-RU" sz="5400" b="1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3786190"/>
            <a:ext cx="7681913" cy="2786082"/>
          </a:xfrm>
        </p:spPr>
        <p:txBody>
          <a:bodyPr>
            <a:normAutofit lnSpcReduction="10000"/>
          </a:bodyPr>
          <a:lstStyle/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0" i="0" dirty="0" smtClean="0">
                <a:solidFill>
                  <a:srgbClr val="FFFFFF">
                    <a:tint val="75000"/>
                  </a:srgbClr>
                </a:solidFill>
              </a:rPr>
              <a:t>Выполнила Суслопарова Виктория 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FFFFFF">
                    <a:tint val="75000"/>
                  </a:srgbClr>
                </a:solidFill>
              </a:rPr>
              <a:t>гимназистка 3б класса</a:t>
            </a:r>
            <a:endParaRPr lang="ru-RU" b="0" i="0" dirty="0" smtClean="0">
              <a:solidFill>
                <a:srgbClr val="FFFFFF">
                  <a:tint val="75000"/>
                </a:srgbClr>
              </a:solidFill>
            </a:endParaRP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0" i="0" dirty="0" smtClean="0">
                <a:solidFill>
                  <a:srgbClr val="FFFFFF">
                    <a:tint val="75000"/>
                  </a:srgbClr>
                </a:solidFill>
              </a:rPr>
              <a:t>КОГОАУ ВГГ г.Кирова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endParaRPr lang="ru-RU" dirty="0" smtClean="0">
              <a:solidFill>
                <a:srgbClr val="FFFFFF">
                  <a:tint val="75000"/>
                </a:srgbClr>
              </a:solidFill>
            </a:endParaRP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0" i="0" dirty="0" smtClean="0">
                <a:solidFill>
                  <a:srgbClr val="FFFFFF">
                    <a:tint val="75000"/>
                  </a:srgbClr>
                </a:solidFill>
              </a:rPr>
              <a:t>Руководитель 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0" i="0" dirty="0" smtClean="0">
                <a:solidFill>
                  <a:srgbClr val="FFFFFF">
                    <a:tint val="75000"/>
                  </a:srgbClr>
                </a:solidFill>
              </a:rPr>
              <a:t>Ронгинская Светлана Борисовна</a:t>
            </a:r>
          </a:p>
          <a:p>
            <a:pPr marL="0" indent="0" algn="r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 err="1" smtClean="0">
                <a:solidFill>
                  <a:srgbClr val="FFFFFF">
                    <a:tint val="75000"/>
                  </a:srgbClr>
                </a:solidFill>
              </a:rPr>
              <a:t>тьютор</a:t>
            </a:r>
            <a:endParaRPr lang="ru-RU" b="0" i="0" dirty="0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60648"/>
            <a:ext cx="5786478" cy="6311624"/>
          </a:xfrm>
        </p:spPr>
        <p:txBody>
          <a:bodyPr/>
          <a:lstStyle/>
          <a:p>
            <a:pPr algn="just"/>
            <a:r>
              <a:rPr lang="ru-RU" sz="1200" dirty="0"/>
              <a:t> </a:t>
            </a:r>
            <a:r>
              <a:rPr lang="ru-RU" sz="1200" dirty="0" smtClean="0"/>
              <a:t>                         </a:t>
            </a:r>
            <a:r>
              <a:rPr lang="ru-RU" sz="2400" dirty="0" smtClean="0">
                <a:solidFill>
                  <a:schemeClr val="tx1"/>
                </a:solidFill>
              </a:rPr>
              <a:t>Заинтересовавшись  лягушками, я пообщалась со  взрослыми, посмотрела документальные фильмы, почитала специальную литературу и статьи в интернете и выяснила,  что </a:t>
            </a:r>
            <a:r>
              <a:rPr lang="ru-RU" sz="2400" b="1" dirty="0" smtClean="0">
                <a:solidFill>
                  <a:srgbClr val="FFFF00"/>
                </a:solidFill>
              </a:rPr>
              <a:t>лягушки в ночное время истребляют на грядках слизней, гусениц, бабочек и других вредителей. </a:t>
            </a:r>
            <a:br>
              <a:rPr lang="ru-RU" sz="2400" b="1" dirty="0" smtClean="0">
                <a:solidFill>
                  <a:srgbClr val="FFFF00"/>
                </a:solidFill>
              </a:rPr>
            </a:br>
            <a:r>
              <a:rPr lang="ru-RU" sz="2400" b="1" dirty="0" smtClean="0">
                <a:solidFill>
                  <a:srgbClr val="FFFF00"/>
                </a:solidFill>
              </a:rPr>
              <a:t>          </a:t>
            </a:r>
            <a:r>
              <a:rPr lang="ru-RU" sz="2400" dirty="0" smtClean="0">
                <a:solidFill>
                  <a:schemeClr val="tx1"/>
                </a:solidFill>
              </a:rPr>
              <a:t>Одна травяная лягушка за сутки  съедает до 7 насекомых, которые могут приносить человеку ущерб.  После зимовки она появляется в конце апреля , а уходит на зимовку в  конце  сентября. Следовательно , пропитание добывает себе в течении  5 месяцев.  За  это время  </a:t>
            </a:r>
            <a:r>
              <a:rPr lang="ru-RU" sz="2400" b="1" dirty="0" smtClean="0">
                <a:solidFill>
                  <a:srgbClr val="FFFF00"/>
                </a:solidFill>
              </a:rPr>
              <a:t>лягушка  съедает  больше  тысячи  всевозможных  комаров, мух, опасных для нашего хозяйства жуков. Тем самым она не допускает, чтобы эти насекомые размножались сверх  меры. Лягушки и жабы – хранители равновесия в природе.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1538" y="5929330"/>
            <a:ext cx="7681913" cy="461665"/>
          </a:xfrm>
        </p:spPr>
        <p:txBody>
          <a:bodyPr/>
          <a:lstStyle/>
          <a:p>
            <a:pPr algn="r"/>
            <a:r>
              <a:rPr lang="ru-RU" b="1" dirty="0" smtClean="0">
                <a:solidFill>
                  <a:srgbClr val="FF0000"/>
                </a:solidFill>
              </a:rPr>
              <a:t>    Спасибо </a:t>
            </a:r>
            <a:r>
              <a:rPr lang="ru-RU" b="1" dirty="0">
                <a:solidFill>
                  <a:srgbClr val="FF0000"/>
                </a:solidFill>
              </a:rPr>
              <a:t>им за это</a:t>
            </a:r>
            <a:r>
              <a:rPr lang="ru-RU" b="1" dirty="0" smtClean="0">
                <a:solidFill>
                  <a:srgbClr val="FF0000"/>
                </a:solidFill>
              </a:rPr>
              <a:t>!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6512" y="785794"/>
            <a:ext cx="2492974" cy="259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17957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500042"/>
            <a:ext cx="7643866" cy="461665"/>
          </a:xfrm>
        </p:spPr>
        <p:txBody>
          <a:bodyPr/>
          <a:lstStyle/>
          <a:p>
            <a:r>
              <a:rPr lang="ru-RU" dirty="0" smtClean="0"/>
              <a:t>         Люди употребляют лягушек в пищу, содержат в качестве домашних животных, </a:t>
            </a:r>
          </a:p>
          <a:p>
            <a:r>
              <a:rPr lang="ru-RU" dirty="0" smtClean="0"/>
              <a:t>кроме того, лягушки служат удобными модельными организмами для биологических исследований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000372"/>
            <a:ext cx="5679543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571480"/>
            <a:ext cx="7786742" cy="461665"/>
          </a:xfrm>
        </p:spPr>
        <p:txBody>
          <a:bodyPr/>
          <a:lstStyle/>
          <a:p>
            <a:r>
              <a:rPr lang="ru-RU" dirty="0" smtClean="0"/>
              <a:t>         </a:t>
            </a:r>
            <a:r>
              <a:rPr lang="ru-RU" sz="2800" b="1" dirty="0" smtClean="0">
                <a:solidFill>
                  <a:srgbClr val="FFFF00"/>
                </a:solidFill>
              </a:rPr>
              <a:t>В качестве домашних питомцев </a:t>
            </a:r>
            <a:r>
              <a:rPr lang="ru-RU" sz="2800" dirty="0" smtClean="0"/>
              <a:t>любители земноводных часто содержат лягушек в террариумах, </a:t>
            </a:r>
            <a:r>
              <a:rPr lang="ru-RU" sz="2800" dirty="0" err="1" smtClean="0"/>
              <a:t>акватеррариумах</a:t>
            </a:r>
            <a:r>
              <a:rPr lang="ru-RU" sz="2800" dirty="0" smtClean="0"/>
              <a:t> и аквариумах, а также разводят и используют их в качестве живого корма для некоторых представителей «домашнего зоопарка» и/или «живого уголка».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918" y="3143248"/>
            <a:ext cx="5842041" cy="32861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428604"/>
            <a:ext cx="8215370" cy="461665"/>
          </a:xfrm>
        </p:spPr>
        <p:txBody>
          <a:bodyPr/>
          <a:lstStyle/>
          <a:p>
            <a:r>
              <a:rPr lang="ru-RU" sz="2800" dirty="0" smtClean="0"/>
              <a:t>      </a:t>
            </a:r>
            <a:r>
              <a:rPr lang="ru-RU" sz="2800" b="1" dirty="0" smtClean="0">
                <a:solidFill>
                  <a:srgbClr val="FFFF00"/>
                </a:solidFill>
              </a:rPr>
              <a:t>Лягушачьи лапки в разных странах употребляют в пищу.</a:t>
            </a:r>
            <a:r>
              <a:rPr lang="ru-RU" sz="2800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sz="2800" dirty="0" smtClean="0"/>
              <a:t>      В настоящее время существует развитая международная торговля лягушачьими лапками. Основные импортёры — Франция, Бельгия, Люксембург и США, а основные экспортёры — Индонезия и Китай. Годовой оборот продаж американской лягушки-быка, которую промышленно разводят в Китае, достигает 2,4 тысяч тонн.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11240" y="3938582"/>
            <a:ext cx="3743704" cy="270512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357166"/>
            <a:ext cx="8143932" cy="461665"/>
          </a:xfrm>
        </p:spPr>
        <p:txBody>
          <a:bodyPr/>
          <a:lstStyle/>
          <a:p>
            <a:r>
              <a:rPr lang="ru-RU" dirty="0" smtClean="0"/>
              <a:t>     </a:t>
            </a:r>
            <a:r>
              <a:rPr lang="ru-RU" sz="2800" b="1" dirty="0" smtClean="0">
                <a:solidFill>
                  <a:srgbClr val="FFFF00"/>
                </a:solidFill>
              </a:rPr>
              <a:t>Лягушек широко использовали в научных экспериментах. </a:t>
            </a:r>
          </a:p>
          <a:p>
            <a:endParaRPr lang="ru-RU" sz="2800" b="1" dirty="0" smtClean="0"/>
          </a:p>
          <a:p>
            <a:r>
              <a:rPr lang="ru-RU" sz="2800" dirty="0" smtClean="0"/>
              <a:t>     В XVIII веке биолог </a:t>
            </a:r>
            <a:r>
              <a:rPr lang="ru-RU" sz="2800" dirty="0" err="1" smtClean="0"/>
              <a:t>Луиджи</a:t>
            </a:r>
            <a:r>
              <a:rPr lang="ru-RU" sz="2800" dirty="0" smtClean="0"/>
              <a:t> </a:t>
            </a:r>
            <a:r>
              <a:rPr lang="ru-RU" sz="2800" dirty="0" err="1" smtClean="0"/>
              <a:t>Гальвани</a:t>
            </a:r>
            <a:r>
              <a:rPr lang="ru-RU" sz="2800" dirty="0" smtClean="0"/>
              <a:t> открыл с помощью экспериментов с лягушками связь между электричеством и нервной системой. </a:t>
            </a:r>
          </a:p>
          <a:p>
            <a:r>
              <a:rPr lang="ru-RU" sz="2800" dirty="0" smtClean="0"/>
              <a:t>     В 1852 году Г. Ф. </a:t>
            </a:r>
            <a:r>
              <a:rPr lang="ru-RU" sz="2800" dirty="0" err="1" smtClean="0"/>
              <a:t>Станниус</a:t>
            </a:r>
            <a:r>
              <a:rPr lang="ru-RU" sz="2800" dirty="0" smtClean="0"/>
              <a:t> использовал сердце лягушки в эксперименте, названном его именем, который доказал, что в желудочках сердца и предсердиях </a:t>
            </a:r>
            <a:r>
              <a:rPr lang="ru-RU" sz="2800" dirty="0" err="1" smtClean="0"/>
              <a:t>клетки-пейсмекеры</a:t>
            </a:r>
            <a:r>
              <a:rPr lang="ru-RU" sz="2800" dirty="0" smtClean="0"/>
              <a:t> могут независимо генерировать разный ритм. </a:t>
            </a:r>
          </a:p>
          <a:p>
            <a:r>
              <a:rPr lang="ru-RU" sz="2800" dirty="0" smtClean="0"/>
              <a:t>     В 1952 году Роберт </a:t>
            </a:r>
            <a:r>
              <a:rPr lang="ru-RU" sz="2800" dirty="0" err="1" smtClean="0"/>
              <a:t>Бриггс</a:t>
            </a:r>
            <a:r>
              <a:rPr lang="ru-RU" sz="2800" dirty="0" smtClean="0"/>
              <a:t> и Джозеф Кинг клонировали лягушку методом пересадки ядер соматических клеток.</a:t>
            </a:r>
          </a:p>
          <a:p>
            <a:endParaRPr lang="ru-RU" sz="2800" dirty="0" smtClean="0"/>
          </a:p>
          <a:p>
            <a:r>
              <a:rPr lang="ru-RU" sz="2800" dirty="0" smtClean="0"/>
              <a:t>      </a:t>
            </a:r>
            <a:endParaRPr lang="ru-RU" sz="28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357166"/>
            <a:ext cx="7686150" cy="461665"/>
          </a:xfrm>
        </p:spPr>
        <p:txBody>
          <a:bodyPr/>
          <a:lstStyle/>
          <a:p>
            <a:r>
              <a:rPr lang="ru-RU" sz="2800" dirty="0" smtClean="0"/>
              <a:t>      Исключительное разнообразие токсинов, вырабатываемых лягушками, вызвало интерес биохимиков к этой </a:t>
            </a:r>
            <a:r>
              <a:rPr lang="ru-RU" sz="2800" b="1" dirty="0" smtClean="0">
                <a:solidFill>
                  <a:srgbClr val="FFFF00"/>
                </a:solidFill>
              </a:rPr>
              <a:t>«природной аптеке»</a:t>
            </a:r>
            <a:r>
              <a:rPr lang="ru-RU" sz="2800" dirty="0" smtClean="0"/>
              <a:t>. </a:t>
            </a:r>
          </a:p>
          <a:p>
            <a:endParaRPr lang="ru-RU" sz="2800" dirty="0" smtClean="0"/>
          </a:p>
          <a:p>
            <a:r>
              <a:rPr lang="ru-RU" sz="2800" dirty="0" smtClean="0"/>
              <a:t>       Алкалоид </a:t>
            </a:r>
            <a:r>
              <a:rPr lang="ru-RU" sz="2800" dirty="0" err="1" smtClean="0"/>
              <a:t>эпибатидин</a:t>
            </a:r>
            <a:r>
              <a:rPr lang="ru-RU" sz="2800" dirty="0" smtClean="0"/>
              <a:t>, болеутоляющее, в 200 раз более мощное, чем морфий, был обнаружен у некоторых видов рода </a:t>
            </a:r>
            <a:r>
              <a:rPr lang="ru-RU" sz="2800" dirty="0" err="1" smtClean="0"/>
              <a:t>листолазов</a:t>
            </a:r>
            <a:r>
              <a:rPr lang="ru-RU" sz="2800" dirty="0" smtClean="0"/>
              <a:t>.</a:t>
            </a:r>
          </a:p>
          <a:p>
            <a:r>
              <a:rPr lang="ru-RU" sz="2800" dirty="0" smtClean="0"/>
              <a:t>       Из кожи лягушек был </a:t>
            </a:r>
          </a:p>
          <a:p>
            <a:r>
              <a:rPr lang="ru-RU" sz="2800" dirty="0" smtClean="0"/>
              <a:t>выделен пептид, предположи-</a:t>
            </a:r>
          </a:p>
          <a:p>
            <a:r>
              <a:rPr lang="ru-RU" sz="2800" dirty="0" err="1" smtClean="0"/>
              <a:t>тельно</a:t>
            </a:r>
            <a:r>
              <a:rPr lang="ru-RU" sz="2800" dirty="0" smtClean="0"/>
              <a:t> блокирующий </a:t>
            </a:r>
            <a:r>
              <a:rPr lang="ru-RU" sz="2800" dirty="0" err="1" smtClean="0"/>
              <a:t>размно</a:t>
            </a:r>
            <a:r>
              <a:rPr lang="ru-RU" sz="2800" dirty="0" smtClean="0"/>
              <a:t>-</a:t>
            </a:r>
          </a:p>
          <a:p>
            <a:r>
              <a:rPr lang="ru-RU" sz="2800" dirty="0" err="1" smtClean="0"/>
              <a:t>жение</a:t>
            </a:r>
            <a:r>
              <a:rPr lang="ru-RU" sz="2800" dirty="0" smtClean="0"/>
              <a:t> вируса ВИЧ.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3000372"/>
            <a:ext cx="3330322" cy="35719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82000" cy="1551194"/>
          </a:xfrm>
        </p:spPr>
        <p:txBody>
          <a:bodyPr/>
          <a:lstStyle/>
          <a:p>
            <a:r>
              <a:rPr lang="ru-RU" sz="2800" dirty="0" smtClean="0"/>
              <a:t>Учитывая, что амфибии активны ночью, когда все птицы спят, а многие беспозвоночные именно по ночам  и повреждают культурные растения, </a:t>
            </a:r>
            <a:r>
              <a:rPr lang="ru-RU" sz="2800" b="1" dirty="0" smtClean="0">
                <a:solidFill>
                  <a:srgbClr val="FFFF00"/>
                </a:solidFill>
              </a:rPr>
              <a:t>полезная деятельность  земноводных на полях, в садах и огородах просто незаменима. 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500166" y="2000240"/>
            <a:ext cx="6400800" cy="457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89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80" y="2214554"/>
            <a:ext cx="5715000" cy="3594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85918" y="785794"/>
            <a:ext cx="54316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Многие виды лягушек находятся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под угрозой вымирания!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57142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" t="6250" r="5468" b="12499"/>
          <a:stretch>
            <a:fillRect/>
          </a:stretch>
        </p:blipFill>
        <p:spPr>
          <a:xfrm>
            <a:off x="428596" y="714356"/>
            <a:ext cx="8358246" cy="557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71335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3" t="20833" r="2343"/>
          <a:stretch>
            <a:fillRect/>
          </a:stretch>
        </p:blipFill>
        <p:spPr>
          <a:xfrm>
            <a:off x="214282" y="785794"/>
            <a:ext cx="8786842" cy="542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06400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800" b="1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Введение</a:t>
            </a:r>
            <a:endParaRPr lang="ru-RU" sz="4800" b="1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57158" y="1000108"/>
            <a:ext cx="8382000" cy="2326791"/>
          </a:xfrm>
        </p:spPr>
        <p:txBody>
          <a:bodyPr/>
          <a:lstStyle/>
          <a:p>
            <a:pPr marL="393192" indent="-393192" algn="l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2800" dirty="0" smtClean="0">
                <a:solidFill>
                  <a:srgbClr val="FFFFFF"/>
                </a:solidFill>
                <a:latin typeface="Calibri"/>
              </a:rPr>
              <a:t>         </a:t>
            </a:r>
            <a:r>
              <a:rPr lang="ru-RU" sz="2800" b="0" i="0" dirty="0" smtClean="0">
                <a:solidFill>
                  <a:srgbClr val="FFFFFF"/>
                </a:solidFill>
                <a:latin typeface="Calibri"/>
                <a:ea typeface="+mn-ea"/>
                <a:cs typeface="+mn-cs"/>
              </a:rPr>
              <a:t>Этим летом я отдыхала у бабушки в деревне и заметила, что некоторые сельские жители ловят лягушек и выпускают их на грядки. У меня сразу возник вопрос: </a:t>
            </a:r>
          </a:p>
          <a:p>
            <a:pPr marL="393192" indent="-393192" algn="l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2800" b="1" i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Для чего нужны лягушки в огороде и какую пользу они приносят людям?</a:t>
            </a:r>
            <a:endParaRPr lang="ru-RU" sz="2800" b="1" i="0" dirty="0">
              <a:solidFill>
                <a:srgbClr val="FF000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 bwMode="auto">
          <a:xfrm>
            <a:off x="4010544" y="4381497"/>
            <a:ext cx="2201333" cy="882953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Образец заливки</a:t>
            </a:r>
            <a:endParaRPr lang="ru-RU" sz="23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4052890" y="4367274"/>
            <a:ext cx="2201333" cy="882953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0" i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Образец заливки</a:t>
            </a:r>
            <a:endParaRPr lang="ru-RU" sz="2300" b="0" i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4167479" y="4374387"/>
            <a:ext cx="2201333" cy="882953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buNone/>
            </a:pPr>
            <a:r>
              <a:rPr lang="ru-RU" sz="23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Образец заливки</a:t>
            </a:r>
            <a:endParaRPr lang="ru-RU" sz="23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134527" y="4329981"/>
            <a:ext cx="2201333" cy="882953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Образец заливки</a:t>
            </a:r>
            <a:endParaRPr lang="ru-RU" sz="23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3808389" y="4388607"/>
            <a:ext cx="2201333" cy="882953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3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Образец заливки</a:t>
            </a:r>
            <a:endParaRPr lang="ru-RU" sz="23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3563888" y="4381497"/>
            <a:ext cx="2201333" cy="882953"/>
          </a:xfrm>
          <a:prstGeom prst="roundRect">
            <a:avLst>
              <a:gd name="adj" fmla="val 9033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400">
              <a:buNone/>
            </a:pPr>
            <a:r>
              <a:rPr lang="ru-RU" sz="2300" b="0" i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  <a:cs typeface="+mn-cs"/>
              </a:rPr>
              <a:t>Образец заливки</a:t>
            </a:r>
            <a:endParaRPr lang="ru-RU" sz="2300" b="0" i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0298" y="3500438"/>
            <a:ext cx="4179998" cy="313499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285728"/>
            <a:ext cx="1989013" cy="26432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14290"/>
            <a:ext cx="180718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43504" y="3000372"/>
            <a:ext cx="111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Казань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2928934"/>
            <a:ext cx="10935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Париж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285728"/>
            <a:ext cx="185138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714612" y="2928934"/>
            <a:ext cx="1335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Венеция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214290"/>
            <a:ext cx="1690675" cy="279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7072330" y="3000372"/>
            <a:ext cx="1873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Коннектикут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34" y="3786190"/>
            <a:ext cx="1971000" cy="26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857224" y="6396335"/>
            <a:ext cx="1204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Москва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488" y="3786190"/>
            <a:ext cx="176103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786050" y="6396335"/>
            <a:ext cx="1956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Калининград</a:t>
            </a:r>
            <a:endParaRPr lang="ru-RU" sz="2400" b="1" dirty="0">
              <a:solidFill>
                <a:srgbClr val="FFFF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43504" y="3786190"/>
            <a:ext cx="3333773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215074" y="6215082"/>
            <a:ext cx="965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Токио</a:t>
            </a:r>
            <a:endParaRPr lang="ru-RU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8207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214290"/>
            <a:ext cx="42323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Писатели детям </a:t>
            </a:r>
            <a:endParaRPr lang="ru-RU" sz="4400" b="1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142984"/>
            <a:ext cx="1984389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142984"/>
            <a:ext cx="2000264" cy="260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1142983"/>
            <a:ext cx="1942889" cy="2569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1142984"/>
            <a:ext cx="183862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4071942"/>
            <a:ext cx="2202344" cy="240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4071942"/>
            <a:ext cx="186215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57884" y="4000504"/>
            <a:ext cx="1763314" cy="252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755" y="332656"/>
            <a:ext cx="8382000" cy="664797"/>
          </a:xfrm>
        </p:spPr>
        <p:txBody>
          <a:bodyPr/>
          <a:lstStyle/>
          <a:p>
            <a:pPr algn="ctr"/>
            <a:r>
              <a:rPr lang="ru-RU" b="1" dirty="0" smtClean="0"/>
              <a:t>Выводы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428596" y="1571612"/>
            <a:ext cx="8382000" cy="5170646"/>
          </a:xfrm>
        </p:spPr>
        <p:txBody>
          <a:bodyPr/>
          <a:lstStyle/>
          <a:p>
            <a:r>
              <a:rPr lang="ru-RU" dirty="0" smtClean="0"/>
              <a:t>В результате проделанной мною работы, я выяснила, что </a:t>
            </a:r>
            <a:r>
              <a:rPr lang="ru-RU" b="1" dirty="0" smtClean="0">
                <a:solidFill>
                  <a:srgbClr val="FFFF00"/>
                </a:solidFill>
              </a:rPr>
              <a:t>лягушки очень полезные существа! </a:t>
            </a:r>
            <a:r>
              <a:rPr lang="ru-RU" dirty="0" smtClean="0"/>
              <a:t>В огороде лягушки нужны для того, чтобы уничтожать вредных насекомых. </a:t>
            </a:r>
            <a:r>
              <a:rPr lang="ru-RU" b="1" dirty="0" smtClean="0">
                <a:solidFill>
                  <a:srgbClr val="FF0000"/>
                </a:solidFill>
              </a:rPr>
              <a:t>Моя гипотеза подтвердилась!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Мне очень хочется, чтобы после моего выступления ребята воспринимали лягушек не уродинами, а </a:t>
            </a:r>
            <a:r>
              <a:rPr lang="ru-RU" b="1" dirty="0" smtClean="0">
                <a:solidFill>
                  <a:srgbClr val="FFFF00"/>
                </a:solidFill>
              </a:rPr>
              <a:t>существами, заслуживающими уважения!             </a:t>
            </a:r>
            <a:endParaRPr lang="ru-RU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05240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571612"/>
            <a:ext cx="8382000" cy="2991588"/>
          </a:xfrm>
        </p:spPr>
        <p:txBody>
          <a:bodyPr/>
          <a:lstStyle/>
          <a:p>
            <a:pPr algn="r"/>
            <a:r>
              <a:rPr lang="ru-RU" sz="7200" b="1" dirty="0" smtClean="0"/>
              <a:t>СПАСИБО</a:t>
            </a:r>
            <a:br>
              <a:rPr lang="ru-RU" sz="7200" b="1" dirty="0" smtClean="0"/>
            </a:br>
            <a:r>
              <a:rPr lang="ru-RU" sz="7200" b="1" dirty="0" smtClean="0"/>
              <a:t>за</a:t>
            </a:r>
            <a:br>
              <a:rPr lang="ru-RU" sz="7200" b="1" dirty="0" smtClean="0"/>
            </a:br>
            <a:r>
              <a:rPr lang="ru-RU" sz="7200" b="1" dirty="0" smtClean="0"/>
              <a:t>внимание!</a:t>
            </a:r>
            <a:endParaRPr lang="ru-RU" sz="72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429132"/>
            <a:ext cx="342902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429132"/>
            <a:ext cx="3369534" cy="218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333377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57158" y="785794"/>
            <a:ext cx="8382000" cy="5214950"/>
          </a:xfrm>
        </p:spPr>
        <p:txBody>
          <a:bodyPr>
            <a:normAutofit fontScale="92500" lnSpcReduction="20000"/>
          </a:bodyPr>
          <a:lstStyle/>
          <a:p>
            <a:pPr marL="393192" indent="-393192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3900" b="1" dirty="0"/>
              <a:t>Цель исследования</a:t>
            </a:r>
            <a:r>
              <a:rPr lang="ru-RU" sz="3900" b="1" dirty="0" smtClean="0"/>
              <a:t>:</a:t>
            </a:r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endParaRPr lang="ru-RU" dirty="0"/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r>
              <a:rPr lang="ru-RU" dirty="0" smtClean="0"/>
              <a:t>Выяснить, какую пользу приносят лягушки </a:t>
            </a:r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r>
              <a:rPr lang="ru-RU" dirty="0" smtClean="0"/>
              <a:t>людям в огороде.</a:t>
            </a:r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endParaRPr lang="ru-RU" dirty="0" smtClean="0"/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endParaRPr lang="ru-RU" dirty="0"/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r>
              <a:rPr lang="ru-RU" sz="4300" b="1" dirty="0" smtClean="0">
                <a:solidFill>
                  <a:srgbClr val="FF0000"/>
                </a:solidFill>
              </a:rPr>
              <a:t>Гипотеза:</a:t>
            </a:r>
          </a:p>
          <a:p>
            <a:pPr marL="0" indent="0" algn="ctr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914400" lvl="1" indent="-393192" algn="l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rPr lang="ru-RU" sz="3500" b="0" i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Возможно, лягушки, прыгая по грядкам, рыхлят лапками </a:t>
            </a:r>
            <a:r>
              <a:rPr lang="ru-RU" sz="3500" dirty="0" smtClean="0">
                <a:solidFill>
                  <a:srgbClr val="FF0000"/>
                </a:solidFill>
                <a:latin typeface="Calibri"/>
              </a:rPr>
              <a:t>землю и тем самым обогащают её кислородом</a:t>
            </a:r>
          </a:p>
          <a:p>
            <a:pPr marL="521208" lvl="1" indent="0" algn="l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None/>
            </a:pPr>
            <a:endParaRPr lang="ru-RU" sz="3500" dirty="0" smtClean="0">
              <a:solidFill>
                <a:srgbClr val="FF0000"/>
              </a:solidFill>
              <a:latin typeface="Calibri"/>
            </a:endParaRPr>
          </a:p>
          <a:p>
            <a:pPr marL="914400" lvl="1" indent="-393192" algn="l" defTabSz="9144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buFontTx/>
            </a:pPr>
            <a:r>
              <a:rPr lang="ru-RU" sz="3500" b="0" i="0" dirty="0" smtClean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Предположим, лягушки истребляют на грядках насекомых-вредителей.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36" y="0"/>
            <a:ext cx="4761389" cy="3090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821" y="41408"/>
            <a:ext cx="3456384" cy="45719"/>
          </a:xfrm>
        </p:spPr>
        <p:txBody>
          <a:bodyPr/>
          <a:lstStyle/>
          <a:p>
            <a:r>
              <a:rPr lang="ru-RU" b="1" dirty="0" smtClean="0"/>
              <a:t>Лягушки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786" y="3143248"/>
            <a:ext cx="7730183" cy="3237014"/>
          </a:xfrm>
        </p:spPr>
        <p:txBody>
          <a:bodyPr/>
          <a:lstStyle/>
          <a:p>
            <a:r>
              <a:rPr lang="ru-RU" dirty="0" smtClean="0"/>
              <a:t>Лягушки принадлежат к классу Амфибии, или земноводные, -группа позвоночных животных способных жить как на суше, так и в воде (греческое слово </a:t>
            </a:r>
            <a:r>
              <a:rPr lang="en-US" dirty="0" smtClean="0"/>
              <a:t>amphibious </a:t>
            </a:r>
            <a:r>
              <a:rPr lang="ru-RU" dirty="0" smtClean="0"/>
              <a:t>и означает «живущий двоякой жизнью»). Амфибии первыми из позвоночных животных перебрались жить из воды на сушу.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26641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b="1" dirty="0" smtClean="0"/>
              <a:t>Характеристика: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071546"/>
            <a:ext cx="5048256" cy="4985980"/>
          </a:xfrm>
        </p:spPr>
        <p:txBody>
          <a:bodyPr/>
          <a:lstStyle/>
          <a:p>
            <a:r>
              <a:rPr lang="ru-RU" sz="2400" dirty="0" smtClean="0"/>
              <a:t>Амфибии первыми из позвоночных выбрались из воды на сушу, но окончательно связи с водой не утратили. Для продолжения рода они всякий раз возвращаются в воду, где самки, подобно рыбам, откладывают в виде комков яйца –икринки.  Затем икринки набухают и всплывают к поверхности воды, где теплее, из них появляются личинки, больше похожие на рыб. К концу лета личинки превращаются в животных способных передвигаться по суше и дышать воздухом.</a:t>
            </a:r>
            <a:endParaRPr lang="ru-RU" sz="24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2132" y="4429132"/>
            <a:ext cx="3413418" cy="2000264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5008" y="1142984"/>
            <a:ext cx="2997165" cy="23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043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8955" y="228212"/>
            <a:ext cx="7043208" cy="1400588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4400" b="1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В Кировской области обитают:</a:t>
            </a:r>
            <a:endParaRPr lang="ru-RU" sz="4400" b="1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>
          <a:xfrm>
            <a:off x="4139951" y="2355850"/>
            <a:ext cx="4272211" cy="138499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910" y="2000240"/>
            <a:ext cx="1905000" cy="1905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4744" y="1643050"/>
            <a:ext cx="4762500" cy="3571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596" y="4143380"/>
            <a:ext cx="250033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FFFFFF">
                    <a:tint val="75000"/>
                  </a:srgbClr>
                </a:solidFill>
              </a:rPr>
              <a:t>Жерлянка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72066" y="5429264"/>
            <a:ext cx="2329484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3200" b="1" dirty="0" smtClean="0">
                <a:solidFill>
                  <a:srgbClr val="FFFFFF">
                    <a:tint val="75000"/>
                  </a:srgbClr>
                </a:solidFill>
              </a:rPr>
              <a:t>Чесночница</a:t>
            </a:r>
            <a:endParaRPr lang="ru-RU" sz="3200" b="1" dirty="0">
              <a:solidFill>
                <a:srgbClr val="FFFFFF">
                  <a:tint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8" y="649805"/>
            <a:ext cx="7560499" cy="1523494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Жабы </a:t>
            </a:r>
            <a:r>
              <a:rPr lang="ru-RU" sz="32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отличаются  от   чесночниц   и лягушек   более   короткими   задними конечностями   и   характером передвижения:   они   не   прыгают,   а   ходят.</a:t>
            </a:r>
            <a:endParaRPr lang="ru-RU" sz="54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3619601"/>
            <a:ext cx="3888432" cy="1370012"/>
          </a:xfrm>
        </p:spPr>
        <p:txBody>
          <a:bodyPr/>
          <a:lstStyle/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0" i="0" dirty="0" smtClean="0">
                <a:solidFill>
                  <a:srgbClr val="FFFFFF">
                    <a:tint val="75000"/>
                  </a:srgbClr>
                </a:solidFill>
              </a:rPr>
              <a:t>Обыкновенная, </a:t>
            </a:r>
            <a:endParaRPr lang="en-US" b="0" i="0" dirty="0" smtClean="0">
              <a:solidFill>
                <a:srgbClr val="FFFFFF">
                  <a:tint val="75000"/>
                </a:srgbClr>
              </a:solidFill>
            </a:endParaRP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b="0" i="0" dirty="0" smtClean="0">
                <a:solidFill>
                  <a:srgbClr val="FFFFFF">
                    <a:tint val="75000"/>
                  </a:srgbClr>
                </a:solidFill>
              </a:rPr>
              <a:t>или серая</a:t>
            </a:r>
          </a:p>
          <a:p>
            <a:pPr marL="0" indent="0" algn="l">
              <a:lnSpc>
                <a:spcPct val="90000"/>
              </a:lnSpc>
              <a:spcBef>
                <a:spcPts val="0"/>
              </a:spcBef>
              <a:buNone/>
            </a:pPr>
            <a:r>
              <a:rPr lang="ru-RU" dirty="0">
                <a:solidFill>
                  <a:srgbClr val="FFFFFF">
                    <a:tint val="75000"/>
                  </a:srgbClr>
                </a:solidFill>
              </a:rPr>
              <a:t>и</a:t>
            </a:r>
            <a:r>
              <a:rPr lang="ru-RU" b="0" i="0" dirty="0" smtClean="0">
                <a:solidFill>
                  <a:srgbClr val="FFFFFF">
                    <a:tint val="75000"/>
                  </a:srgbClr>
                </a:solidFill>
              </a:rPr>
              <a:t> зелёная жабы.          </a:t>
            </a:r>
            <a:endParaRPr lang="ru-RU" b="0" i="0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64701" y="2546456"/>
            <a:ext cx="3875251" cy="1384994"/>
          </a:xfrm>
        </p:spPr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3600" dirty="0" smtClean="0"/>
              <a:t>В        нашей           области         встречаются          :</a:t>
            </a:r>
            <a:endParaRPr sz="3600" smtClean="0"/>
          </a:p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endParaRPr lang="ru-RU" sz="36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7755" y="2708920"/>
            <a:ext cx="5195628" cy="35283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116633"/>
            <a:ext cx="7043208" cy="864096"/>
          </a:xfrm>
        </p:spPr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b="0" i="0" spc="-150" dirty="0" smtClean="0">
                <a:effectLst>
                  <a:outerShdw blurRad="50800" dist="38100" dir="2700000" algn="tl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/>
              </a:rPr>
              <a:t>Также у нас обитают:</a:t>
            </a:r>
            <a:endParaRPr lang="ru-RU" sz="5400" b="0" i="0" spc="-150" dirty="0">
              <a:effectLst>
                <a:outerShdw blurRad="50800" dist="38100" dir="2700000" algn="tl">
                  <a:prstClr val="black">
                    <a:alpha val="40000"/>
                  </a:prstClr>
                </a:outerShdw>
              </a:effectLst>
              <a:latin typeface="Calibri"/>
              <a:ea typeface="+mn-ea"/>
              <a:cs typeface="Arial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dirty="0" smtClean="0"/>
              <a:t>Озёрная </a:t>
            </a:r>
            <a:r>
              <a:rPr sz="5400" smtClean="0"/>
              <a:t>  </a:t>
            </a:r>
            <a:r>
              <a:rPr lang="ru-RU" sz="5400" dirty="0" smtClean="0"/>
              <a:t>лягушка </a:t>
            </a:r>
            <a:r>
              <a:rPr sz="5400" smtClean="0"/>
              <a:t>  </a:t>
            </a:r>
            <a:r>
              <a:rPr lang="ru-RU" sz="5400" dirty="0" smtClean="0"/>
              <a:t>(хохотунья),</a:t>
            </a:r>
          </a:p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dirty="0" smtClean="0"/>
              <a:t>Прудовая </a:t>
            </a:r>
            <a:r>
              <a:rPr sz="5400" smtClean="0"/>
              <a:t>  </a:t>
            </a:r>
            <a:r>
              <a:rPr lang="ru-RU" sz="5400" dirty="0" smtClean="0"/>
              <a:t>лягушка,</a:t>
            </a:r>
          </a:p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dirty="0" err="1" smtClean="0"/>
              <a:t>Остромордная</a:t>
            </a:r>
            <a:r>
              <a:rPr lang="ru-RU" sz="5400" dirty="0" smtClean="0"/>
              <a:t> </a:t>
            </a:r>
            <a:r>
              <a:rPr sz="5400" smtClean="0"/>
              <a:t>  </a:t>
            </a:r>
            <a:r>
              <a:rPr lang="ru-RU" sz="5400" dirty="0" smtClean="0"/>
              <a:t>лягушка,</a:t>
            </a:r>
          </a:p>
          <a:p>
            <a:pPr marL="0" indent="0"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ru-RU" sz="5400" dirty="0" smtClean="0"/>
              <a:t>Травяная </a:t>
            </a:r>
            <a:r>
              <a:rPr sz="5400" smtClean="0"/>
              <a:t>  </a:t>
            </a:r>
            <a:r>
              <a:rPr lang="ru-RU" sz="5400" dirty="0" smtClean="0"/>
              <a:t>лягушка.</a:t>
            </a:r>
            <a:endParaRPr lang="ru-RU" sz="5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676775" cy="5524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0125" y="3295650"/>
            <a:ext cx="4333875" cy="3562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0694" y="0"/>
            <a:ext cx="3038475" cy="3136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51DED46-D66D-454A-B8B2-8EE17CF4DC1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Образцы слайдов презентации (золотисто-зеленое текстурированное оформление)</Template>
  <TotalTime>464</TotalTime>
  <Words>1366</Words>
  <Application>Microsoft Office PowerPoint</Application>
  <PresentationFormat>Экран (4:3)</PresentationFormat>
  <Paragraphs>110</Paragraphs>
  <Slides>23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Green Segoe 4-3 template-template_April-17-2007</vt:lpstr>
      <vt:lpstr>Белый текст и шрифт Courier для слайдов с кодом</vt:lpstr>
      <vt:lpstr> Для чего нужны  лягушки  в огороде</vt:lpstr>
      <vt:lpstr>Введение</vt:lpstr>
      <vt:lpstr>Слайд 3</vt:lpstr>
      <vt:lpstr>Лягушки</vt:lpstr>
      <vt:lpstr> Характеристика:</vt:lpstr>
      <vt:lpstr>В Кировской области обитают:</vt:lpstr>
      <vt:lpstr>Жабы отличаются  от   чесночниц   и лягушек   более   короткими   задними конечностями   и   характером передвижения:   они   не   прыгают,   а   ходят.</vt:lpstr>
      <vt:lpstr>Также у нас обитают:</vt:lpstr>
      <vt:lpstr>Слайд 9</vt:lpstr>
      <vt:lpstr>                          Заинтересовавшись  лягушками, я пообщалась со  взрослыми, посмотрела документальные фильмы, почитала специальную литературу и статьи в интернете и выяснила,  что лягушки в ночное время истребляют на грядках слизней, гусениц, бабочек и других вредителей.            Одна травяная лягушка за сутки  съедает до 7 насекомых, которые могут приносить человеку ущерб.  После зимовки она появляется в конце апреля , а уходит на зимовку в  конце  сентября. Следовательно , пропитание добывает себе в течении  5 месяцев.  За  это время  лягушка  съедает  больше  тысячи  всевозможных  комаров, мух, опасных для нашего хозяйства жуков. Тем самым она не допускает, чтобы эти насекомые размножались сверх  меры. Лягушки и жабы – хранители равновесия в природе. </vt:lpstr>
      <vt:lpstr>Слайд 11</vt:lpstr>
      <vt:lpstr>Слайд 12</vt:lpstr>
      <vt:lpstr>Слайд 13</vt:lpstr>
      <vt:lpstr>Слайд 14</vt:lpstr>
      <vt:lpstr>Слайд 15</vt:lpstr>
      <vt:lpstr>Учитывая, что амфибии активны ночью, когда все птицы спят, а многие беспозвоночные именно по ночам  и повреждают культурные растения, полезная деятельность  земноводных на полях, в садах и огородах просто незаменима. </vt:lpstr>
      <vt:lpstr>Слайд 17</vt:lpstr>
      <vt:lpstr>Слайд 18</vt:lpstr>
      <vt:lpstr>Слайд 19</vt:lpstr>
      <vt:lpstr>Слайд 20</vt:lpstr>
      <vt:lpstr>Слайд 21</vt:lpstr>
      <vt:lpstr>Выводы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</dc:title>
  <dc:creator>USER111</dc:creator>
  <cp:keywords/>
  <cp:lastModifiedBy>AdmiN</cp:lastModifiedBy>
  <cp:revision>48</cp:revision>
  <dcterms:created xsi:type="dcterms:W3CDTF">2016-03-27T20:26:56Z</dcterms:created>
  <dcterms:modified xsi:type="dcterms:W3CDTF">2016-10-01T16:22:31Z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TC102867489990</vt:lpwstr>
  </property>
</Properties>
</file>